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9" r:id="rId6"/>
    <p:sldId id="257" r:id="rId7"/>
    <p:sldId id="259" r:id="rId8"/>
    <p:sldId id="271" r:id="rId9"/>
    <p:sldId id="264" r:id="rId10"/>
    <p:sldId id="266" r:id="rId11"/>
    <p:sldId id="267" r:id="rId12"/>
    <p:sldId id="263" r:id="rId13"/>
    <p:sldId id="272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106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70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60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91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561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75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95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10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39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41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779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677C-8131-40C6-86EF-E45D65E7134E}" type="datetimeFigureOut">
              <a:rPr lang="fr-CA" smtClean="0"/>
              <a:t>2022-06-10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68A0-EA81-4D3C-A4FF-53BE306F37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418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C48695-0266-4E46-9CC6-8A2F63104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fr-CA" sz="5400" dirty="0"/>
              <a:t>Projet 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8146-4CCA-494F-A33D-33EF2C0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013" y="4902498"/>
            <a:ext cx="1701859" cy="1015152"/>
          </a:xfrm>
        </p:spPr>
        <p:txBody>
          <a:bodyPr>
            <a:normAutofit/>
          </a:bodyPr>
          <a:lstStyle/>
          <a:p>
            <a:pPr algn="l"/>
            <a:r>
              <a:rPr lang="fr-CA" sz="1400" dirty="0"/>
              <a:t>Olivier Lamoureux</a:t>
            </a:r>
          </a:p>
          <a:p>
            <a:pPr algn="l"/>
            <a:r>
              <a:rPr lang="fr-CA" sz="1400" dirty="0"/>
              <a:t>Nicolas Bergeron</a:t>
            </a:r>
          </a:p>
          <a:p>
            <a:pPr algn="l"/>
            <a:r>
              <a:rPr lang="fr-CA" sz="1400" dirty="0"/>
              <a:t>Arnaud Provençal</a:t>
            </a:r>
          </a:p>
          <a:p>
            <a:pPr algn="l"/>
            <a:endParaRPr lang="fr-CA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nature, extérieur, ciel nocturne&#10;&#10;Description générée automatiquement">
            <a:extLst>
              <a:ext uri="{FF2B5EF4-FFF2-40B4-BE49-F238E27FC236}">
                <a16:creationId xmlns:a16="http://schemas.microsoft.com/office/drawing/2014/main" id="{0D18995C-89C5-4925-9F30-BA2C62286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0" r="-1" b="18359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969C2FC6-F245-4CBC-8287-92DFE98E5890}"/>
              </a:ext>
            </a:extLst>
          </p:cNvPr>
          <p:cNvSpPr txBox="1">
            <a:spLocks/>
          </p:cNvSpPr>
          <p:nvPr/>
        </p:nvSpPr>
        <p:spPr>
          <a:xfrm>
            <a:off x="2650921" y="4917807"/>
            <a:ext cx="2182154" cy="98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1400" dirty="0"/>
              <a:t>Alain Sénatus</a:t>
            </a:r>
          </a:p>
          <a:p>
            <a:pPr algn="l"/>
            <a:r>
              <a:rPr lang="fr-CA" sz="1400" dirty="0"/>
              <a:t>Diego Eugenio </a:t>
            </a:r>
            <a:r>
              <a:rPr lang="fr-CA" sz="1400" dirty="0" err="1"/>
              <a:t>Bayancela</a:t>
            </a:r>
            <a:endParaRPr lang="fr-CA" sz="1400" dirty="0"/>
          </a:p>
          <a:p>
            <a:pPr algn="l"/>
            <a:r>
              <a:rPr lang="fr-CA" sz="1400" dirty="0"/>
              <a:t>Gustavo Adolfo </a:t>
            </a:r>
            <a:r>
              <a:rPr lang="fr-CA" sz="1400" dirty="0" err="1"/>
              <a:t>Roldan</a:t>
            </a:r>
            <a:endParaRPr lang="fr-CA" sz="1400" dirty="0"/>
          </a:p>
          <a:p>
            <a:pPr algn="l"/>
            <a:endParaRPr lang="fr-CA" dirty="0"/>
          </a:p>
        </p:txBody>
      </p:sp>
      <p:pic>
        <p:nvPicPr>
          <p:cNvPr id="8" name="Image 7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732B3735-682F-4469-A8A5-3F09518585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0" y="640080"/>
            <a:ext cx="2010841" cy="20108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A8E3E4-82EE-47C3-A2F8-1F8EF5456E13}"/>
              </a:ext>
            </a:extLst>
          </p:cNvPr>
          <p:cNvSpPr/>
          <p:nvPr/>
        </p:nvSpPr>
        <p:spPr>
          <a:xfrm>
            <a:off x="845379" y="4376284"/>
            <a:ext cx="3564637" cy="102541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CC72091-BAB2-483C-B4A8-B837B95964E0}"/>
              </a:ext>
            </a:extLst>
          </p:cNvPr>
          <p:cNvCxnSpPr>
            <a:cxnSpLocks/>
          </p:cNvCxnSpPr>
          <p:nvPr/>
        </p:nvCxnSpPr>
        <p:spPr>
          <a:xfrm>
            <a:off x="2541864" y="4831009"/>
            <a:ext cx="0" cy="108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094124D-6A6F-47AF-8443-27A96EF1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4481880" cy="687820"/>
          </a:xfrm>
        </p:spPr>
        <p:txBody>
          <a:bodyPr>
            <a:normAutofit/>
          </a:bodyPr>
          <a:lstStyle/>
          <a:p>
            <a:r>
              <a:rPr lang="fr-CA" sz="4000" dirty="0"/>
              <a:t>Page des dons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1F73E-AA10-4DA4-AB15-1D5CD66F9600}"/>
              </a:ext>
            </a:extLst>
          </p:cNvPr>
          <p:cNvSpPr/>
          <p:nvPr/>
        </p:nvSpPr>
        <p:spPr>
          <a:xfrm>
            <a:off x="784012" y="1000722"/>
            <a:ext cx="4481880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Image 6" descr="Une image contenant texte, moniteur, capture d’écran&#10;&#10;Description générée automatiquement">
            <a:extLst>
              <a:ext uri="{FF2B5EF4-FFF2-40B4-BE49-F238E27FC236}">
                <a16:creationId xmlns:a16="http://schemas.microsoft.com/office/drawing/2014/main" id="{B67C3D36-041B-4748-830A-FBA6E7CE0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32" y="482987"/>
            <a:ext cx="6062420" cy="606242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EEA1C7-658D-4B79-8F44-218DA612F7B8}"/>
              </a:ext>
            </a:extLst>
          </p:cNvPr>
          <p:cNvSpPr/>
          <p:nvPr/>
        </p:nvSpPr>
        <p:spPr>
          <a:xfrm>
            <a:off x="1007977" y="2354353"/>
            <a:ext cx="3822043" cy="95115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Information sur le </a:t>
            </a:r>
            <a:r>
              <a:rPr lang="fr-CA" b="1" dirty="0">
                <a:solidFill>
                  <a:schemeClr val="bg1"/>
                </a:solidFill>
              </a:rPr>
              <a:t>titulaire</a:t>
            </a:r>
            <a:r>
              <a:rPr lang="fr-CA" dirty="0">
                <a:solidFill>
                  <a:schemeClr val="bg1"/>
                </a:solidFill>
              </a:rPr>
              <a:t> de la carte pour le </a:t>
            </a:r>
            <a:r>
              <a:rPr lang="fr-CA" b="1" dirty="0">
                <a:solidFill>
                  <a:schemeClr val="bg1"/>
                </a:solidFill>
              </a:rPr>
              <a:t>don</a:t>
            </a:r>
            <a:r>
              <a:rPr lang="fr-CA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1B15D698-8E82-41DB-A50F-0870E927346C}"/>
              </a:ext>
            </a:extLst>
          </p:cNvPr>
          <p:cNvSpPr/>
          <p:nvPr/>
        </p:nvSpPr>
        <p:spPr>
          <a:xfrm>
            <a:off x="5557469" y="2221119"/>
            <a:ext cx="620786" cy="2189526"/>
          </a:xfrm>
          <a:prstGeom prst="leftBrace">
            <a:avLst>
              <a:gd name="adj1" fmla="val 8333"/>
              <a:gd name="adj2" fmla="val 28927"/>
            </a:avLst>
          </a:prstGeom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9EE93B-4F2C-4554-B142-448DC0E1171E}"/>
              </a:ext>
            </a:extLst>
          </p:cNvPr>
          <p:cNvCxnSpPr>
            <a:cxnSpLocks/>
          </p:cNvCxnSpPr>
          <p:nvPr/>
        </p:nvCxnSpPr>
        <p:spPr>
          <a:xfrm flipH="1">
            <a:off x="5041783" y="4886220"/>
            <a:ext cx="10060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1CC9233-053D-411A-9E13-F999FBB94AC0}"/>
              </a:ext>
            </a:extLst>
          </p:cNvPr>
          <p:cNvSpPr/>
          <p:nvPr/>
        </p:nvSpPr>
        <p:spPr>
          <a:xfrm>
            <a:off x="1007978" y="4410645"/>
            <a:ext cx="3822043" cy="951149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Détails du </a:t>
            </a:r>
            <a:r>
              <a:rPr lang="fr-CA" b="1" dirty="0">
                <a:solidFill>
                  <a:schemeClr val="bg1"/>
                </a:solidFill>
              </a:rPr>
              <a:t>montant</a:t>
            </a:r>
            <a:r>
              <a:rPr lang="fr-CA" dirty="0">
                <a:solidFill>
                  <a:schemeClr val="bg1"/>
                </a:solidFill>
              </a:rPr>
              <a:t> du don. Le montant du </a:t>
            </a:r>
            <a:r>
              <a:rPr lang="fr-CA" b="1" dirty="0">
                <a:solidFill>
                  <a:schemeClr val="bg1"/>
                </a:solidFill>
              </a:rPr>
              <a:t>don</a:t>
            </a:r>
            <a:r>
              <a:rPr lang="fr-CA" dirty="0">
                <a:solidFill>
                  <a:schemeClr val="bg1"/>
                </a:solidFill>
              </a:rPr>
              <a:t> est ajouté à la </a:t>
            </a:r>
            <a:r>
              <a:rPr lang="fr-CA" b="1" dirty="0">
                <a:solidFill>
                  <a:schemeClr val="bg1"/>
                </a:solidFill>
              </a:rPr>
              <a:t>cagnotte</a:t>
            </a:r>
            <a:r>
              <a:rPr lang="fr-CA" dirty="0">
                <a:solidFill>
                  <a:schemeClr val="bg1"/>
                </a:solidFill>
              </a:rPr>
              <a:t> du projet.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92E1A17-E18F-4B70-9856-6C3FA3DC028C}"/>
              </a:ext>
            </a:extLst>
          </p:cNvPr>
          <p:cNvSpPr/>
          <p:nvPr/>
        </p:nvSpPr>
        <p:spPr>
          <a:xfrm>
            <a:off x="1007977" y="5668026"/>
            <a:ext cx="3822043" cy="58842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Renvoi vers la </a:t>
            </a:r>
            <a:r>
              <a:rPr lang="fr-CA" b="1" dirty="0">
                <a:solidFill>
                  <a:schemeClr val="bg1"/>
                </a:solidFill>
              </a:rPr>
              <a:t>page principale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6756AFD-4E3D-4022-B55A-526C5491BB44}"/>
              </a:ext>
            </a:extLst>
          </p:cNvPr>
          <p:cNvCxnSpPr>
            <a:cxnSpLocks/>
          </p:cNvCxnSpPr>
          <p:nvPr/>
        </p:nvCxnSpPr>
        <p:spPr>
          <a:xfrm flipH="1">
            <a:off x="5159940" y="5734907"/>
            <a:ext cx="1006038" cy="12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3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A1DC2BC-4AD9-446D-BAF9-03490AD82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8"/>
          <a:stretch/>
        </p:blipFill>
        <p:spPr>
          <a:xfrm>
            <a:off x="5601051" y="804340"/>
            <a:ext cx="5300722" cy="5092880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B2CAAEE3-909D-4EC0-9A91-935C380E91CD}"/>
              </a:ext>
            </a:extLst>
          </p:cNvPr>
          <p:cNvSpPr/>
          <p:nvPr/>
        </p:nvSpPr>
        <p:spPr>
          <a:xfrm>
            <a:off x="5424882" y="2911448"/>
            <a:ext cx="620786" cy="2353977"/>
          </a:xfrm>
          <a:prstGeom prst="leftBrace">
            <a:avLst>
              <a:gd name="adj1" fmla="val 8333"/>
              <a:gd name="adj2" fmla="val 13601"/>
            </a:avLst>
          </a:prstGeom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12CD4A-551E-4E9B-8B5A-DB829488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5417940" cy="687820"/>
          </a:xfrm>
        </p:spPr>
        <p:txBody>
          <a:bodyPr>
            <a:normAutofit fontScale="90000"/>
          </a:bodyPr>
          <a:lstStyle/>
          <a:p>
            <a:r>
              <a:rPr lang="fr-CA" sz="4000" dirty="0"/>
              <a:t>Page de création de projet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E6267E-B008-41E0-BA74-A3AC7652B966}"/>
              </a:ext>
            </a:extLst>
          </p:cNvPr>
          <p:cNvSpPr/>
          <p:nvPr/>
        </p:nvSpPr>
        <p:spPr>
          <a:xfrm>
            <a:off x="784011" y="1000722"/>
            <a:ext cx="5825335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0052747-2749-4669-9B8D-ECC7FB1B9FED}"/>
              </a:ext>
            </a:extLst>
          </p:cNvPr>
          <p:cNvSpPr/>
          <p:nvPr/>
        </p:nvSpPr>
        <p:spPr>
          <a:xfrm>
            <a:off x="1140450" y="2731060"/>
            <a:ext cx="3822043" cy="95115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Information pour la </a:t>
            </a:r>
            <a:r>
              <a:rPr lang="fr-CA" b="1" dirty="0">
                <a:solidFill>
                  <a:schemeClr val="bg1"/>
                </a:solidFill>
              </a:rPr>
              <a:t>création</a:t>
            </a:r>
            <a:r>
              <a:rPr lang="fr-CA" dirty="0">
                <a:solidFill>
                  <a:schemeClr val="bg1"/>
                </a:solidFill>
              </a:rPr>
              <a:t> d’un </a:t>
            </a:r>
            <a:r>
              <a:rPr lang="fr-CA" b="1" dirty="0">
                <a:solidFill>
                  <a:schemeClr val="bg1"/>
                </a:solidFill>
              </a:rPr>
              <a:t>projet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DAB808-1273-4FD5-9F38-703E27A52491}"/>
              </a:ext>
            </a:extLst>
          </p:cNvPr>
          <p:cNvSpPr/>
          <p:nvPr/>
        </p:nvSpPr>
        <p:spPr>
          <a:xfrm>
            <a:off x="1140450" y="5145587"/>
            <a:ext cx="3822043" cy="95115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les </a:t>
            </a:r>
            <a:r>
              <a:rPr lang="fr-CA" b="1" dirty="0">
                <a:solidFill>
                  <a:schemeClr val="bg1"/>
                </a:solidFill>
              </a:rPr>
              <a:t>information</a:t>
            </a:r>
            <a:r>
              <a:rPr lang="fr-CA" dirty="0">
                <a:solidFill>
                  <a:schemeClr val="bg1"/>
                </a:solidFill>
              </a:rPr>
              <a:t> dans la </a:t>
            </a:r>
            <a:r>
              <a:rPr lang="fr-CA" b="1" dirty="0">
                <a:solidFill>
                  <a:schemeClr val="bg1"/>
                </a:solidFill>
              </a:rPr>
              <a:t>base de données</a:t>
            </a:r>
            <a:r>
              <a:rPr lang="fr-CA" dirty="0">
                <a:solidFill>
                  <a:schemeClr val="bg1"/>
                </a:solidFill>
              </a:rPr>
              <a:t> et envoi vers la </a:t>
            </a:r>
            <a:r>
              <a:rPr lang="fr-CA" b="1" dirty="0">
                <a:solidFill>
                  <a:schemeClr val="bg1"/>
                </a:solidFill>
              </a:rPr>
              <a:t>page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b="1" dirty="0">
                <a:solidFill>
                  <a:schemeClr val="bg1"/>
                </a:solidFill>
              </a:rPr>
              <a:t>principale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D0F05-2E3C-4342-BEED-F79409A8BF52}"/>
              </a:ext>
            </a:extLst>
          </p:cNvPr>
          <p:cNvCxnSpPr>
            <a:cxnSpLocks/>
          </p:cNvCxnSpPr>
          <p:nvPr/>
        </p:nvCxnSpPr>
        <p:spPr>
          <a:xfrm flipH="1">
            <a:off x="5142451" y="5621162"/>
            <a:ext cx="796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8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FBBDEC1-F15B-4E49-A6A7-FD14E6EC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4481880" cy="687820"/>
          </a:xfrm>
        </p:spPr>
        <p:txBody>
          <a:bodyPr>
            <a:normAutofit/>
          </a:bodyPr>
          <a:lstStyle/>
          <a:p>
            <a:r>
              <a:rPr lang="fr-CA" sz="4000" dirty="0"/>
              <a:t>Page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633AC-FBB6-4A2C-872C-B4726722734C}"/>
              </a:ext>
            </a:extLst>
          </p:cNvPr>
          <p:cNvSpPr/>
          <p:nvPr/>
        </p:nvSpPr>
        <p:spPr>
          <a:xfrm>
            <a:off x="784012" y="1000722"/>
            <a:ext cx="4481880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3" name="Image 2" descr="Une image contenant texte, capture d’écran, moniteur, intérieur&#10;&#10;Description générée automatiquement">
            <a:extLst>
              <a:ext uri="{FF2B5EF4-FFF2-40B4-BE49-F238E27FC236}">
                <a16:creationId xmlns:a16="http://schemas.microsoft.com/office/drawing/2014/main" id="{9951AE24-BBDC-48B0-A2DD-A5D409AE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26" y="2190920"/>
            <a:ext cx="9365148" cy="3214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997451-E385-438E-958B-B05515F9AE82}"/>
              </a:ext>
            </a:extLst>
          </p:cNvPr>
          <p:cNvSpPr/>
          <p:nvPr/>
        </p:nvSpPr>
        <p:spPr>
          <a:xfrm>
            <a:off x="1291905" y="1988191"/>
            <a:ext cx="9731229" cy="679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CFA12C4-B067-4609-841D-A2E9CCAD35F3}"/>
              </a:ext>
            </a:extLst>
          </p:cNvPr>
          <p:cNvCxnSpPr>
            <a:cxnSpLocks/>
          </p:cNvCxnSpPr>
          <p:nvPr/>
        </p:nvCxnSpPr>
        <p:spPr>
          <a:xfrm flipV="1">
            <a:off x="5712903" y="911914"/>
            <a:ext cx="1001396" cy="132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3220E0A-7594-4798-9239-9F307D553170}"/>
              </a:ext>
            </a:extLst>
          </p:cNvPr>
          <p:cNvSpPr/>
          <p:nvPr/>
        </p:nvSpPr>
        <p:spPr>
          <a:xfrm>
            <a:off x="6820251" y="371140"/>
            <a:ext cx="4202884" cy="108154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Barre de navigation</a:t>
            </a:r>
            <a:r>
              <a:rPr lang="fr-CA" dirty="0">
                <a:solidFill>
                  <a:schemeClr val="bg1"/>
                </a:solidFill>
              </a:rPr>
              <a:t>, plusieurs fonction qui </a:t>
            </a:r>
            <a:r>
              <a:rPr lang="fr-CA" b="1" dirty="0">
                <a:solidFill>
                  <a:schemeClr val="bg1"/>
                </a:solidFill>
              </a:rPr>
              <a:t>mène à d’autre pages</a:t>
            </a:r>
            <a:r>
              <a:rPr lang="fr-CA" dirty="0">
                <a:solidFill>
                  <a:schemeClr val="bg1"/>
                </a:solidFill>
              </a:rPr>
              <a:t>. Le logo ramène à la page principale.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E5F3AD8-2F8B-4478-BB09-2A1756D08D7B}"/>
              </a:ext>
            </a:extLst>
          </p:cNvPr>
          <p:cNvSpPr/>
          <p:nvPr/>
        </p:nvSpPr>
        <p:spPr>
          <a:xfrm>
            <a:off x="6922317" y="5608041"/>
            <a:ext cx="4202884" cy="108154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Liste des projets </a:t>
            </a:r>
            <a:r>
              <a:rPr lang="fr-CA" dirty="0">
                <a:solidFill>
                  <a:schemeClr val="bg1"/>
                </a:solidFill>
              </a:rPr>
              <a:t>créées. Tout les projets mène à leur </a:t>
            </a:r>
            <a:r>
              <a:rPr lang="fr-CA" b="1" dirty="0">
                <a:solidFill>
                  <a:schemeClr val="bg1"/>
                </a:solidFill>
              </a:rPr>
              <a:t>page unique d’information</a:t>
            </a:r>
            <a:r>
              <a:rPr lang="fr-CA" dirty="0">
                <a:solidFill>
                  <a:schemeClr val="bg1"/>
                </a:solidFill>
              </a:rPr>
              <a:t> sur le projet cliqué.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DF087-A5E2-48BB-B6B1-F462EC7AE5E6}"/>
              </a:ext>
            </a:extLst>
          </p:cNvPr>
          <p:cNvSpPr/>
          <p:nvPr/>
        </p:nvSpPr>
        <p:spPr>
          <a:xfrm>
            <a:off x="3061982" y="3510793"/>
            <a:ext cx="6048462" cy="1816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22208E16-845E-4AF8-96B0-4AA0ED06013B}"/>
              </a:ext>
            </a:extLst>
          </p:cNvPr>
          <p:cNvCxnSpPr>
            <a:cxnSpLocks/>
          </p:cNvCxnSpPr>
          <p:nvPr/>
        </p:nvCxnSpPr>
        <p:spPr>
          <a:xfrm>
            <a:off x="5494149" y="5327008"/>
            <a:ext cx="1326102" cy="921398"/>
          </a:xfrm>
          <a:prstGeom prst="bentConnector3">
            <a:avLst>
              <a:gd name="adj1" fmla="val 1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C8D485B-0836-4301-B6A5-6DC69D3BF511}"/>
              </a:ext>
            </a:extLst>
          </p:cNvPr>
          <p:cNvSpPr/>
          <p:nvPr/>
        </p:nvSpPr>
        <p:spPr>
          <a:xfrm>
            <a:off x="386672" y="3993683"/>
            <a:ext cx="2387027" cy="632671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à la page de création de compte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560C6B32-97DD-4AB0-A129-5E3CECA3785B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1580187" y="3103927"/>
            <a:ext cx="1557299" cy="8897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7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00C34-C93D-4354-B7E9-B74ABBD27896}"/>
              </a:ext>
            </a:extLst>
          </p:cNvPr>
          <p:cNvSpPr txBox="1">
            <a:spLocks/>
          </p:cNvSpPr>
          <p:nvPr/>
        </p:nvSpPr>
        <p:spPr>
          <a:xfrm>
            <a:off x="678058" y="392578"/>
            <a:ext cx="9011373" cy="6878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/>
              <a:t>Page principale différence selon ton statut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6CA3A-2EE3-4222-B496-98D6F7429670}"/>
              </a:ext>
            </a:extLst>
          </p:cNvPr>
          <p:cNvSpPr/>
          <p:nvPr/>
        </p:nvSpPr>
        <p:spPr>
          <a:xfrm>
            <a:off x="784012" y="1000722"/>
            <a:ext cx="10729930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BDB108-837B-4ABA-8D6A-B322DB14B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9654" r="59970"/>
          <a:stretch/>
        </p:blipFill>
        <p:spPr>
          <a:xfrm>
            <a:off x="678058" y="2316288"/>
            <a:ext cx="2499077" cy="38042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8D672B-B6D8-4E9F-AAF2-DD9A2A68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7107" r="60395"/>
          <a:stretch/>
        </p:blipFill>
        <p:spPr>
          <a:xfrm>
            <a:off x="4130323" y="2316289"/>
            <a:ext cx="2106842" cy="3804216"/>
          </a:xfrm>
          <a:prstGeom prst="rect">
            <a:avLst/>
          </a:prstGeom>
        </p:spPr>
      </p:pic>
      <p:pic>
        <p:nvPicPr>
          <p:cNvPr id="9" name="Image 8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A54E8463-3C3D-489E-8EFC-26E8A1F57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0603" r="43772" b="1561"/>
          <a:stretch/>
        </p:blipFill>
        <p:spPr>
          <a:xfrm>
            <a:off x="7196549" y="2337327"/>
            <a:ext cx="4568538" cy="378317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3F3D1DE-AE27-4E4E-A4A3-6C548C6C3D07}"/>
              </a:ext>
            </a:extLst>
          </p:cNvPr>
          <p:cNvSpPr/>
          <p:nvPr/>
        </p:nvSpPr>
        <p:spPr>
          <a:xfrm>
            <a:off x="285624" y="1611234"/>
            <a:ext cx="3283944" cy="632671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Un bénévole voit la liste des projets en aillant un compte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CE79439-E81A-422F-B884-B311FF58C319}"/>
              </a:ext>
            </a:extLst>
          </p:cNvPr>
          <p:cNvSpPr/>
          <p:nvPr/>
        </p:nvSpPr>
        <p:spPr>
          <a:xfrm>
            <a:off x="3934205" y="1611234"/>
            <a:ext cx="2499077" cy="632671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Un membre peut créer un projet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8F3117B-9D19-46E3-84AC-B76157954F60}"/>
              </a:ext>
            </a:extLst>
          </p:cNvPr>
          <p:cNvSpPr/>
          <p:nvPr/>
        </p:nvSpPr>
        <p:spPr>
          <a:xfrm>
            <a:off x="7196549" y="1427931"/>
            <a:ext cx="4568538" cy="999276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Un administrateur peut aussi créer des projets mais a aussi accès à des fonctionnalité propre à son statu. 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D06FA22-926C-48CA-A868-6BD0D873DE55}"/>
              </a:ext>
            </a:extLst>
          </p:cNvPr>
          <p:cNvCxnSpPr>
            <a:cxnSpLocks/>
          </p:cNvCxnSpPr>
          <p:nvPr/>
        </p:nvCxnSpPr>
        <p:spPr>
          <a:xfrm>
            <a:off x="6712094" y="1611234"/>
            <a:ext cx="0" cy="4509271"/>
          </a:xfrm>
          <a:prstGeom prst="line">
            <a:avLst/>
          </a:prstGeom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F0DA34E-CE6F-4688-BC50-96E5CE83F30C}"/>
              </a:ext>
            </a:extLst>
          </p:cNvPr>
          <p:cNvCxnSpPr>
            <a:cxnSpLocks/>
          </p:cNvCxnSpPr>
          <p:nvPr/>
        </p:nvCxnSpPr>
        <p:spPr>
          <a:xfrm>
            <a:off x="3688157" y="1603213"/>
            <a:ext cx="0" cy="4509271"/>
          </a:xfrm>
          <a:prstGeom prst="line">
            <a:avLst/>
          </a:prstGeom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7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8C56514-B48D-4AC2-850F-AA70EDAD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4481880" cy="687820"/>
          </a:xfrm>
        </p:spPr>
        <p:txBody>
          <a:bodyPr>
            <a:normAutofit/>
          </a:bodyPr>
          <a:lstStyle/>
          <a:p>
            <a:r>
              <a:rPr lang="fr-CA" sz="4000" dirty="0"/>
              <a:t>Page de projet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68A0E-7E0F-4247-BF1B-9E54B258CB5A}"/>
              </a:ext>
            </a:extLst>
          </p:cNvPr>
          <p:cNvSpPr/>
          <p:nvPr/>
        </p:nvSpPr>
        <p:spPr>
          <a:xfrm>
            <a:off x="784012" y="1000722"/>
            <a:ext cx="4481880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Image 6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24136A17-21E7-47C1-B5F0-AF01166E3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"/>
          <a:stretch/>
        </p:blipFill>
        <p:spPr>
          <a:xfrm>
            <a:off x="605809" y="1196818"/>
            <a:ext cx="10980381" cy="544961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7B489DF-6F90-4BEB-8308-E403C5961AA0}"/>
              </a:ext>
            </a:extLst>
          </p:cNvPr>
          <p:cNvSpPr/>
          <p:nvPr/>
        </p:nvSpPr>
        <p:spPr>
          <a:xfrm>
            <a:off x="180216" y="1789953"/>
            <a:ext cx="2386816" cy="68782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Titre</a:t>
            </a:r>
            <a:r>
              <a:rPr lang="fr-CA" dirty="0">
                <a:solidFill>
                  <a:schemeClr val="bg1"/>
                </a:solidFill>
              </a:rPr>
              <a:t> de projet et le nom du </a:t>
            </a:r>
            <a:r>
              <a:rPr lang="fr-CA" b="1" dirty="0">
                <a:solidFill>
                  <a:schemeClr val="bg1"/>
                </a:solidFill>
              </a:rPr>
              <a:t>créateur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CE6CDED-5BC9-4CC9-85D0-30E949538F9D}"/>
              </a:ext>
            </a:extLst>
          </p:cNvPr>
          <p:cNvSpPr/>
          <p:nvPr/>
        </p:nvSpPr>
        <p:spPr>
          <a:xfrm>
            <a:off x="180216" y="3004590"/>
            <a:ext cx="2386816" cy="606066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Petit </a:t>
            </a:r>
            <a:r>
              <a:rPr lang="fr-CA" b="1" dirty="0">
                <a:solidFill>
                  <a:schemeClr val="bg1"/>
                </a:solidFill>
              </a:rPr>
              <a:t>sommaire</a:t>
            </a:r>
            <a:r>
              <a:rPr lang="fr-CA" dirty="0">
                <a:solidFill>
                  <a:schemeClr val="bg1"/>
                </a:solidFill>
              </a:rPr>
              <a:t> du projet.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F40F69-9B9B-496C-B143-3FF138950099}"/>
              </a:ext>
            </a:extLst>
          </p:cNvPr>
          <p:cNvSpPr/>
          <p:nvPr/>
        </p:nvSpPr>
        <p:spPr>
          <a:xfrm>
            <a:off x="180216" y="4445506"/>
            <a:ext cx="2386816" cy="606066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Date de </a:t>
            </a:r>
            <a:r>
              <a:rPr lang="fr-CA" b="1" dirty="0">
                <a:solidFill>
                  <a:schemeClr val="bg1"/>
                </a:solidFill>
              </a:rPr>
              <a:t>début</a:t>
            </a:r>
            <a:r>
              <a:rPr lang="fr-CA" dirty="0">
                <a:solidFill>
                  <a:schemeClr val="bg1"/>
                </a:solidFill>
              </a:rPr>
              <a:t> et de </a:t>
            </a:r>
            <a:r>
              <a:rPr lang="fr-CA" b="1" dirty="0">
                <a:solidFill>
                  <a:schemeClr val="bg1"/>
                </a:solidFill>
              </a:rPr>
              <a:t>fin</a:t>
            </a:r>
            <a:r>
              <a:rPr lang="fr-CA" dirty="0">
                <a:solidFill>
                  <a:schemeClr val="bg1"/>
                </a:solidFill>
              </a:rPr>
              <a:t> du projet.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E6DEFE3-0163-486D-B625-BF4AF1203148}"/>
              </a:ext>
            </a:extLst>
          </p:cNvPr>
          <p:cNvSpPr/>
          <p:nvPr/>
        </p:nvSpPr>
        <p:spPr>
          <a:xfrm>
            <a:off x="180216" y="5746169"/>
            <a:ext cx="2386816" cy="606066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Date de </a:t>
            </a:r>
            <a:r>
              <a:rPr lang="fr-CA" b="1" dirty="0">
                <a:solidFill>
                  <a:schemeClr val="bg1"/>
                </a:solidFill>
              </a:rPr>
              <a:t>début</a:t>
            </a:r>
            <a:r>
              <a:rPr lang="fr-CA" dirty="0">
                <a:solidFill>
                  <a:schemeClr val="bg1"/>
                </a:solidFill>
              </a:rPr>
              <a:t> et de </a:t>
            </a:r>
            <a:r>
              <a:rPr lang="fr-CA" b="1" dirty="0">
                <a:solidFill>
                  <a:schemeClr val="bg1"/>
                </a:solidFill>
              </a:rPr>
              <a:t>fin</a:t>
            </a:r>
            <a:r>
              <a:rPr lang="fr-CA" dirty="0">
                <a:solidFill>
                  <a:schemeClr val="bg1"/>
                </a:solidFill>
              </a:rPr>
              <a:t> du projet.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04D4C58-FFE5-4583-80A4-55CA188B4E35}"/>
              </a:ext>
            </a:extLst>
          </p:cNvPr>
          <p:cNvSpPr/>
          <p:nvPr/>
        </p:nvSpPr>
        <p:spPr>
          <a:xfrm>
            <a:off x="7152864" y="4097796"/>
            <a:ext cx="4130328" cy="1420054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Information sur les </a:t>
            </a:r>
            <a:r>
              <a:rPr lang="fr-CA" b="1" dirty="0">
                <a:solidFill>
                  <a:schemeClr val="bg1"/>
                </a:solidFill>
              </a:rPr>
              <a:t>dons récoltés </a:t>
            </a:r>
            <a:r>
              <a:rPr lang="fr-CA" dirty="0">
                <a:solidFill>
                  <a:schemeClr val="bg1"/>
                </a:solidFill>
              </a:rPr>
              <a:t>jusqu’à maintenant et l’</a:t>
            </a:r>
            <a:r>
              <a:rPr lang="fr-CA" b="1" dirty="0">
                <a:solidFill>
                  <a:schemeClr val="bg1"/>
                </a:solidFill>
              </a:rPr>
              <a:t>objectif</a:t>
            </a:r>
            <a:r>
              <a:rPr lang="fr-CA" dirty="0">
                <a:solidFill>
                  <a:schemeClr val="bg1"/>
                </a:solidFill>
              </a:rPr>
              <a:t> à atteindre. Option de </a:t>
            </a:r>
            <a:r>
              <a:rPr lang="fr-CA" b="1" dirty="0">
                <a:solidFill>
                  <a:schemeClr val="bg1"/>
                </a:solidFill>
              </a:rPr>
              <a:t>faire un don </a:t>
            </a:r>
            <a:r>
              <a:rPr lang="fr-CA" dirty="0">
                <a:solidFill>
                  <a:schemeClr val="bg1"/>
                </a:solidFill>
              </a:rPr>
              <a:t>pour le projet.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D52937C-0B28-49C0-9DC3-A2719DBDD732}"/>
              </a:ext>
            </a:extLst>
          </p:cNvPr>
          <p:cNvCxnSpPr>
            <a:cxnSpLocks/>
          </p:cNvCxnSpPr>
          <p:nvPr/>
        </p:nvCxnSpPr>
        <p:spPr>
          <a:xfrm>
            <a:off x="8363824" y="3170007"/>
            <a:ext cx="1" cy="76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DCC9E-D974-408A-9B1F-64E68BB4F8E1}"/>
              </a:ext>
            </a:extLst>
          </p:cNvPr>
          <p:cNvSpPr txBox="1">
            <a:spLocks/>
          </p:cNvSpPr>
          <p:nvPr/>
        </p:nvSpPr>
        <p:spPr>
          <a:xfrm>
            <a:off x="678060" y="392578"/>
            <a:ext cx="9284087" cy="6878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/>
              <a:t>Page de projet différence selon ton statut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428D1-ED57-41E8-A88F-E374F56BAFE4}"/>
              </a:ext>
            </a:extLst>
          </p:cNvPr>
          <p:cNvSpPr/>
          <p:nvPr/>
        </p:nvSpPr>
        <p:spPr>
          <a:xfrm>
            <a:off x="784012" y="1000722"/>
            <a:ext cx="10729928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" name="Image 4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3C286EC0-FB84-4A7B-A6C6-4AE460B49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5" t="9052" r="18290"/>
          <a:stretch/>
        </p:blipFill>
        <p:spPr>
          <a:xfrm>
            <a:off x="784012" y="1391652"/>
            <a:ext cx="4564410" cy="30447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0A7103-35B3-4AA0-8FBC-EE9027811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t="8383" r="18290"/>
          <a:stretch/>
        </p:blipFill>
        <p:spPr>
          <a:xfrm>
            <a:off x="6949530" y="3429000"/>
            <a:ext cx="4564410" cy="3161174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A7ED09B-A873-4A74-A15D-CDC15544CA0A}"/>
              </a:ext>
            </a:extLst>
          </p:cNvPr>
          <p:cNvSpPr/>
          <p:nvPr/>
        </p:nvSpPr>
        <p:spPr>
          <a:xfrm>
            <a:off x="784012" y="4747654"/>
            <a:ext cx="4564410" cy="1558415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Un </a:t>
            </a:r>
            <a:r>
              <a:rPr lang="fr-CA" b="1" dirty="0">
                <a:solidFill>
                  <a:schemeClr val="bg1"/>
                </a:solidFill>
              </a:rPr>
              <a:t>Bénévole</a:t>
            </a:r>
            <a:r>
              <a:rPr lang="fr-CA" dirty="0">
                <a:solidFill>
                  <a:schemeClr val="bg1"/>
                </a:solidFill>
              </a:rPr>
              <a:t> peut seulement voir les informations des projets.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E65FA8A-5E7E-423B-911A-484F2DFD23FA}"/>
              </a:ext>
            </a:extLst>
          </p:cNvPr>
          <p:cNvSpPr/>
          <p:nvPr/>
        </p:nvSpPr>
        <p:spPr>
          <a:xfrm>
            <a:off x="6949530" y="1391652"/>
            <a:ext cx="4564410" cy="1558415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Un </a:t>
            </a:r>
            <a:r>
              <a:rPr lang="fr-CA" b="1" dirty="0">
                <a:solidFill>
                  <a:schemeClr val="bg1"/>
                </a:solidFill>
              </a:rPr>
              <a:t>administrateur</a:t>
            </a:r>
            <a:r>
              <a:rPr lang="fr-CA" dirty="0">
                <a:solidFill>
                  <a:schemeClr val="bg1"/>
                </a:solidFill>
              </a:rPr>
              <a:t> peut faire un don mais peut aussi modifier ou supprimer un projet.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D75D1F8-5911-48E1-B413-61F7E548B751}"/>
              </a:ext>
            </a:extLst>
          </p:cNvPr>
          <p:cNvCxnSpPr>
            <a:cxnSpLocks/>
          </p:cNvCxnSpPr>
          <p:nvPr/>
        </p:nvCxnSpPr>
        <p:spPr>
          <a:xfrm>
            <a:off x="6118536" y="1611234"/>
            <a:ext cx="0" cy="4509271"/>
          </a:xfrm>
          <a:prstGeom prst="line">
            <a:avLst/>
          </a:prstGeom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66A5B-12FB-4A67-AF77-D392677A2998}"/>
              </a:ext>
            </a:extLst>
          </p:cNvPr>
          <p:cNvSpPr/>
          <p:nvPr/>
        </p:nvSpPr>
        <p:spPr>
          <a:xfrm>
            <a:off x="7006174" y="3865870"/>
            <a:ext cx="2378458" cy="321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338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BAFF-CBC1-4290-839C-16244942568D}"/>
              </a:ext>
            </a:extLst>
          </p:cNvPr>
          <p:cNvSpPr txBox="1">
            <a:spLocks/>
          </p:cNvSpPr>
          <p:nvPr/>
        </p:nvSpPr>
        <p:spPr>
          <a:xfrm>
            <a:off x="1737919" y="2579400"/>
            <a:ext cx="8716161" cy="80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800" dirty="0"/>
              <a:t>Voilà maintenant une petite démo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94D34F-0097-454A-993C-80FCE9344D71}"/>
              </a:ext>
            </a:extLst>
          </p:cNvPr>
          <p:cNvSpPr/>
          <p:nvPr/>
        </p:nvSpPr>
        <p:spPr>
          <a:xfrm>
            <a:off x="1166069" y="3389162"/>
            <a:ext cx="9831897" cy="45719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882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B10D7B2F-27C4-49ED-B8C8-A2A95E97E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6654" r="8742" b="25598"/>
          <a:stretch/>
        </p:blipFill>
        <p:spPr>
          <a:xfrm>
            <a:off x="5209746" y="702681"/>
            <a:ext cx="7127724" cy="60848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200823-5C62-4893-A7D8-1981B0EA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fr-CA" dirty="0"/>
              <a:t>Présentation du Projet Go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E8ED1F-B804-4623-ACF9-B09247D45C4C}"/>
              </a:ext>
            </a:extLst>
          </p:cNvPr>
          <p:cNvSpPr/>
          <p:nvPr/>
        </p:nvSpPr>
        <p:spPr>
          <a:xfrm>
            <a:off x="957980" y="956347"/>
            <a:ext cx="6340442" cy="83889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B1CC6-70A5-46AC-8B66-3E56F4088103}"/>
              </a:ext>
            </a:extLst>
          </p:cNvPr>
          <p:cNvSpPr txBox="1"/>
          <p:nvPr/>
        </p:nvSpPr>
        <p:spPr>
          <a:xfrm>
            <a:off x="1117371" y="1617193"/>
            <a:ext cx="775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b="0" i="0" dirty="0">
                <a:effectLst/>
                <a:latin typeface="circular"/>
              </a:rPr>
              <a:t>Au fond de nous, nous rêvons tous d’un monde meilleur. Nous esp</a:t>
            </a:r>
            <a:r>
              <a:rPr lang="fr-CA" dirty="0">
                <a:latin typeface="circular"/>
              </a:rPr>
              <a:t>érons encourager la communauté à aider son prochain. Projet Go facilite les donations pour des projets humanitaire et communautaire. Une façon simple et rapide de contribuer à un grand pas vers un monde d’entraide.  </a:t>
            </a:r>
            <a:endParaRPr lang="fr-CA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970474F-DFAE-42E4-8559-EBE55F847547}"/>
              </a:ext>
            </a:extLst>
          </p:cNvPr>
          <p:cNvCxnSpPr>
            <a:cxnSpLocks/>
          </p:cNvCxnSpPr>
          <p:nvPr/>
        </p:nvCxnSpPr>
        <p:spPr>
          <a:xfrm>
            <a:off x="957980" y="1674038"/>
            <a:ext cx="0" cy="108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5D5F8F6-B66E-4F15-81FB-D4D4B4E3D305}"/>
              </a:ext>
            </a:extLst>
          </p:cNvPr>
          <p:cNvSpPr txBox="1"/>
          <p:nvPr/>
        </p:nvSpPr>
        <p:spPr>
          <a:xfrm>
            <a:off x="1117370" y="3429000"/>
            <a:ext cx="765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Tout à commencé le 31 mai 2022, avec une équipe de 6 coéquipiers. Nous avons actuellement un chiffre d’affaire pour l’année en cours de 0$.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E5FFD0-8A0C-4687-AC9D-F4B502A6B5B2}"/>
              </a:ext>
            </a:extLst>
          </p:cNvPr>
          <p:cNvSpPr txBox="1"/>
          <p:nvPr/>
        </p:nvSpPr>
        <p:spPr>
          <a:xfrm>
            <a:off x="1117369" y="4686809"/>
            <a:ext cx="76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Nos concurrents sont principalement les autres équipes du cours.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6A44310-9554-49F0-821B-D0362D2E716F}"/>
              </a:ext>
            </a:extLst>
          </p:cNvPr>
          <p:cNvCxnSpPr>
            <a:cxnSpLocks/>
          </p:cNvCxnSpPr>
          <p:nvPr/>
        </p:nvCxnSpPr>
        <p:spPr>
          <a:xfrm>
            <a:off x="957980" y="3484644"/>
            <a:ext cx="0" cy="53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5589710-6D1B-47C4-AC2E-5FF43C7ADBBB}"/>
              </a:ext>
            </a:extLst>
          </p:cNvPr>
          <p:cNvCxnSpPr>
            <a:cxnSpLocks/>
          </p:cNvCxnSpPr>
          <p:nvPr/>
        </p:nvCxnSpPr>
        <p:spPr>
          <a:xfrm>
            <a:off x="957980" y="4686809"/>
            <a:ext cx="0" cy="37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667A48A-3107-4A4F-9D39-FC278C7A915E}"/>
              </a:ext>
            </a:extLst>
          </p:cNvPr>
          <p:cNvSpPr txBox="1"/>
          <p:nvPr/>
        </p:nvSpPr>
        <p:spPr>
          <a:xfrm>
            <a:off x="1128943" y="5723263"/>
            <a:ext cx="789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Projet Go est réalisé avec JavaScript. Nous avons utilisé la bibliothèque </a:t>
            </a:r>
            <a:r>
              <a:rPr lang="fr-CA" dirty="0" err="1"/>
              <a:t>React</a:t>
            </a:r>
            <a:r>
              <a:rPr lang="fr-CA" dirty="0"/>
              <a:t>.</a:t>
            </a:r>
            <a:br>
              <a:rPr lang="fr-CA" dirty="0"/>
            </a:br>
            <a:r>
              <a:rPr lang="fr-CA" dirty="0"/>
              <a:t>Pour le </a:t>
            </a:r>
            <a:r>
              <a:rPr lang="fr-CA" dirty="0" err="1"/>
              <a:t>framework</a:t>
            </a:r>
            <a:r>
              <a:rPr lang="fr-CA" dirty="0"/>
              <a:t> nous utilisons Next.js et </a:t>
            </a:r>
            <a:r>
              <a:rPr lang="fr-CA" dirty="0" err="1"/>
              <a:t>MongoDb</a:t>
            </a:r>
            <a:r>
              <a:rPr lang="fr-CA" dirty="0"/>
              <a:t> pour la base de données.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6AC2218-3E6D-46DE-8E6C-ACDD0665558C}"/>
              </a:ext>
            </a:extLst>
          </p:cNvPr>
          <p:cNvCxnSpPr>
            <a:cxnSpLocks/>
          </p:cNvCxnSpPr>
          <p:nvPr/>
        </p:nvCxnSpPr>
        <p:spPr>
          <a:xfrm>
            <a:off x="957980" y="5778907"/>
            <a:ext cx="0" cy="53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8100A4-19A0-492B-BC93-AB2DAD39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fr-CA" dirty="0"/>
              <a:t>Objectif du Projet Go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4E971-2C86-409D-B56B-2F6F378B0249}"/>
              </a:ext>
            </a:extLst>
          </p:cNvPr>
          <p:cNvSpPr/>
          <p:nvPr/>
        </p:nvSpPr>
        <p:spPr>
          <a:xfrm>
            <a:off x="957980" y="956347"/>
            <a:ext cx="6340442" cy="83889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8" name="Image 7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87B85D54-735A-4EE4-B9B6-508A2EB51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6654" r="8742" b="25598"/>
          <a:stretch/>
        </p:blipFill>
        <p:spPr>
          <a:xfrm>
            <a:off x="5209746" y="702681"/>
            <a:ext cx="7127724" cy="60848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7B9DA82-B660-4D66-BC73-AD4332597976}"/>
              </a:ext>
            </a:extLst>
          </p:cNvPr>
          <p:cNvSpPr txBox="1"/>
          <p:nvPr/>
        </p:nvSpPr>
        <p:spPr>
          <a:xfrm>
            <a:off x="838200" y="2096678"/>
            <a:ext cx="10984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Réussir notre cours de développement des applications informatiques. </a:t>
            </a:r>
          </a:p>
          <a:p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5084F3-7DBF-4F7D-A96F-8291282B6ED6}"/>
              </a:ext>
            </a:extLst>
          </p:cNvPr>
          <p:cNvSpPr txBox="1"/>
          <p:nvPr/>
        </p:nvSpPr>
        <p:spPr>
          <a:xfrm>
            <a:off x="838200" y="3362876"/>
            <a:ext cx="10984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Présenter Projet Go.</a:t>
            </a:r>
          </a:p>
          <a:p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9EE9AB-E178-4305-9C80-17CFF083F648}"/>
              </a:ext>
            </a:extLst>
          </p:cNvPr>
          <p:cNvSpPr txBox="1"/>
          <p:nvPr/>
        </p:nvSpPr>
        <p:spPr>
          <a:xfrm>
            <a:off x="838200" y="4629075"/>
            <a:ext cx="10984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Perfectionner le projet pour en faire un début de </a:t>
            </a:r>
            <a:r>
              <a:rPr lang="fr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porfolio</a:t>
            </a:r>
            <a:r>
              <a:rPr lang="fr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87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3B2BB14-0CA7-4322-B975-B3B88DB6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fr-CA" dirty="0"/>
              <a:t>Le logo du Projet Go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99655-AA66-42F1-A2D4-86F4F753759F}"/>
              </a:ext>
            </a:extLst>
          </p:cNvPr>
          <p:cNvSpPr/>
          <p:nvPr/>
        </p:nvSpPr>
        <p:spPr>
          <a:xfrm>
            <a:off x="957979" y="956347"/>
            <a:ext cx="7688309" cy="83889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6" name="Image 5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BDDB1425-77DE-423A-AE7E-A17D86636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6654" r="8742" b="25598"/>
          <a:stretch/>
        </p:blipFill>
        <p:spPr>
          <a:xfrm>
            <a:off x="5209746" y="773170"/>
            <a:ext cx="7127724" cy="6084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B5DF60-AADA-4BA1-A165-6325AEBB35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77" y="1223413"/>
            <a:ext cx="4957098" cy="50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938F115-5E0E-4BD7-9D53-D7C44197D773}"/>
              </a:ext>
            </a:extLst>
          </p:cNvPr>
          <p:cNvSpPr/>
          <p:nvPr/>
        </p:nvSpPr>
        <p:spPr>
          <a:xfrm>
            <a:off x="495638" y="1911315"/>
            <a:ext cx="4714108" cy="1081696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>
                <a:solidFill>
                  <a:schemeClr val="bg1"/>
                </a:solidFill>
                <a:effectLst/>
                <a:latin typeface="-apple-system"/>
              </a:rPr>
              <a:t>Apportez votre projet vers la lune</a:t>
            </a:r>
          </a:p>
          <a:p>
            <a:pPr algn="ctr"/>
            <a:r>
              <a:rPr lang="fr-CA" sz="2400" dirty="0">
                <a:solidFill>
                  <a:schemeClr val="bg1"/>
                </a:solidFill>
                <a:latin typeface="-apple-system"/>
              </a:rPr>
              <a:t>Avec Projet Go</a:t>
            </a:r>
            <a:endParaRPr lang="fr-CA" sz="240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0B441A2-73A7-48F6-8386-0A65A0C6BAB2}"/>
              </a:ext>
            </a:extLst>
          </p:cNvPr>
          <p:cNvSpPr/>
          <p:nvPr/>
        </p:nvSpPr>
        <p:spPr>
          <a:xfrm>
            <a:off x="495638" y="3864989"/>
            <a:ext cx="4714108" cy="1841174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>
                <a:solidFill>
                  <a:schemeClr val="bg1"/>
                </a:solidFill>
                <a:latin typeface="-apple-system"/>
              </a:rPr>
              <a:t>Partout dans l’univers, des gens collectent des fonds pour ce qui les passionne</a:t>
            </a:r>
          </a:p>
        </p:txBody>
      </p:sp>
    </p:spTree>
    <p:extLst>
      <p:ext uri="{BB962C8B-B14F-4D97-AF65-F5344CB8AC3E}">
        <p14:creationId xmlns:p14="http://schemas.microsoft.com/office/powerpoint/2010/main" val="353269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10AE8084-EC26-455D-B588-AFBF79BE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6654" r="8742" b="25598"/>
          <a:stretch/>
        </p:blipFill>
        <p:spPr>
          <a:xfrm>
            <a:off x="5209746" y="773170"/>
            <a:ext cx="7127724" cy="60848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62C84A-5F9F-4A7A-B4D4-6BCD413E0BB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511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Exemple d’idée futur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9CF36-6BF9-48D0-9946-A461A3C69218}"/>
              </a:ext>
            </a:extLst>
          </p:cNvPr>
          <p:cNvSpPr/>
          <p:nvPr/>
        </p:nvSpPr>
        <p:spPr>
          <a:xfrm>
            <a:off x="957979" y="956347"/>
            <a:ext cx="7688309" cy="83889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7B11E6-D82B-45E1-9700-222524BD1E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9" y="1496408"/>
            <a:ext cx="5692033" cy="28140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A2BDF5-BB22-4E26-A322-F20518E5DFC7}"/>
              </a:ext>
            </a:extLst>
          </p:cNvPr>
          <p:cNvSpPr/>
          <p:nvPr/>
        </p:nvSpPr>
        <p:spPr>
          <a:xfrm>
            <a:off x="1436371" y="2184357"/>
            <a:ext cx="4695763" cy="109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498B78-DAE7-404B-9D78-E84E126DCC49}"/>
              </a:ext>
            </a:extLst>
          </p:cNvPr>
          <p:cNvCxnSpPr>
            <a:cxnSpLocks/>
          </p:cNvCxnSpPr>
          <p:nvPr/>
        </p:nvCxnSpPr>
        <p:spPr>
          <a:xfrm>
            <a:off x="6243957" y="2731743"/>
            <a:ext cx="16430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4575418B-AC59-40A6-B1BC-36E452287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934" y="1614395"/>
            <a:ext cx="2694541" cy="7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 d’image dans la création de projet</a:t>
            </a:r>
            <a:endParaRPr lang="fr-C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F864C7-DC67-4245-B0EE-0EA010366967}"/>
              </a:ext>
            </a:extLst>
          </p:cNvPr>
          <p:cNvSpPr/>
          <p:nvPr/>
        </p:nvSpPr>
        <p:spPr>
          <a:xfrm>
            <a:off x="8094423" y="2248726"/>
            <a:ext cx="3334626" cy="966034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bg1"/>
                </a:solidFill>
              </a:rPr>
              <a:t>Ajout d’image dans la création de projet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B0A158-AF41-4A61-9CA4-E9426D1AA6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98" y="5327517"/>
            <a:ext cx="6253778" cy="36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6E7583-E349-4FCF-A7E5-D093817EEEC4}"/>
              </a:ext>
            </a:extLst>
          </p:cNvPr>
          <p:cNvSpPr/>
          <p:nvPr/>
        </p:nvSpPr>
        <p:spPr>
          <a:xfrm>
            <a:off x="5496322" y="5286338"/>
            <a:ext cx="642443" cy="421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83449AD-2FEB-4D2C-98BA-398BD684F864}"/>
              </a:ext>
            </a:extLst>
          </p:cNvPr>
          <p:cNvCxnSpPr>
            <a:cxnSpLocks/>
          </p:cNvCxnSpPr>
          <p:nvPr/>
        </p:nvCxnSpPr>
        <p:spPr>
          <a:xfrm flipH="1">
            <a:off x="4614235" y="5508204"/>
            <a:ext cx="7428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7B278B3-1BD0-41B1-A4AE-FE58ED2F4BAC}"/>
              </a:ext>
            </a:extLst>
          </p:cNvPr>
          <p:cNvSpPr/>
          <p:nvPr/>
        </p:nvSpPr>
        <p:spPr>
          <a:xfrm>
            <a:off x="957979" y="5023294"/>
            <a:ext cx="3468597" cy="922105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bg1"/>
                </a:solidFill>
              </a:rPr>
              <a:t>Ajout d’une option de recherche de projet et de membre</a:t>
            </a:r>
          </a:p>
        </p:txBody>
      </p:sp>
    </p:spTree>
    <p:extLst>
      <p:ext uri="{BB962C8B-B14F-4D97-AF65-F5344CB8AC3E}">
        <p14:creationId xmlns:p14="http://schemas.microsoft.com/office/powerpoint/2010/main" val="331071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2CE36-78AA-4495-A616-EA3D3F97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957" y="504948"/>
            <a:ext cx="3822189" cy="687820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1616C0-77D7-404F-ACDF-F24A7F651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r="-3" b="-3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7A74B7-FD2B-4536-B93F-E664FEE76F89}"/>
              </a:ext>
            </a:extLst>
          </p:cNvPr>
          <p:cNvCxnSpPr>
            <a:cxnSpLocks/>
          </p:cNvCxnSpPr>
          <p:nvPr/>
        </p:nvCxnSpPr>
        <p:spPr>
          <a:xfrm flipV="1">
            <a:off x="6392746" y="2336800"/>
            <a:ext cx="1225298" cy="709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F38CD2B-5E7D-4547-813F-D4AFEC97A342}"/>
              </a:ext>
            </a:extLst>
          </p:cNvPr>
          <p:cNvSpPr/>
          <p:nvPr/>
        </p:nvSpPr>
        <p:spPr>
          <a:xfrm>
            <a:off x="7783481" y="1909479"/>
            <a:ext cx="3564635" cy="68782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vers la </a:t>
            </a:r>
            <a:r>
              <a:rPr lang="fr-CA" b="1" dirty="0">
                <a:solidFill>
                  <a:schemeClr val="bg1"/>
                </a:solidFill>
              </a:rPr>
              <a:t>page principale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4C468-DA64-44B4-A0D4-6B08F4C6B9D9}"/>
              </a:ext>
            </a:extLst>
          </p:cNvPr>
          <p:cNvSpPr/>
          <p:nvPr/>
        </p:nvSpPr>
        <p:spPr>
          <a:xfrm>
            <a:off x="7912255" y="1125768"/>
            <a:ext cx="3564637" cy="67000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DDCC93D-ED7D-4040-B09E-877C78F7DE79}"/>
              </a:ext>
            </a:extLst>
          </p:cNvPr>
          <p:cNvSpPr/>
          <p:nvPr/>
        </p:nvSpPr>
        <p:spPr>
          <a:xfrm>
            <a:off x="7783482" y="3575256"/>
            <a:ext cx="3564636" cy="68782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vers la </a:t>
            </a:r>
            <a:r>
              <a:rPr lang="fr-CA" b="1" dirty="0">
                <a:solidFill>
                  <a:schemeClr val="bg1"/>
                </a:solidFill>
              </a:rPr>
              <a:t>page de connexion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B027BF3-7D1D-488F-A09D-C68CAA3F9529}"/>
              </a:ext>
            </a:extLst>
          </p:cNvPr>
          <p:cNvSpPr/>
          <p:nvPr/>
        </p:nvSpPr>
        <p:spPr>
          <a:xfrm>
            <a:off x="7783480" y="5203158"/>
            <a:ext cx="3564636" cy="68782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vers la </a:t>
            </a:r>
            <a:r>
              <a:rPr lang="fr-CA" b="1" dirty="0">
                <a:solidFill>
                  <a:schemeClr val="bg1"/>
                </a:solidFill>
              </a:rPr>
              <a:t>page d’inscription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72AE15D-CBB0-4829-81A7-5BBDE0BC05A7}"/>
              </a:ext>
            </a:extLst>
          </p:cNvPr>
          <p:cNvCxnSpPr>
            <a:cxnSpLocks/>
          </p:cNvCxnSpPr>
          <p:nvPr/>
        </p:nvCxnSpPr>
        <p:spPr>
          <a:xfrm>
            <a:off x="6431240" y="5547069"/>
            <a:ext cx="1186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3430CFB-CB67-4E04-A8A0-996D3E22B99D}"/>
              </a:ext>
            </a:extLst>
          </p:cNvPr>
          <p:cNvCxnSpPr>
            <a:cxnSpLocks/>
          </p:cNvCxnSpPr>
          <p:nvPr/>
        </p:nvCxnSpPr>
        <p:spPr>
          <a:xfrm>
            <a:off x="6451502" y="3967874"/>
            <a:ext cx="1166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8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9C4C36-6A46-44ED-B5C6-25CC4B977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83" y="382366"/>
            <a:ext cx="6175608" cy="609326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A2EA9BF-5687-4437-8DAD-D0D5BE1A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4481880" cy="687820"/>
          </a:xfrm>
        </p:spPr>
        <p:txBody>
          <a:bodyPr>
            <a:normAutofit/>
          </a:bodyPr>
          <a:lstStyle/>
          <a:p>
            <a:r>
              <a:rPr lang="fr-CA" sz="4000" dirty="0"/>
              <a:t>Page de connexion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D69C2-73DF-49E8-A6A0-0941DC095E7D}"/>
              </a:ext>
            </a:extLst>
          </p:cNvPr>
          <p:cNvSpPr/>
          <p:nvPr/>
        </p:nvSpPr>
        <p:spPr>
          <a:xfrm>
            <a:off x="784012" y="1000722"/>
            <a:ext cx="4481880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CC35804-F3D2-4322-9498-51DA8B5E3CA7}"/>
              </a:ext>
            </a:extLst>
          </p:cNvPr>
          <p:cNvSpPr/>
          <p:nvPr/>
        </p:nvSpPr>
        <p:spPr>
          <a:xfrm>
            <a:off x="784013" y="1410962"/>
            <a:ext cx="3564634" cy="108154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Adresse courriel </a:t>
            </a:r>
            <a:r>
              <a:rPr lang="fr-CA" dirty="0">
                <a:solidFill>
                  <a:schemeClr val="bg1"/>
                </a:solidFill>
              </a:rPr>
              <a:t>unique de l’utilisateur et enregistrement dans la </a:t>
            </a:r>
            <a:r>
              <a:rPr lang="fr-CA" b="1" dirty="0">
                <a:solidFill>
                  <a:schemeClr val="bg1"/>
                </a:solidFill>
              </a:rPr>
              <a:t>base de donnée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D370663-C69A-4E04-8643-E3EAAF59AF03}"/>
              </a:ext>
            </a:extLst>
          </p:cNvPr>
          <p:cNvSpPr/>
          <p:nvPr/>
        </p:nvSpPr>
        <p:spPr>
          <a:xfrm>
            <a:off x="784012" y="2719271"/>
            <a:ext cx="3564635" cy="108154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Mot de passe </a:t>
            </a:r>
            <a:r>
              <a:rPr lang="fr-CA" dirty="0">
                <a:solidFill>
                  <a:schemeClr val="bg1"/>
                </a:solidFill>
              </a:rPr>
              <a:t>unique l’utilisateur et enregistrement dans la </a:t>
            </a:r>
            <a:r>
              <a:rPr lang="fr-CA" b="1" dirty="0">
                <a:solidFill>
                  <a:schemeClr val="bg1"/>
                </a:solidFill>
              </a:rPr>
              <a:t>base de donnée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C970339-65C8-4EE4-BDB3-F5CC28F746EA}"/>
              </a:ext>
            </a:extLst>
          </p:cNvPr>
          <p:cNvSpPr/>
          <p:nvPr/>
        </p:nvSpPr>
        <p:spPr>
          <a:xfrm>
            <a:off x="750253" y="4131383"/>
            <a:ext cx="3598394" cy="608144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à une </a:t>
            </a:r>
            <a:r>
              <a:rPr lang="fr-CA" b="1" dirty="0">
                <a:solidFill>
                  <a:schemeClr val="bg1"/>
                </a:solidFill>
              </a:rPr>
              <a:t>page de réinitialisation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F17FCE8-AE48-4892-BF2D-A85C39253820}"/>
              </a:ext>
            </a:extLst>
          </p:cNvPr>
          <p:cNvSpPr/>
          <p:nvPr/>
        </p:nvSpPr>
        <p:spPr>
          <a:xfrm>
            <a:off x="784013" y="5109130"/>
            <a:ext cx="3564635" cy="608144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à la </a:t>
            </a:r>
            <a:r>
              <a:rPr lang="fr-CA" b="1" dirty="0">
                <a:solidFill>
                  <a:schemeClr val="bg1"/>
                </a:solidFill>
              </a:rPr>
              <a:t>page principale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6D22DA-890E-4562-A0D9-04942E2F5AE7}"/>
              </a:ext>
            </a:extLst>
          </p:cNvPr>
          <p:cNvCxnSpPr>
            <a:cxnSpLocks/>
          </p:cNvCxnSpPr>
          <p:nvPr/>
        </p:nvCxnSpPr>
        <p:spPr>
          <a:xfrm flipH="1" flipV="1">
            <a:off x="4623301" y="1973859"/>
            <a:ext cx="1472699" cy="76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AEB3128-C7C3-4F58-A0E4-F3D801F53EB7}"/>
              </a:ext>
            </a:extLst>
          </p:cNvPr>
          <p:cNvCxnSpPr>
            <a:cxnSpLocks/>
          </p:cNvCxnSpPr>
          <p:nvPr/>
        </p:nvCxnSpPr>
        <p:spPr>
          <a:xfrm flipH="1" flipV="1">
            <a:off x="4563611" y="3305262"/>
            <a:ext cx="1532390" cy="18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AEE0B39-2A5A-4106-A953-D4A39F5E64A9}"/>
              </a:ext>
            </a:extLst>
          </p:cNvPr>
          <p:cNvCxnSpPr>
            <a:cxnSpLocks/>
          </p:cNvCxnSpPr>
          <p:nvPr/>
        </p:nvCxnSpPr>
        <p:spPr>
          <a:xfrm flipH="1">
            <a:off x="4623123" y="3928517"/>
            <a:ext cx="2247460" cy="46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1E36B1E-35D2-4D00-AAF8-4319E42B8832}"/>
              </a:ext>
            </a:extLst>
          </p:cNvPr>
          <p:cNvCxnSpPr>
            <a:cxnSpLocks/>
          </p:cNvCxnSpPr>
          <p:nvPr/>
        </p:nvCxnSpPr>
        <p:spPr>
          <a:xfrm flipH="1">
            <a:off x="4623123" y="5236127"/>
            <a:ext cx="1540386" cy="29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342E7D4-4CCF-44C5-B685-DE5F77C8D2C1}"/>
              </a:ext>
            </a:extLst>
          </p:cNvPr>
          <p:cNvSpPr/>
          <p:nvPr/>
        </p:nvSpPr>
        <p:spPr>
          <a:xfrm>
            <a:off x="784012" y="5996062"/>
            <a:ext cx="3564635" cy="479571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à la </a:t>
            </a:r>
            <a:r>
              <a:rPr lang="fr-CA" b="1" dirty="0">
                <a:solidFill>
                  <a:schemeClr val="bg1"/>
                </a:solidFill>
              </a:rPr>
              <a:t>page d’inscription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469AE69-5F5D-4732-A0D0-E65CBBF22846}"/>
              </a:ext>
            </a:extLst>
          </p:cNvPr>
          <p:cNvCxnSpPr>
            <a:cxnSpLocks/>
          </p:cNvCxnSpPr>
          <p:nvPr/>
        </p:nvCxnSpPr>
        <p:spPr>
          <a:xfrm flipH="1">
            <a:off x="4563611" y="5857278"/>
            <a:ext cx="3959605" cy="37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EF69501-0C76-43DF-A44B-8C96E73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4481880" cy="687820"/>
          </a:xfrm>
        </p:spPr>
        <p:txBody>
          <a:bodyPr>
            <a:normAutofit/>
          </a:bodyPr>
          <a:lstStyle/>
          <a:p>
            <a:r>
              <a:rPr lang="fr-CA" sz="4000" dirty="0"/>
              <a:t>Page de d’inscription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E8B74-E5C7-41ED-81FF-9A015D616DCF}"/>
              </a:ext>
            </a:extLst>
          </p:cNvPr>
          <p:cNvSpPr/>
          <p:nvPr/>
        </p:nvSpPr>
        <p:spPr>
          <a:xfrm>
            <a:off x="784012" y="1000722"/>
            <a:ext cx="5311988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640B15-E8D0-4371-AF4E-69BAADEC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47" y="0"/>
            <a:ext cx="5275993" cy="6858000"/>
          </a:xfrm>
          <a:prstGeom prst="rect">
            <a:avLst/>
          </a:prstGeom>
        </p:spPr>
      </p:pic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5CE0D03D-DE27-4494-A253-FB90F9EFA322}"/>
              </a:ext>
            </a:extLst>
          </p:cNvPr>
          <p:cNvSpPr/>
          <p:nvPr/>
        </p:nvSpPr>
        <p:spPr>
          <a:xfrm>
            <a:off x="5629014" y="1623270"/>
            <a:ext cx="928426" cy="3364003"/>
          </a:xfrm>
          <a:prstGeom prst="leftBrace">
            <a:avLst>
              <a:gd name="adj1" fmla="val 8333"/>
              <a:gd name="adj2" fmla="val 38154"/>
            </a:avLst>
          </a:prstGeom>
          <a:noFill/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33DABDF-CE36-401D-BAE8-195BBB26D2C4}"/>
              </a:ext>
            </a:extLst>
          </p:cNvPr>
          <p:cNvSpPr/>
          <p:nvPr/>
        </p:nvSpPr>
        <p:spPr>
          <a:xfrm>
            <a:off x="1022807" y="2185312"/>
            <a:ext cx="4229411" cy="132457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Information</a:t>
            </a:r>
            <a:r>
              <a:rPr lang="fr-CA" dirty="0">
                <a:solidFill>
                  <a:schemeClr val="bg1"/>
                </a:solidFill>
              </a:rPr>
              <a:t> de la personne qui s’inscrit. Ces informations sont </a:t>
            </a:r>
            <a:r>
              <a:rPr lang="fr-CA" b="1" dirty="0">
                <a:solidFill>
                  <a:schemeClr val="bg1"/>
                </a:solidFill>
              </a:rPr>
              <a:t>enregistrés</a:t>
            </a:r>
            <a:r>
              <a:rPr lang="fr-CA" dirty="0">
                <a:solidFill>
                  <a:schemeClr val="bg1"/>
                </a:solidFill>
              </a:rPr>
              <a:t> dans la </a:t>
            </a:r>
            <a:r>
              <a:rPr lang="fr-CA" b="1" dirty="0">
                <a:solidFill>
                  <a:schemeClr val="bg1"/>
                </a:solidFill>
              </a:rPr>
              <a:t>base de données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EB9D434-25CF-4126-9778-949F458AD69F}"/>
              </a:ext>
            </a:extLst>
          </p:cNvPr>
          <p:cNvSpPr/>
          <p:nvPr/>
        </p:nvSpPr>
        <p:spPr>
          <a:xfrm>
            <a:off x="1022807" y="4513719"/>
            <a:ext cx="4229411" cy="55323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Option pour être </a:t>
            </a:r>
            <a:r>
              <a:rPr lang="fr-CA" b="1" dirty="0">
                <a:solidFill>
                  <a:schemeClr val="bg1"/>
                </a:solidFill>
              </a:rPr>
              <a:t>bénévole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FD2089-6DC0-4371-BAB6-6814536DE65E}"/>
              </a:ext>
            </a:extLst>
          </p:cNvPr>
          <p:cNvCxnSpPr>
            <a:cxnSpLocks/>
          </p:cNvCxnSpPr>
          <p:nvPr/>
        </p:nvCxnSpPr>
        <p:spPr>
          <a:xfrm flipH="1" flipV="1">
            <a:off x="5335399" y="4790335"/>
            <a:ext cx="1222041" cy="44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1620208-AE6E-4AAE-9FC1-E13B4479F98E}"/>
              </a:ext>
            </a:extLst>
          </p:cNvPr>
          <p:cNvSpPr/>
          <p:nvPr/>
        </p:nvSpPr>
        <p:spPr>
          <a:xfrm>
            <a:off x="1022806" y="5360567"/>
            <a:ext cx="4229411" cy="595607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les </a:t>
            </a:r>
            <a:r>
              <a:rPr lang="fr-CA" b="1" dirty="0">
                <a:solidFill>
                  <a:schemeClr val="bg1"/>
                </a:solidFill>
              </a:rPr>
              <a:t>informations </a:t>
            </a:r>
            <a:r>
              <a:rPr lang="fr-CA" dirty="0">
                <a:solidFill>
                  <a:schemeClr val="bg1"/>
                </a:solidFill>
              </a:rPr>
              <a:t>dans la </a:t>
            </a:r>
            <a:r>
              <a:rPr lang="fr-CA" b="1" dirty="0">
                <a:solidFill>
                  <a:schemeClr val="bg1"/>
                </a:solidFill>
              </a:rPr>
              <a:t>base de données</a:t>
            </a:r>
            <a:r>
              <a:rPr lang="fr-CA" dirty="0">
                <a:solidFill>
                  <a:schemeClr val="bg1"/>
                </a:solidFill>
              </a:rPr>
              <a:t> et Envoi vers la </a:t>
            </a:r>
            <a:r>
              <a:rPr lang="fr-CA" b="1" dirty="0">
                <a:solidFill>
                  <a:schemeClr val="bg1"/>
                </a:solidFill>
              </a:rPr>
              <a:t>page principale 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A380B79-B70D-45F4-BDA2-2BD1AC400067}"/>
              </a:ext>
            </a:extLst>
          </p:cNvPr>
          <p:cNvCxnSpPr>
            <a:cxnSpLocks/>
          </p:cNvCxnSpPr>
          <p:nvPr/>
        </p:nvCxnSpPr>
        <p:spPr>
          <a:xfrm flipH="1">
            <a:off x="5374633" y="5857278"/>
            <a:ext cx="11828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B3FD6B5-2C6A-4D61-812A-BFFBB4E2A540}"/>
              </a:ext>
            </a:extLst>
          </p:cNvPr>
          <p:cNvSpPr/>
          <p:nvPr/>
        </p:nvSpPr>
        <p:spPr>
          <a:xfrm>
            <a:off x="1022805" y="6070786"/>
            <a:ext cx="4229411" cy="553230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vers la page de </a:t>
            </a:r>
            <a:r>
              <a:rPr lang="fr-CA" b="1" dirty="0">
                <a:solidFill>
                  <a:schemeClr val="bg1"/>
                </a:solidFill>
              </a:rPr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222564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BF0EF6-7C6F-405B-ADB1-1428380C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403" y="380036"/>
            <a:ext cx="6179796" cy="619829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B14B243-4168-4EAE-BA05-14D248F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0" y="392578"/>
            <a:ext cx="4481880" cy="687820"/>
          </a:xfrm>
        </p:spPr>
        <p:txBody>
          <a:bodyPr>
            <a:normAutofit/>
          </a:bodyPr>
          <a:lstStyle/>
          <a:p>
            <a:r>
              <a:rPr lang="fr-CA" sz="4000" dirty="0"/>
              <a:t>Page de cotisation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1BE06-B600-4602-8147-C593FB1D024F}"/>
              </a:ext>
            </a:extLst>
          </p:cNvPr>
          <p:cNvSpPr/>
          <p:nvPr/>
        </p:nvSpPr>
        <p:spPr>
          <a:xfrm>
            <a:off x="784012" y="1000722"/>
            <a:ext cx="4481880" cy="79676"/>
          </a:xfrm>
          <a:prstGeom prst="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94F1C30-18B2-4D0C-82E8-AD038C31F868}"/>
              </a:ext>
            </a:extLst>
          </p:cNvPr>
          <p:cNvSpPr/>
          <p:nvPr/>
        </p:nvSpPr>
        <p:spPr>
          <a:xfrm>
            <a:off x="823372" y="2466104"/>
            <a:ext cx="3917305" cy="108154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Information du membre </a:t>
            </a:r>
            <a:r>
              <a:rPr lang="fr-CA" dirty="0">
                <a:solidFill>
                  <a:schemeClr val="bg1"/>
                </a:solidFill>
              </a:rPr>
              <a:t>pour sa cotisation annuelle. Tout les informations sont </a:t>
            </a:r>
            <a:r>
              <a:rPr lang="fr-CA" b="1" dirty="0">
                <a:solidFill>
                  <a:schemeClr val="bg1"/>
                </a:solidFill>
              </a:rPr>
              <a:t>enregistrer </a:t>
            </a:r>
            <a:r>
              <a:rPr lang="fr-CA" dirty="0">
                <a:solidFill>
                  <a:schemeClr val="bg1"/>
                </a:solidFill>
              </a:rPr>
              <a:t>dans la </a:t>
            </a:r>
            <a:r>
              <a:rPr lang="fr-CA" b="1" dirty="0">
                <a:solidFill>
                  <a:schemeClr val="bg1"/>
                </a:solidFill>
              </a:rPr>
              <a:t>base de donnée</a:t>
            </a:r>
            <a:r>
              <a:rPr lang="fr-CA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5B688B7F-9729-4379-90F6-6C77AD123C6B}"/>
              </a:ext>
            </a:extLst>
          </p:cNvPr>
          <p:cNvSpPr/>
          <p:nvPr/>
        </p:nvSpPr>
        <p:spPr>
          <a:xfrm>
            <a:off x="5221198" y="2061576"/>
            <a:ext cx="670409" cy="3254928"/>
          </a:xfrm>
          <a:prstGeom prst="leftBrace">
            <a:avLst>
              <a:gd name="adj1" fmla="val 8333"/>
              <a:gd name="adj2" fmla="val 28351"/>
            </a:avLst>
          </a:prstGeom>
          <a:noFill/>
          <a:ln>
            <a:solidFill>
              <a:srgbClr val="027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DEC2870-9F20-4761-B535-27A998208C27}"/>
              </a:ext>
            </a:extLst>
          </p:cNvPr>
          <p:cNvSpPr/>
          <p:nvPr/>
        </p:nvSpPr>
        <p:spPr>
          <a:xfrm>
            <a:off x="823372" y="4639744"/>
            <a:ext cx="3917305" cy="1081548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Confirmation du paiement </a:t>
            </a:r>
            <a:r>
              <a:rPr lang="fr-CA" dirty="0">
                <a:solidFill>
                  <a:schemeClr val="bg1"/>
                </a:solidFill>
              </a:rPr>
              <a:t>de la cotisation. Changement du statu de simple </a:t>
            </a:r>
            <a:r>
              <a:rPr lang="fr-CA" b="1" dirty="0">
                <a:solidFill>
                  <a:schemeClr val="bg1"/>
                </a:solidFill>
              </a:rPr>
              <a:t>utilisateur à membre</a:t>
            </a:r>
            <a:r>
              <a:rPr lang="fr-CA" dirty="0">
                <a:solidFill>
                  <a:schemeClr val="bg1"/>
                </a:solidFill>
              </a:rPr>
              <a:t>. Renvoi vers la page principale.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E2CA28E-0B29-4E34-94FA-E598776B7ECE}"/>
              </a:ext>
            </a:extLst>
          </p:cNvPr>
          <p:cNvSpPr/>
          <p:nvPr/>
        </p:nvSpPr>
        <p:spPr>
          <a:xfrm>
            <a:off x="823373" y="6014907"/>
            <a:ext cx="3917305" cy="450516"/>
          </a:xfrm>
          <a:prstGeom prst="roundRect">
            <a:avLst/>
          </a:prstGeom>
          <a:solidFill>
            <a:srgbClr val="027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Envoi à la </a:t>
            </a:r>
            <a:r>
              <a:rPr lang="fr-CA" b="1" dirty="0">
                <a:solidFill>
                  <a:schemeClr val="bg1"/>
                </a:solidFill>
              </a:rPr>
              <a:t>page principale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0E42886-7599-4404-B97F-C87EF575BBD9}"/>
              </a:ext>
            </a:extLst>
          </p:cNvPr>
          <p:cNvCxnSpPr>
            <a:cxnSpLocks/>
          </p:cNvCxnSpPr>
          <p:nvPr/>
        </p:nvCxnSpPr>
        <p:spPr>
          <a:xfrm flipH="1" flipV="1">
            <a:off x="4842247" y="5180519"/>
            <a:ext cx="1049360" cy="540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1E440A-5A0C-4BB9-82B7-5988C880FE25}"/>
              </a:ext>
            </a:extLst>
          </p:cNvPr>
          <p:cNvCxnSpPr>
            <a:cxnSpLocks/>
          </p:cNvCxnSpPr>
          <p:nvPr/>
        </p:nvCxnSpPr>
        <p:spPr>
          <a:xfrm flipH="1">
            <a:off x="4886468" y="6240165"/>
            <a:ext cx="3032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6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Words>628</Words>
  <Application>Microsoft Office PowerPoint</Application>
  <PresentationFormat>Grand écran</PresentationFormat>
  <Paragraphs>68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circular</vt:lpstr>
      <vt:lpstr>Office Theme</vt:lpstr>
      <vt:lpstr>Projet Go</vt:lpstr>
      <vt:lpstr>Présentation du Projet Go </vt:lpstr>
      <vt:lpstr>Objectif du Projet Go </vt:lpstr>
      <vt:lpstr>Le logo du Projet Go </vt:lpstr>
      <vt:lpstr>Présentation PowerPoint</vt:lpstr>
      <vt:lpstr>Page d’accueil</vt:lpstr>
      <vt:lpstr>Page de connexion</vt:lpstr>
      <vt:lpstr>Page de d’inscription</vt:lpstr>
      <vt:lpstr>Page de cotisation </vt:lpstr>
      <vt:lpstr>Page des dons </vt:lpstr>
      <vt:lpstr>Page de création de projet </vt:lpstr>
      <vt:lpstr>Page principale</vt:lpstr>
      <vt:lpstr>Présentation PowerPoint</vt:lpstr>
      <vt:lpstr>Page de projet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Lamoureux</dc:creator>
  <cp:lastModifiedBy>Olivier Lamoureux</cp:lastModifiedBy>
  <cp:revision>142</cp:revision>
  <dcterms:created xsi:type="dcterms:W3CDTF">2022-06-07T02:19:12Z</dcterms:created>
  <dcterms:modified xsi:type="dcterms:W3CDTF">2022-06-10T14:10:53Z</dcterms:modified>
</cp:coreProperties>
</file>