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530" r:id="rId5"/>
    <p:sldId id="531" r:id="rId6"/>
    <p:sldId id="533" r:id="rId7"/>
    <p:sldId id="534" r:id="rId8"/>
    <p:sldId id="547" r:id="rId9"/>
    <p:sldId id="535" r:id="rId10"/>
    <p:sldId id="548" r:id="rId11"/>
    <p:sldId id="549" r:id="rId12"/>
    <p:sldId id="550" r:id="rId13"/>
    <p:sldId id="551" r:id="rId14"/>
    <p:sldId id="552" r:id="rId15"/>
    <p:sldId id="553" r:id="rId16"/>
    <p:sldId id="554" r:id="rId17"/>
    <p:sldId id="555" r:id="rId18"/>
    <p:sldId id="556" r:id="rId19"/>
    <p:sldId id="557" r:id="rId20"/>
    <p:sldId id="538" r:id="rId21"/>
    <p:sldId id="558" r:id="rId22"/>
    <p:sldId id="559" r:id="rId23"/>
    <p:sldId id="539" r:id="rId24"/>
    <p:sldId id="5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22"/>
  </p:normalViewPr>
  <p:slideViewPr>
    <p:cSldViewPr snapToGrid="0">
      <p:cViewPr varScale="1">
        <p:scale>
          <a:sx n="93" d="100"/>
          <a:sy n="93" d="100"/>
        </p:scale>
        <p:origin x="8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4/3/2025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‹Nº›</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s-ES"/>
              <a:t>Haga clic para modificar el estilo de título del patrón</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‹Nº›</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s-ES"/>
              <a:t>Haga clic para modificar el estilo de título del patrón</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‹Nº›</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s-ES"/>
              <a:t>Haga clic para modificar los estilos de texto del patrón</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s-ES"/>
              <a:t>Haga clic para modificar los estilos de texto del patrón</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s-ES"/>
              <a:t>Haga clic para modificar los estilos de texto del patrón</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s-ES"/>
              <a:t>Haga clic para modificar los estilos de texto del patrón</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s-ES"/>
              <a:t>Haga clic para modificar los estilos de texto del patrón</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s-ES"/>
              <a:t>Haga clic para modificar los estilos de texto del patrón</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s-ES"/>
              <a:t>Haga clic para modificar los estilos de texto del patrón</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s-ES"/>
              <a:t>Haga clic para modificar los estilos de texto del patrón</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s-ES"/>
              <a:t>Haga clic en el icono para agregar una imagen</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s-ES"/>
              <a:t>Haga clic en el icono para agregar una imagen</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s-ES"/>
              <a:t>Haga clic en el icono para agregar una imagen</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s-ES"/>
              <a:t>Haga clic en el icono para agregar una imagen</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s-ES"/>
              <a:t>Haga clic para modificar el estilo de título del patrón</a:t>
            </a:r>
            <a:endParaRPr lang="en-US"/>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‹Nº›</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s-ES"/>
              <a:t>Haga clic para modificar los estilos de texto del patrón</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s-ES"/>
              <a:t>Haga clic para modificar los estilos de texto del patrón</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s-ES"/>
              <a:t>Haga clic para modificar los estilos de texto del patrón</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s-ES"/>
              <a:t>Haga clic para modificar los estilos de texto del patrón</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s-ES"/>
              <a:t>Haga clic para modificar los estilos de texto del patrón</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s-ES"/>
              <a:t>Haga clic para modificar los estilos de texto del patrón</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s-ES"/>
              <a:t>Haga clic para modificar los estilos de texto del patrón</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s-ES"/>
              <a:t>Haga clic para modificar los estilos de texto del patrón</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s-ES"/>
              <a:t>Haga clic en el icono para agregar una imagen</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s-ES"/>
              <a:t>Haga clic en el icono para agregar una imagen</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s-ES"/>
              <a:t>Haga clic en el icono para agregar una imagen</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s-ES"/>
              <a:t>Haga clic en el icono para agregar una imagen</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s-ES"/>
              <a:t>Haga clic en el icono para agregar una imagen</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s-ES"/>
              <a:t>Haga clic en el icono para agregar una imagen</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s-ES"/>
              <a:t>Haga clic en el icono para agregar una imagen</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s-ES"/>
              <a:t>Haga clic en el icono para agregar una imagen</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s-ES"/>
              <a:t>Haga clic para modificar los estilos de texto del patrón</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s-ES"/>
              <a:t>Haga clic para modificar los estilos de texto del patrón</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s-ES"/>
              <a:t>Haga clic para modificar los estilos de texto del patrón</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s-ES"/>
              <a:t>Haga clic para modificar los estilos de texto del patrón</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s-ES"/>
              <a:t>Haga clic para modificar los estilos de texto del patrón</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s-ES"/>
              <a:t>Haga clic para modificar los estilos de texto del patrón</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s-ES"/>
              <a:t>Haga clic para modificar los estilos de texto del patrón</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s-ES"/>
              <a:t>Haga clic para modificar los estilos de texto del patrón</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s-ES"/>
              <a:t>Haga clic para modificar el estilo de título del patrón</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s-ES"/>
              <a:t>Haga clic para modificar el estilo de título del patrón</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s-ES"/>
              <a:t>Haga clic para modificar el estilo de título del patrón</a:t>
            </a:r>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‹Nº›</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s-ES"/>
              <a:t>Haga clic para modificar el estilo de título del patrón</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s-ES"/>
              <a:t>Haga clic para modificar el estilo de título del patrón</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Encabezado de secció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s-ES"/>
              <a:t>Haga clic para modificar el estilo de título del patrón</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s-ES"/>
              <a:t>Haga clic para modificar el estilo de título del patrón</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‹Nº›</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s-ES"/>
              <a:t>Haga clic para modificar el estilo de título del patrón</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s-ES"/>
              <a:t>Haga clic para modificar los estilos de texto del patrón</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s-ES"/>
              <a:t>Haga clic para modificar el estilo de título del patrón</a:t>
            </a:r>
            <a:endParaRPr lang="en-US"/>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s-ES"/>
              <a:t>Haga clic para modificar los estilos de texto del patrón</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s-ES"/>
              <a:t>Haga clic para modificar los estilos de texto del patrón</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s-ES"/>
              <a:t>Haga clic para modificar los estilos de texto del patrón</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s-ES"/>
              <a:t>Haga clic para modificar los estilos de texto del patrón</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s-ES"/>
              <a:t>Haga clic para modificar los estilos de texto del patrón</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s-ES"/>
              <a:t>Haga clic para modificar los estilos de texto del patrón</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s-ES"/>
              <a:t>Haga clic para modificar los estilos de texto del patrón</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s-ES"/>
              <a:t>Haga clic para modificar los estilos de texto del patrón</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s-ES"/>
              <a:t>Haga clic para modificar los estilos de texto del patrón</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s-ES"/>
              <a:t>Haga clic para modificar el estilo de título del patrón</a:t>
            </a:r>
            <a:endParaRPr lang="en-US"/>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‹Nº›</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s-ES"/>
              <a:t>Haga clic para modificar los estilos de texto del patrón</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s-ES"/>
              <a:t>Haga clic para modificar los estilos de texto del patrón</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s-ES"/>
              <a:t>Haga clic para modificar los estilos de texto del patrón</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s-ES"/>
              <a:t>Haga clic para modificar los estilos de texto del patrón</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s-ES"/>
              <a:t>Haga clic para modificar los estilos de texto del patrón</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s-ES"/>
              <a:t>Haga clic para modificar los estilos de texto del patrón</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s-ES"/>
              <a:t>Haga clic para modificar los estilos de texto del patrón</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s-ES"/>
              <a:t>Haga clic para modificar los estilos de texto del patrón</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s-ES"/>
              <a:t>Haga clic para modificar los estilos de texto del patrón</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s-ES"/>
              <a:t>Haga clic para modificar los estilos de texto del patrón</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s-ES"/>
              <a:t>Haga clic en el icono para agregar una imagen</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s-ES"/>
              <a:t>Haga clic en el icono para agregar una imagen</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s-ES"/>
              <a:t>Haga clic en el icono para agregar una imagen</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s-ES"/>
              <a:t>Haga clic en el icono para agregar una imagen</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s-ES"/>
              <a:t>Haga clic en el icono para agregar una imagen</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s-ES"/>
              <a:t>Haga clic para modificar los estilos de texto del patrón</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s-ES"/>
              <a:t>Haga clic para modificar los estilos de texto del patrón</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s-ES"/>
              <a:t>Haga clic para modificar los estilos de texto del patrón</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s-ES"/>
              <a:t>Haga clic para modificar los estilos de texto del patrón</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s-ES"/>
              <a:t>Haga clic para modificar los estilos de texto del patrón</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‹Nº›</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err="1"/>
              <a:t>CallMeMaybe</a:t>
            </a:r>
            <a:br>
              <a:rPr lang="en-US" dirty="0"/>
            </a:br>
            <a:r>
              <a:rPr lang="en-US" dirty="0" err="1"/>
              <a:t>Servicio</a:t>
            </a:r>
            <a:r>
              <a:rPr lang="en-US" dirty="0"/>
              <a:t> de </a:t>
            </a:r>
            <a:r>
              <a:rPr lang="en-US" dirty="0" err="1"/>
              <a:t>telefonía</a:t>
            </a:r>
            <a:endParaRPr lang="en-US"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Javier Aguilera</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19730-65FD-0612-810C-AC6F51D7CD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D396DD-EF44-2CED-9F73-C0F8567D5267}"/>
              </a:ext>
            </a:extLst>
          </p:cNvPr>
          <p:cNvSpPr>
            <a:spLocks noGrp="1"/>
          </p:cNvSpPr>
          <p:nvPr>
            <p:ph type="title"/>
          </p:nvPr>
        </p:nvSpPr>
        <p:spPr/>
        <p:txBody>
          <a:bodyPr/>
          <a:lstStyle/>
          <a:p>
            <a:r>
              <a:rPr lang="en-US" sz="3200" b="1" spc="600" dirty="0" err="1">
                <a:ln w="28575">
                  <a:noFill/>
                  <a:prstDash val="solid"/>
                </a:ln>
                <a:solidFill>
                  <a:schemeClr val="bg1"/>
                </a:solidFill>
                <a:latin typeface="Tw Cen MT" panose="020B0602020104020603" pitchFamily="34" charset="77"/>
              </a:rPr>
              <a:t>Cantidad</a:t>
            </a:r>
            <a:r>
              <a:rPr lang="en-US" sz="3200" b="1" spc="600" dirty="0">
                <a:ln w="28575">
                  <a:noFill/>
                  <a:prstDash val="solid"/>
                </a:ln>
                <a:solidFill>
                  <a:schemeClr val="bg1"/>
                </a:solidFill>
                <a:latin typeface="Tw Cen MT" panose="020B0602020104020603" pitchFamily="34" charset="77"/>
              </a:rPr>
              <a:t> de </a:t>
            </a:r>
            <a:r>
              <a:rPr lang="en-US" sz="3200" b="1" spc="600" dirty="0" err="1">
                <a:ln w="28575">
                  <a:noFill/>
                  <a:prstDash val="solid"/>
                </a:ln>
                <a:solidFill>
                  <a:schemeClr val="bg1"/>
                </a:solidFill>
                <a:latin typeface="Tw Cen MT" panose="020B0602020104020603" pitchFamily="34" charset="77"/>
              </a:rPr>
              <a:t>llamadas</a:t>
            </a:r>
            <a:r>
              <a:rPr lang="en-US" sz="3200" b="1" spc="600" dirty="0">
                <a:ln w="28575">
                  <a:noFill/>
                  <a:prstDash val="solid"/>
                </a:ln>
                <a:solidFill>
                  <a:schemeClr val="bg1"/>
                </a:solidFill>
                <a:latin typeface="Tw Cen MT" panose="020B0602020104020603" pitchFamily="34" charset="77"/>
              </a:rPr>
              <a:t> </a:t>
            </a:r>
            <a:r>
              <a:rPr lang="en-US" sz="3200" b="1" spc="600" dirty="0" err="1">
                <a:ln w="28575">
                  <a:noFill/>
                  <a:prstDash val="solid"/>
                </a:ln>
                <a:solidFill>
                  <a:schemeClr val="bg1"/>
                </a:solidFill>
                <a:latin typeface="Tw Cen MT" panose="020B0602020104020603" pitchFamily="34" charset="77"/>
              </a:rPr>
              <a:t>por</a:t>
            </a:r>
            <a:r>
              <a:rPr lang="en-US" sz="3200" b="1" spc="600" dirty="0">
                <a:ln w="28575">
                  <a:noFill/>
                  <a:prstDash val="solid"/>
                </a:ln>
                <a:solidFill>
                  <a:schemeClr val="bg1"/>
                </a:solidFill>
                <a:latin typeface="Tw Cen MT" panose="020B0602020104020603" pitchFamily="34" charset="77"/>
              </a:rPr>
              <a:t> </a:t>
            </a:r>
            <a:r>
              <a:rPr lang="en-US" sz="3200" b="1" spc="600" dirty="0" err="1">
                <a:ln w="28575">
                  <a:noFill/>
                  <a:prstDash val="solid"/>
                </a:ln>
                <a:solidFill>
                  <a:schemeClr val="bg1"/>
                </a:solidFill>
                <a:latin typeface="Tw Cen MT" panose="020B0602020104020603" pitchFamily="34" charset="77"/>
              </a:rPr>
              <a:t>dirección</a:t>
            </a:r>
            <a:endParaRPr lang="en-US" sz="32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1FED0460-AD1C-0E4B-90A6-DE94429D4352}"/>
              </a:ext>
            </a:extLst>
          </p:cNvPr>
          <p:cNvSpPr>
            <a:spLocks noGrp="1"/>
          </p:cNvSpPr>
          <p:nvPr>
            <p:ph type="sldNum" sz="quarter" idx="11"/>
          </p:nvPr>
        </p:nvSpPr>
        <p:spPr/>
        <p:txBody>
          <a:bodyPr/>
          <a:lstStyle/>
          <a:p>
            <a:fld id="{294A09A9-5501-47C1-A89A-A340965A2BE2}" type="slidenum">
              <a:rPr lang="en-US" smtClean="0"/>
              <a:pPr/>
              <a:t>10</a:t>
            </a:fld>
            <a:endParaRPr lang="en-US" dirty="0"/>
          </a:p>
        </p:txBody>
      </p:sp>
      <p:pic>
        <p:nvPicPr>
          <p:cNvPr id="6" name="Imagen 5">
            <a:extLst>
              <a:ext uri="{FF2B5EF4-FFF2-40B4-BE49-F238E27FC236}">
                <a16:creationId xmlns:a16="http://schemas.microsoft.com/office/drawing/2014/main" id="{6589EAC4-F3E3-2E4B-E316-DBFEF74D3421}"/>
              </a:ext>
            </a:extLst>
          </p:cNvPr>
          <p:cNvPicPr>
            <a:picLocks noChangeAspect="1"/>
          </p:cNvPicPr>
          <p:nvPr/>
        </p:nvPicPr>
        <p:blipFill>
          <a:blip r:embed="rId2"/>
          <a:stretch>
            <a:fillRect/>
          </a:stretch>
        </p:blipFill>
        <p:spPr>
          <a:xfrm>
            <a:off x="2371205" y="2011680"/>
            <a:ext cx="7449590" cy="3534268"/>
          </a:xfrm>
          <a:prstGeom prst="rect">
            <a:avLst/>
          </a:prstGeom>
        </p:spPr>
      </p:pic>
    </p:spTree>
    <p:extLst>
      <p:ext uri="{BB962C8B-B14F-4D97-AF65-F5344CB8AC3E}">
        <p14:creationId xmlns:p14="http://schemas.microsoft.com/office/powerpoint/2010/main" val="3682162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06BD0-467F-69D1-DEBD-8A55D7A20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8CFFDA-83E3-3595-6A18-ECD666A40A75}"/>
              </a:ext>
            </a:extLst>
          </p:cNvPr>
          <p:cNvSpPr>
            <a:spLocks noGrp="1"/>
          </p:cNvSpPr>
          <p:nvPr>
            <p:ph type="title"/>
          </p:nvPr>
        </p:nvSpPr>
        <p:spPr/>
        <p:txBody>
          <a:bodyPr/>
          <a:lstStyle/>
          <a:p>
            <a:r>
              <a:rPr lang="en-US" sz="3200" b="1" spc="600" dirty="0" err="1">
                <a:ln w="28575">
                  <a:noFill/>
                  <a:prstDash val="solid"/>
                </a:ln>
                <a:solidFill>
                  <a:schemeClr val="bg1"/>
                </a:solidFill>
                <a:latin typeface="Tw Cen MT" panose="020B0602020104020603" pitchFamily="34" charset="77"/>
              </a:rPr>
              <a:t>Cantidad</a:t>
            </a:r>
            <a:r>
              <a:rPr lang="en-US" sz="3200" b="1" spc="600" dirty="0">
                <a:ln w="28575">
                  <a:noFill/>
                  <a:prstDash val="solid"/>
                </a:ln>
                <a:solidFill>
                  <a:schemeClr val="bg1"/>
                </a:solidFill>
                <a:latin typeface="Tw Cen MT" panose="020B0602020104020603" pitchFamily="34" charset="77"/>
              </a:rPr>
              <a:t> de </a:t>
            </a:r>
            <a:r>
              <a:rPr lang="en-US" sz="3200" b="1" spc="600" dirty="0" err="1">
                <a:ln w="28575">
                  <a:noFill/>
                  <a:prstDash val="solid"/>
                </a:ln>
                <a:solidFill>
                  <a:schemeClr val="bg1"/>
                </a:solidFill>
                <a:latin typeface="Tw Cen MT" panose="020B0602020104020603" pitchFamily="34" charset="77"/>
              </a:rPr>
              <a:t>llamadas</a:t>
            </a:r>
            <a:r>
              <a:rPr lang="en-US" sz="3200" b="1" spc="600" dirty="0">
                <a:ln w="28575">
                  <a:noFill/>
                  <a:prstDash val="solid"/>
                </a:ln>
                <a:solidFill>
                  <a:schemeClr val="bg1"/>
                </a:solidFill>
                <a:latin typeface="Tw Cen MT" panose="020B0602020104020603" pitchFamily="34" charset="77"/>
              </a:rPr>
              <a:t> </a:t>
            </a:r>
            <a:r>
              <a:rPr lang="en-US" sz="3200" b="1" spc="600" dirty="0" err="1">
                <a:ln w="28575">
                  <a:noFill/>
                  <a:prstDash val="solid"/>
                </a:ln>
                <a:solidFill>
                  <a:schemeClr val="bg1"/>
                </a:solidFill>
                <a:latin typeface="Tw Cen MT" panose="020B0602020104020603" pitchFamily="34" charset="77"/>
              </a:rPr>
              <a:t>internas</a:t>
            </a:r>
            <a:r>
              <a:rPr lang="en-US" sz="3200" b="1" spc="600" dirty="0">
                <a:ln w="28575">
                  <a:noFill/>
                  <a:prstDash val="solid"/>
                </a:ln>
                <a:solidFill>
                  <a:schemeClr val="bg1"/>
                </a:solidFill>
                <a:latin typeface="Tw Cen MT" panose="020B0602020104020603" pitchFamily="34" charset="77"/>
              </a:rPr>
              <a:t> y </a:t>
            </a:r>
            <a:r>
              <a:rPr lang="en-US" sz="3200" b="1" spc="600" dirty="0" err="1">
                <a:ln w="28575">
                  <a:noFill/>
                  <a:prstDash val="solid"/>
                </a:ln>
                <a:solidFill>
                  <a:schemeClr val="bg1"/>
                </a:solidFill>
                <a:latin typeface="Tw Cen MT" panose="020B0602020104020603" pitchFamily="34" charset="77"/>
              </a:rPr>
              <a:t>externas</a:t>
            </a:r>
            <a:endParaRPr lang="en-US" sz="32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DD3CD065-33B8-63DD-FFD2-2D9C1F044CD7}"/>
              </a:ext>
            </a:extLst>
          </p:cNvPr>
          <p:cNvSpPr>
            <a:spLocks noGrp="1"/>
          </p:cNvSpPr>
          <p:nvPr>
            <p:ph type="sldNum" sz="quarter" idx="11"/>
          </p:nvPr>
        </p:nvSpPr>
        <p:spPr/>
        <p:txBody>
          <a:bodyPr/>
          <a:lstStyle/>
          <a:p>
            <a:fld id="{294A09A9-5501-47C1-A89A-A340965A2BE2}" type="slidenum">
              <a:rPr lang="en-US" smtClean="0"/>
              <a:pPr/>
              <a:t>11</a:t>
            </a:fld>
            <a:endParaRPr lang="en-US" dirty="0"/>
          </a:p>
        </p:txBody>
      </p:sp>
      <p:pic>
        <p:nvPicPr>
          <p:cNvPr id="4" name="Imagen 3">
            <a:extLst>
              <a:ext uri="{FF2B5EF4-FFF2-40B4-BE49-F238E27FC236}">
                <a16:creationId xmlns:a16="http://schemas.microsoft.com/office/drawing/2014/main" id="{318C380B-6933-29B8-DDC6-53DBF40EBB93}"/>
              </a:ext>
            </a:extLst>
          </p:cNvPr>
          <p:cNvPicPr>
            <a:picLocks noChangeAspect="1"/>
          </p:cNvPicPr>
          <p:nvPr/>
        </p:nvPicPr>
        <p:blipFill>
          <a:blip r:embed="rId2"/>
          <a:stretch>
            <a:fillRect/>
          </a:stretch>
        </p:blipFill>
        <p:spPr>
          <a:xfrm>
            <a:off x="2561514" y="2011680"/>
            <a:ext cx="7459116" cy="3534268"/>
          </a:xfrm>
          <a:prstGeom prst="rect">
            <a:avLst/>
          </a:prstGeom>
        </p:spPr>
      </p:pic>
    </p:spTree>
    <p:extLst>
      <p:ext uri="{BB962C8B-B14F-4D97-AF65-F5344CB8AC3E}">
        <p14:creationId xmlns:p14="http://schemas.microsoft.com/office/powerpoint/2010/main" val="4074669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0C8C2-D1C6-E269-63FD-280FC57A74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01021B-FC9E-DB44-2DB9-6E53AA5BC9E0}"/>
              </a:ext>
            </a:extLst>
          </p:cNvPr>
          <p:cNvSpPr>
            <a:spLocks noGrp="1"/>
          </p:cNvSpPr>
          <p:nvPr>
            <p:ph type="ctrTitle"/>
          </p:nvPr>
        </p:nvSpPr>
        <p:spPr/>
        <p:txBody>
          <a:bodyPr/>
          <a:lstStyle/>
          <a:p>
            <a:r>
              <a:rPr lang="en-US" dirty="0" err="1"/>
              <a:t>Identificación</a:t>
            </a:r>
            <a:r>
              <a:rPr lang="en-US" dirty="0"/>
              <a:t> de </a:t>
            </a:r>
            <a:r>
              <a:rPr lang="en-US" dirty="0" err="1"/>
              <a:t>operadores</a:t>
            </a:r>
            <a:r>
              <a:rPr lang="en-US" dirty="0"/>
              <a:t> </a:t>
            </a:r>
            <a:r>
              <a:rPr lang="en-US" dirty="0" err="1"/>
              <a:t>ineficaces</a:t>
            </a:r>
            <a:endParaRPr lang="en-US" dirty="0"/>
          </a:p>
        </p:txBody>
      </p:sp>
    </p:spTree>
    <p:extLst>
      <p:ext uri="{BB962C8B-B14F-4D97-AF65-F5344CB8AC3E}">
        <p14:creationId xmlns:p14="http://schemas.microsoft.com/office/powerpoint/2010/main" val="4099110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389C1-1A33-F4EF-0558-1775CE06CD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AA1166-F456-2E4B-357F-B39EEDB3F64D}"/>
              </a:ext>
            </a:extLst>
          </p:cNvPr>
          <p:cNvSpPr>
            <a:spLocks noGrp="1"/>
          </p:cNvSpPr>
          <p:nvPr>
            <p:ph type="title"/>
          </p:nvPr>
        </p:nvSpPr>
        <p:spPr/>
        <p:txBody>
          <a:bodyPr/>
          <a:lstStyle/>
          <a:p>
            <a:r>
              <a:rPr lang="en-US" sz="3200" b="1" spc="600" dirty="0" err="1">
                <a:ln w="28575">
                  <a:noFill/>
                  <a:prstDash val="solid"/>
                </a:ln>
                <a:solidFill>
                  <a:schemeClr val="bg1"/>
                </a:solidFill>
                <a:latin typeface="Tw Cen MT" panose="020B0602020104020603" pitchFamily="34" charset="77"/>
              </a:rPr>
              <a:t>Operadores</a:t>
            </a:r>
            <a:r>
              <a:rPr lang="en-US" sz="3200" b="1" spc="600" dirty="0">
                <a:ln w="28575">
                  <a:noFill/>
                  <a:prstDash val="solid"/>
                </a:ln>
                <a:solidFill>
                  <a:schemeClr val="bg1"/>
                </a:solidFill>
                <a:latin typeface="Tw Cen MT" panose="020B0602020104020603" pitchFamily="34" charset="77"/>
              </a:rPr>
              <a:t> con mayor </a:t>
            </a:r>
            <a:r>
              <a:rPr lang="en-US" sz="3200" b="1" spc="600" dirty="0" err="1">
                <a:ln w="28575">
                  <a:noFill/>
                  <a:prstDash val="solid"/>
                </a:ln>
                <a:solidFill>
                  <a:schemeClr val="bg1"/>
                </a:solidFill>
                <a:latin typeface="Tw Cen MT" panose="020B0602020104020603" pitchFamily="34" charset="77"/>
              </a:rPr>
              <a:t>tasa</a:t>
            </a:r>
            <a:r>
              <a:rPr lang="en-US" sz="3200" b="1" spc="600" dirty="0">
                <a:ln w="28575">
                  <a:noFill/>
                  <a:prstDash val="solid"/>
                </a:ln>
                <a:solidFill>
                  <a:schemeClr val="bg1"/>
                </a:solidFill>
                <a:latin typeface="Tw Cen MT" panose="020B0602020104020603" pitchFamily="34" charset="77"/>
              </a:rPr>
              <a:t> de </a:t>
            </a:r>
            <a:r>
              <a:rPr lang="en-US" sz="3200" b="1" spc="600" dirty="0" err="1">
                <a:ln w="28575">
                  <a:noFill/>
                  <a:prstDash val="solid"/>
                </a:ln>
                <a:solidFill>
                  <a:schemeClr val="bg1"/>
                </a:solidFill>
                <a:latin typeface="Tw Cen MT" panose="020B0602020104020603" pitchFamily="34" charset="77"/>
              </a:rPr>
              <a:t>llamadas</a:t>
            </a:r>
            <a:r>
              <a:rPr lang="en-US" sz="3200" b="1" spc="600" dirty="0">
                <a:ln w="28575">
                  <a:noFill/>
                  <a:prstDash val="solid"/>
                </a:ln>
                <a:solidFill>
                  <a:schemeClr val="bg1"/>
                </a:solidFill>
                <a:latin typeface="Tw Cen MT" panose="020B0602020104020603" pitchFamily="34" charset="77"/>
              </a:rPr>
              <a:t> </a:t>
            </a:r>
            <a:r>
              <a:rPr lang="en-US" sz="3200" b="1" spc="600" dirty="0" err="1">
                <a:ln w="28575">
                  <a:noFill/>
                  <a:prstDash val="solid"/>
                </a:ln>
                <a:solidFill>
                  <a:schemeClr val="bg1"/>
                </a:solidFill>
                <a:latin typeface="Tw Cen MT" panose="020B0602020104020603" pitchFamily="34" charset="77"/>
              </a:rPr>
              <a:t>perdidas</a:t>
            </a:r>
            <a:endParaRPr lang="en-US" sz="32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FA620C85-1F1F-3AA0-224C-E4B36F7A9921}"/>
              </a:ext>
            </a:extLst>
          </p:cNvPr>
          <p:cNvSpPr>
            <a:spLocks noGrp="1"/>
          </p:cNvSpPr>
          <p:nvPr>
            <p:ph type="sldNum" sz="quarter" idx="11"/>
          </p:nvPr>
        </p:nvSpPr>
        <p:spPr/>
        <p:txBody>
          <a:bodyPr/>
          <a:lstStyle/>
          <a:p>
            <a:fld id="{294A09A9-5501-47C1-A89A-A340965A2BE2}" type="slidenum">
              <a:rPr lang="en-US" smtClean="0"/>
              <a:pPr/>
              <a:t>13</a:t>
            </a:fld>
            <a:endParaRPr lang="en-US" dirty="0"/>
          </a:p>
        </p:txBody>
      </p:sp>
      <p:pic>
        <p:nvPicPr>
          <p:cNvPr id="6" name="Imagen 5">
            <a:extLst>
              <a:ext uri="{FF2B5EF4-FFF2-40B4-BE49-F238E27FC236}">
                <a16:creationId xmlns:a16="http://schemas.microsoft.com/office/drawing/2014/main" id="{DFC3C57B-21B9-1160-D22C-BD6B89E92FD6}"/>
              </a:ext>
            </a:extLst>
          </p:cNvPr>
          <p:cNvPicPr>
            <a:picLocks noChangeAspect="1"/>
          </p:cNvPicPr>
          <p:nvPr/>
        </p:nvPicPr>
        <p:blipFill>
          <a:blip r:embed="rId2"/>
          <a:stretch>
            <a:fillRect/>
          </a:stretch>
        </p:blipFill>
        <p:spPr>
          <a:xfrm>
            <a:off x="1613644" y="1901952"/>
            <a:ext cx="9354856" cy="4515480"/>
          </a:xfrm>
          <a:prstGeom prst="rect">
            <a:avLst/>
          </a:prstGeom>
        </p:spPr>
      </p:pic>
    </p:spTree>
    <p:extLst>
      <p:ext uri="{BB962C8B-B14F-4D97-AF65-F5344CB8AC3E}">
        <p14:creationId xmlns:p14="http://schemas.microsoft.com/office/powerpoint/2010/main" val="944752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4E3343-98B5-2DBF-C850-170EB6907A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A42802-6BBD-7A7C-BFD1-9E12E6159470}"/>
              </a:ext>
            </a:extLst>
          </p:cNvPr>
          <p:cNvSpPr>
            <a:spLocks noGrp="1"/>
          </p:cNvSpPr>
          <p:nvPr>
            <p:ph type="title"/>
          </p:nvPr>
        </p:nvSpPr>
        <p:spPr/>
        <p:txBody>
          <a:bodyPr/>
          <a:lstStyle/>
          <a:p>
            <a:r>
              <a:rPr lang="en-US" sz="3200" b="1" spc="600" dirty="0" err="1">
                <a:ln w="28575">
                  <a:noFill/>
                  <a:prstDash val="solid"/>
                </a:ln>
                <a:solidFill>
                  <a:schemeClr val="bg1"/>
                </a:solidFill>
                <a:latin typeface="Tw Cen MT" panose="020B0602020104020603" pitchFamily="34" charset="77"/>
              </a:rPr>
              <a:t>Operadores</a:t>
            </a:r>
            <a:r>
              <a:rPr lang="en-US" sz="3200" b="1" spc="600" dirty="0">
                <a:ln w="28575">
                  <a:noFill/>
                  <a:prstDash val="solid"/>
                </a:ln>
                <a:solidFill>
                  <a:schemeClr val="bg1"/>
                </a:solidFill>
                <a:latin typeface="Tw Cen MT" panose="020B0602020104020603" pitchFamily="34" charset="77"/>
              </a:rPr>
              <a:t> con mayor </a:t>
            </a:r>
            <a:r>
              <a:rPr lang="en-US" sz="3200" b="1" spc="600" dirty="0" err="1">
                <a:ln w="28575">
                  <a:noFill/>
                  <a:prstDash val="solid"/>
                </a:ln>
                <a:solidFill>
                  <a:schemeClr val="bg1"/>
                </a:solidFill>
                <a:latin typeface="Tw Cen MT" panose="020B0602020104020603" pitchFamily="34" charset="77"/>
              </a:rPr>
              <a:t>tiempo</a:t>
            </a:r>
            <a:r>
              <a:rPr lang="en-US" sz="3200" b="1" spc="600" dirty="0">
                <a:ln w="28575">
                  <a:noFill/>
                  <a:prstDash val="solid"/>
                </a:ln>
                <a:solidFill>
                  <a:schemeClr val="bg1"/>
                </a:solidFill>
                <a:latin typeface="Tw Cen MT" panose="020B0602020104020603" pitchFamily="34" charset="77"/>
              </a:rPr>
              <a:t> </a:t>
            </a:r>
            <a:r>
              <a:rPr lang="en-US" sz="3200" b="1" spc="600" dirty="0" err="1">
                <a:ln w="28575">
                  <a:noFill/>
                  <a:prstDash val="solid"/>
                </a:ln>
                <a:solidFill>
                  <a:schemeClr val="bg1"/>
                </a:solidFill>
                <a:latin typeface="Tw Cen MT" panose="020B0602020104020603" pitchFamily="34" charset="77"/>
              </a:rPr>
              <a:t>promedio</a:t>
            </a:r>
            <a:r>
              <a:rPr lang="en-US" sz="3200" b="1" spc="600" dirty="0">
                <a:ln w="28575">
                  <a:noFill/>
                  <a:prstDash val="solid"/>
                </a:ln>
                <a:solidFill>
                  <a:schemeClr val="bg1"/>
                </a:solidFill>
                <a:latin typeface="Tw Cen MT" panose="020B0602020104020603" pitchFamily="34" charset="77"/>
              </a:rPr>
              <a:t> de </a:t>
            </a:r>
            <a:r>
              <a:rPr lang="en-US" sz="3200" b="1" spc="600" dirty="0" err="1">
                <a:ln w="28575">
                  <a:noFill/>
                  <a:prstDash val="solid"/>
                </a:ln>
                <a:solidFill>
                  <a:schemeClr val="bg1"/>
                </a:solidFill>
                <a:latin typeface="Tw Cen MT" panose="020B0602020104020603" pitchFamily="34" charset="77"/>
              </a:rPr>
              <a:t>espera</a:t>
            </a:r>
            <a:endParaRPr lang="en-US" sz="32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4D9BD8E5-E05C-CA36-23D4-379724187F1A}"/>
              </a:ext>
            </a:extLst>
          </p:cNvPr>
          <p:cNvSpPr>
            <a:spLocks noGrp="1"/>
          </p:cNvSpPr>
          <p:nvPr>
            <p:ph type="sldNum" sz="quarter" idx="11"/>
          </p:nvPr>
        </p:nvSpPr>
        <p:spPr/>
        <p:txBody>
          <a:bodyPr/>
          <a:lstStyle/>
          <a:p>
            <a:fld id="{294A09A9-5501-47C1-A89A-A340965A2BE2}" type="slidenum">
              <a:rPr lang="en-US" smtClean="0"/>
              <a:pPr/>
              <a:t>14</a:t>
            </a:fld>
            <a:endParaRPr lang="en-US" dirty="0"/>
          </a:p>
        </p:txBody>
      </p:sp>
      <p:pic>
        <p:nvPicPr>
          <p:cNvPr id="4" name="Imagen 3">
            <a:extLst>
              <a:ext uri="{FF2B5EF4-FFF2-40B4-BE49-F238E27FC236}">
                <a16:creationId xmlns:a16="http://schemas.microsoft.com/office/drawing/2014/main" id="{895322A3-B806-1F96-1FAC-51DC1C0104F4}"/>
              </a:ext>
            </a:extLst>
          </p:cNvPr>
          <p:cNvPicPr>
            <a:picLocks noChangeAspect="1"/>
          </p:cNvPicPr>
          <p:nvPr/>
        </p:nvPicPr>
        <p:blipFill>
          <a:blip r:embed="rId2"/>
          <a:stretch>
            <a:fillRect/>
          </a:stretch>
        </p:blipFill>
        <p:spPr>
          <a:xfrm>
            <a:off x="1627933" y="2011680"/>
            <a:ext cx="9326277" cy="4534533"/>
          </a:xfrm>
          <a:prstGeom prst="rect">
            <a:avLst/>
          </a:prstGeom>
        </p:spPr>
      </p:pic>
    </p:spTree>
    <p:extLst>
      <p:ext uri="{BB962C8B-B14F-4D97-AF65-F5344CB8AC3E}">
        <p14:creationId xmlns:p14="http://schemas.microsoft.com/office/powerpoint/2010/main" val="2860001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F6ACC-A2D5-F907-87B8-4EA3B9018F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104B6B-FAC4-D1CC-1A99-AE0BA0DDD485}"/>
              </a:ext>
            </a:extLst>
          </p:cNvPr>
          <p:cNvSpPr>
            <a:spLocks noGrp="1"/>
          </p:cNvSpPr>
          <p:nvPr>
            <p:ph type="title"/>
          </p:nvPr>
        </p:nvSpPr>
        <p:spPr/>
        <p:txBody>
          <a:bodyPr/>
          <a:lstStyle/>
          <a:p>
            <a:r>
              <a:rPr lang="en-US" sz="3200" b="1" spc="600" dirty="0" err="1">
                <a:ln w="28575">
                  <a:noFill/>
                  <a:prstDash val="solid"/>
                </a:ln>
                <a:solidFill>
                  <a:schemeClr val="bg1"/>
                </a:solidFill>
                <a:latin typeface="Tw Cen MT" panose="020B0602020104020603" pitchFamily="34" charset="77"/>
              </a:rPr>
              <a:t>Operadores</a:t>
            </a:r>
            <a:r>
              <a:rPr lang="en-US" sz="3200" b="1" spc="600" dirty="0">
                <a:ln w="28575">
                  <a:noFill/>
                  <a:prstDash val="solid"/>
                </a:ln>
                <a:solidFill>
                  <a:schemeClr val="bg1"/>
                </a:solidFill>
                <a:latin typeface="Tw Cen MT" panose="020B0602020104020603" pitchFamily="34" charset="77"/>
              </a:rPr>
              <a:t> con </a:t>
            </a:r>
            <a:r>
              <a:rPr lang="en-US" sz="3200" b="1" spc="600" dirty="0" err="1">
                <a:ln w="28575">
                  <a:noFill/>
                  <a:prstDash val="solid"/>
                </a:ln>
                <a:solidFill>
                  <a:schemeClr val="bg1"/>
                </a:solidFill>
                <a:latin typeface="Tw Cen MT" panose="020B0602020104020603" pitchFamily="34" charset="77"/>
              </a:rPr>
              <a:t>menor</a:t>
            </a:r>
            <a:r>
              <a:rPr lang="en-US" sz="3200" b="1" spc="600" dirty="0">
                <a:ln w="28575">
                  <a:noFill/>
                  <a:prstDash val="solid"/>
                </a:ln>
                <a:solidFill>
                  <a:schemeClr val="bg1"/>
                </a:solidFill>
                <a:latin typeface="Tw Cen MT" panose="020B0602020104020603" pitchFamily="34" charset="77"/>
              </a:rPr>
              <a:t> </a:t>
            </a:r>
            <a:r>
              <a:rPr lang="en-US" sz="3200" b="1" spc="600" dirty="0" err="1">
                <a:ln w="28575">
                  <a:noFill/>
                  <a:prstDash val="solid"/>
                </a:ln>
                <a:solidFill>
                  <a:schemeClr val="bg1"/>
                </a:solidFill>
                <a:latin typeface="Tw Cen MT" panose="020B0602020104020603" pitchFamily="34" charset="77"/>
              </a:rPr>
              <a:t>proporción</a:t>
            </a:r>
            <a:r>
              <a:rPr lang="en-US" sz="3200" b="1" spc="600" dirty="0">
                <a:ln w="28575">
                  <a:noFill/>
                  <a:prstDash val="solid"/>
                </a:ln>
                <a:solidFill>
                  <a:schemeClr val="bg1"/>
                </a:solidFill>
                <a:latin typeface="Tw Cen MT" panose="020B0602020104020603" pitchFamily="34" charset="77"/>
              </a:rPr>
              <a:t> de </a:t>
            </a:r>
            <a:r>
              <a:rPr lang="en-US" sz="3200" b="1" spc="600" dirty="0" err="1">
                <a:ln w="28575">
                  <a:noFill/>
                  <a:prstDash val="solid"/>
                </a:ln>
                <a:solidFill>
                  <a:schemeClr val="bg1"/>
                </a:solidFill>
                <a:latin typeface="Tw Cen MT" panose="020B0602020104020603" pitchFamily="34" charset="77"/>
              </a:rPr>
              <a:t>llamadas</a:t>
            </a:r>
            <a:r>
              <a:rPr lang="en-US" sz="3200" b="1" spc="600" dirty="0">
                <a:ln w="28575">
                  <a:noFill/>
                  <a:prstDash val="solid"/>
                </a:ln>
                <a:solidFill>
                  <a:schemeClr val="bg1"/>
                </a:solidFill>
                <a:latin typeface="Tw Cen MT" panose="020B0602020104020603" pitchFamily="34" charset="77"/>
              </a:rPr>
              <a:t> </a:t>
            </a:r>
            <a:r>
              <a:rPr lang="en-US" sz="3200" b="1" spc="600" dirty="0" err="1">
                <a:ln w="28575">
                  <a:noFill/>
                  <a:prstDash val="solid"/>
                </a:ln>
                <a:solidFill>
                  <a:schemeClr val="bg1"/>
                </a:solidFill>
                <a:latin typeface="Tw Cen MT" panose="020B0602020104020603" pitchFamily="34" charset="77"/>
              </a:rPr>
              <a:t>salientes</a:t>
            </a:r>
            <a:endParaRPr lang="en-US" sz="32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965F9333-C41C-F971-AEB9-E6F4C0E91710}"/>
              </a:ext>
            </a:extLst>
          </p:cNvPr>
          <p:cNvSpPr>
            <a:spLocks noGrp="1"/>
          </p:cNvSpPr>
          <p:nvPr>
            <p:ph type="sldNum" sz="quarter" idx="11"/>
          </p:nvPr>
        </p:nvSpPr>
        <p:spPr/>
        <p:txBody>
          <a:bodyPr/>
          <a:lstStyle/>
          <a:p>
            <a:fld id="{294A09A9-5501-47C1-A89A-A340965A2BE2}" type="slidenum">
              <a:rPr lang="en-US" smtClean="0"/>
              <a:pPr/>
              <a:t>15</a:t>
            </a:fld>
            <a:endParaRPr lang="en-US" dirty="0"/>
          </a:p>
        </p:txBody>
      </p:sp>
      <p:pic>
        <p:nvPicPr>
          <p:cNvPr id="6" name="Imagen 5">
            <a:extLst>
              <a:ext uri="{FF2B5EF4-FFF2-40B4-BE49-F238E27FC236}">
                <a16:creationId xmlns:a16="http://schemas.microsoft.com/office/drawing/2014/main" id="{1496854C-E25D-76C5-EC3C-22FDC8C7B3E0}"/>
              </a:ext>
            </a:extLst>
          </p:cNvPr>
          <p:cNvPicPr>
            <a:picLocks noChangeAspect="1"/>
          </p:cNvPicPr>
          <p:nvPr/>
        </p:nvPicPr>
        <p:blipFill>
          <a:blip r:embed="rId2"/>
          <a:stretch>
            <a:fillRect/>
          </a:stretch>
        </p:blipFill>
        <p:spPr>
          <a:xfrm>
            <a:off x="1594591" y="2011680"/>
            <a:ext cx="9392961" cy="4505954"/>
          </a:xfrm>
          <a:prstGeom prst="rect">
            <a:avLst/>
          </a:prstGeom>
        </p:spPr>
      </p:pic>
    </p:spTree>
    <p:extLst>
      <p:ext uri="{BB962C8B-B14F-4D97-AF65-F5344CB8AC3E}">
        <p14:creationId xmlns:p14="http://schemas.microsoft.com/office/powerpoint/2010/main" val="1528947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762700-8528-FDB7-8667-AC2924EF50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72A6E1-6F9B-7155-838B-40B66D55464B}"/>
              </a:ext>
            </a:extLst>
          </p:cNvPr>
          <p:cNvSpPr>
            <a:spLocks noGrp="1"/>
          </p:cNvSpPr>
          <p:nvPr>
            <p:ph type="ctrTitle"/>
          </p:nvPr>
        </p:nvSpPr>
        <p:spPr/>
        <p:txBody>
          <a:bodyPr/>
          <a:lstStyle/>
          <a:p>
            <a:r>
              <a:rPr lang="en-US" dirty="0" err="1"/>
              <a:t>Pruebas</a:t>
            </a:r>
            <a:r>
              <a:rPr lang="en-US" dirty="0"/>
              <a:t> </a:t>
            </a:r>
            <a:r>
              <a:rPr lang="en-US" dirty="0" err="1"/>
              <a:t>estadísticas</a:t>
            </a:r>
            <a:endParaRPr lang="en-US" dirty="0"/>
          </a:p>
        </p:txBody>
      </p:sp>
    </p:spTree>
    <p:extLst>
      <p:ext uri="{BB962C8B-B14F-4D97-AF65-F5344CB8AC3E}">
        <p14:creationId xmlns:p14="http://schemas.microsoft.com/office/powerpoint/2010/main" val="4227810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Tiempo de </a:t>
            </a:r>
            <a:r>
              <a:rPr lang="en-US" dirty="0" err="1"/>
              <a:t>espera</a:t>
            </a:r>
            <a:r>
              <a:rPr lang="en-US" dirty="0"/>
              <a:t> </a:t>
            </a:r>
            <a:r>
              <a:rPr lang="en-US" dirty="0" err="1"/>
              <a:t>promedio</a:t>
            </a:r>
            <a:r>
              <a:rPr lang="en-US" dirty="0"/>
              <a:t> entre </a:t>
            </a:r>
            <a:r>
              <a:rPr lang="en-US" dirty="0" err="1"/>
              <a:t>grupos</a:t>
            </a:r>
            <a:endParaRPr lang="en-US"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17</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b="1" i="0" dirty="0" err="1">
                <a:effectLst/>
                <a:latin typeface="system-ui"/>
              </a:rPr>
              <a:t>Hipótesis</a:t>
            </a:r>
            <a:r>
              <a:rPr lang="en-US" b="1" i="0" dirty="0">
                <a:effectLst/>
                <a:latin typeface="system-ui"/>
              </a:rPr>
              <a:t> </a:t>
            </a:r>
            <a:r>
              <a:rPr lang="en-US" b="1" i="0" dirty="0" err="1">
                <a:effectLst/>
                <a:latin typeface="system-ui"/>
              </a:rPr>
              <a:t>nula</a:t>
            </a:r>
            <a:r>
              <a:rPr lang="en-US" b="1" i="0" dirty="0">
                <a:effectLst/>
                <a:latin typeface="system-ui"/>
              </a:rPr>
              <a:t> (H₀)</a:t>
            </a:r>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a:lstStyle/>
          <a:p>
            <a:r>
              <a:rPr lang="es-ES" b="0" i="0" dirty="0">
                <a:effectLst/>
                <a:latin typeface="system-ui"/>
              </a:rPr>
              <a:t>El tiempo promedio de espera es igual entre operadores eficaces e ineficaces.</a:t>
            </a:r>
            <a:endParaRPr lang="en-US" dirty="0"/>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b="1" i="0" dirty="0" err="1">
                <a:effectLst/>
                <a:latin typeface="system-ui"/>
              </a:rPr>
              <a:t>Hipótesis</a:t>
            </a:r>
            <a:r>
              <a:rPr lang="en-US" b="1" i="0" dirty="0">
                <a:effectLst/>
                <a:latin typeface="system-ui"/>
              </a:rPr>
              <a:t> </a:t>
            </a:r>
            <a:r>
              <a:rPr lang="en-US" b="1" i="0" dirty="0" err="1">
                <a:effectLst/>
                <a:latin typeface="system-ui"/>
              </a:rPr>
              <a:t>alternativa</a:t>
            </a:r>
            <a:r>
              <a:rPr lang="en-US" b="1" i="0" dirty="0">
                <a:effectLst/>
                <a:latin typeface="system-ui"/>
              </a:rPr>
              <a:t> (H₁)</a:t>
            </a:r>
            <a:endParaRPr lang="en-US" dirty="0"/>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a:xfrm>
            <a:off x="5541264" y="2743200"/>
            <a:ext cx="3621024" cy="1130157"/>
          </a:xfrm>
        </p:spPr>
        <p:txBody>
          <a:bodyPr/>
          <a:lstStyle/>
          <a:p>
            <a:r>
              <a:rPr lang="es-ES" b="0" i="0">
                <a:effectLst/>
                <a:latin typeface="system-ui"/>
              </a:rPr>
              <a:t>El tiempo promedio de espera es diferente entre operadores eficaces e ineficaces.</a:t>
            </a:r>
            <a:endParaRPr lang="en-US" dirty="0"/>
          </a:p>
        </p:txBody>
      </p:sp>
      <p:sp>
        <p:nvSpPr>
          <p:cNvPr id="10" name="Text Placeholder 2">
            <a:extLst>
              <a:ext uri="{FF2B5EF4-FFF2-40B4-BE49-F238E27FC236}">
                <a16:creationId xmlns:a16="http://schemas.microsoft.com/office/drawing/2014/main" id="{C32DABF6-0992-F204-AC91-AFC63F4BFDF8}"/>
              </a:ext>
            </a:extLst>
          </p:cNvPr>
          <p:cNvSpPr txBox="1">
            <a:spLocks/>
          </p:cNvSpPr>
          <p:nvPr/>
        </p:nvSpPr>
        <p:spPr>
          <a:xfrm>
            <a:off x="1536192" y="3873357"/>
            <a:ext cx="3621024"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err="1">
                <a:latin typeface="system-ui"/>
              </a:rPr>
              <a:t>Resultados</a:t>
            </a:r>
            <a:endParaRPr lang="en-US" dirty="0"/>
          </a:p>
        </p:txBody>
      </p:sp>
      <p:sp>
        <p:nvSpPr>
          <p:cNvPr id="11" name="Content Placeholder 3">
            <a:extLst>
              <a:ext uri="{FF2B5EF4-FFF2-40B4-BE49-F238E27FC236}">
                <a16:creationId xmlns:a16="http://schemas.microsoft.com/office/drawing/2014/main" id="{A0BBDBCB-C813-4264-7A0F-09149CFDDB0F}"/>
              </a:ext>
            </a:extLst>
          </p:cNvPr>
          <p:cNvSpPr txBox="1">
            <a:spLocks/>
          </p:cNvSpPr>
          <p:nvPr/>
        </p:nvSpPr>
        <p:spPr>
          <a:xfrm>
            <a:off x="1536192" y="4431141"/>
            <a:ext cx="7720824" cy="13532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accent6"/>
              </a:buClr>
              <a:buFont typeface="Courier New" panose="02070309020205020404" pitchFamily="49" charset="0"/>
              <a:buChar char="o"/>
              <a:defRPr sz="1400" kern="1200">
                <a:solidFill>
                  <a:schemeClr val="bg1"/>
                </a:solidFill>
                <a:latin typeface="+mn-lt"/>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accent6"/>
              </a:buClr>
              <a:buFont typeface="Courier New" panose="02070309020205020404" pitchFamily="49" charset="0"/>
              <a:buChar char="o"/>
              <a:defRPr sz="1200" kern="1200">
                <a:solidFill>
                  <a:schemeClr val="bg1"/>
                </a:solidFill>
                <a:latin typeface="+mn-lt"/>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accent6"/>
              </a:buClr>
              <a:buFont typeface="Courier New" panose="02070309020205020404" pitchFamily="49" charset="0"/>
              <a:buChar char="o"/>
              <a:defRPr sz="12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latin typeface="system-ui"/>
              </a:rPr>
              <a:t>Estadístico t: 5.719759065766564</a:t>
            </a:r>
          </a:p>
          <a:p>
            <a:r>
              <a:rPr lang="es-ES" dirty="0">
                <a:latin typeface="system-ui"/>
              </a:rPr>
              <a:t>Valor p: 2.0060269424044118e-08</a:t>
            </a:r>
          </a:p>
          <a:p>
            <a:r>
              <a:rPr lang="es-ES" dirty="0">
                <a:latin typeface="system-ui"/>
              </a:rPr>
              <a:t>Diferencia significativa entre operadores eficaces e ineficaces.</a:t>
            </a:r>
            <a:endParaRPr lang="en-US" dirty="0"/>
          </a:p>
        </p:txBody>
      </p:sp>
    </p:spTree>
    <p:extLst>
      <p:ext uri="{BB962C8B-B14F-4D97-AF65-F5344CB8AC3E}">
        <p14:creationId xmlns:p14="http://schemas.microsoft.com/office/powerpoint/2010/main" val="765210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42428-3A51-B737-AEA2-3A7BF49E49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A57B8A-6339-694D-DD99-918406B3687F}"/>
              </a:ext>
            </a:extLst>
          </p:cNvPr>
          <p:cNvSpPr>
            <a:spLocks noGrp="1"/>
          </p:cNvSpPr>
          <p:nvPr>
            <p:ph type="title"/>
          </p:nvPr>
        </p:nvSpPr>
        <p:spPr/>
        <p:txBody>
          <a:bodyPr/>
          <a:lstStyle/>
          <a:p>
            <a:r>
              <a:rPr lang="en-US" dirty="0"/>
              <a:t>Tasa de </a:t>
            </a:r>
            <a:r>
              <a:rPr lang="en-US" dirty="0" err="1"/>
              <a:t>llamadas</a:t>
            </a:r>
            <a:r>
              <a:rPr lang="en-US" dirty="0"/>
              <a:t> </a:t>
            </a:r>
            <a:r>
              <a:rPr lang="en-US" dirty="0" err="1"/>
              <a:t>perdidas</a:t>
            </a:r>
            <a:r>
              <a:rPr lang="en-US" dirty="0"/>
              <a:t> entre </a:t>
            </a:r>
            <a:r>
              <a:rPr lang="en-US" dirty="0" err="1"/>
              <a:t>grupos</a:t>
            </a:r>
            <a:endParaRPr lang="en-US" dirty="0"/>
          </a:p>
        </p:txBody>
      </p:sp>
      <p:sp>
        <p:nvSpPr>
          <p:cNvPr id="8" name="Slide Number Placeholder 7">
            <a:extLst>
              <a:ext uri="{FF2B5EF4-FFF2-40B4-BE49-F238E27FC236}">
                <a16:creationId xmlns:a16="http://schemas.microsoft.com/office/drawing/2014/main" id="{A0D068DE-3393-8998-6352-F537B239529D}"/>
              </a:ext>
            </a:extLst>
          </p:cNvPr>
          <p:cNvSpPr>
            <a:spLocks noGrp="1"/>
          </p:cNvSpPr>
          <p:nvPr>
            <p:ph type="sldNum" sz="quarter" idx="12"/>
          </p:nvPr>
        </p:nvSpPr>
        <p:spPr/>
        <p:txBody>
          <a:bodyPr/>
          <a:lstStyle/>
          <a:p>
            <a:fld id="{294A09A9-5501-47C1-A89A-A340965A2BE2}" type="slidenum">
              <a:rPr lang="en-US" smtClean="0"/>
              <a:t>18</a:t>
            </a:fld>
            <a:endParaRPr lang="en-US" dirty="0"/>
          </a:p>
        </p:txBody>
      </p:sp>
      <p:sp>
        <p:nvSpPr>
          <p:cNvPr id="3" name="Text Placeholder 2">
            <a:extLst>
              <a:ext uri="{FF2B5EF4-FFF2-40B4-BE49-F238E27FC236}">
                <a16:creationId xmlns:a16="http://schemas.microsoft.com/office/drawing/2014/main" id="{1977BBB1-4E89-383A-F480-B07DAC59872F}"/>
              </a:ext>
            </a:extLst>
          </p:cNvPr>
          <p:cNvSpPr>
            <a:spLocks noGrp="1"/>
          </p:cNvSpPr>
          <p:nvPr>
            <p:ph type="body" idx="1"/>
          </p:nvPr>
        </p:nvSpPr>
        <p:spPr/>
        <p:txBody>
          <a:bodyPr/>
          <a:lstStyle/>
          <a:p>
            <a:r>
              <a:rPr lang="en-US" b="1" i="0" dirty="0" err="1">
                <a:effectLst/>
                <a:latin typeface="system-ui"/>
              </a:rPr>
              <a:t>Hipótesis</a:t>
            </a:r>
            <a:r>
              <a:rPr lang="en-US" b="1" i="0" dirty="0">
                <a:effectLst/>
                <a:latin typeface="system-ui"/>
              </a:rPr>
              <a:t> </a:t>
            </a:r>
            <a:r>
              <a:rPr lang="en-US" b="1" i="0" dirty="0" err="1">
                <a:effectLst/>
                <a:latin typeface="system-ui"/>
              </a:rPr>
              <a:t>nula</a:t>
            </a:r>
            <a:r>
              <a:rPr lang="en-US" b="1" i="0" dirty="0">
                <a:effectLst/>
                <a:latin typeface="system-ui"/>
              </a:rPr>
              <a:t> (H₀)</a:t>
            </a:r>
            <a:endParaRPr lang="en-US" dirty="0"/>
          </a:p>
        </p:txBody>
      </p:sp>
      <p:sp>
        <p:nvSpPr>
          <p:cNvPr id="4" name="Content Placeholder 3">
            <a:extLst>
              <a:ext uri="{FF2B5EF4-FFF2-40B4-BE49-F238E27FC236}">
                <a16:creationId xmlns:a16="http://schemas.microsoft.com/office/drawing/2014/main" id="{90B4D1A2-A3B4-0875-F331-3085ACC9E0E4}"/>
              </a:ext>
            </a:extLst>
          </p:cNvPr>
          <p:cNvSpPr>
            <a:spLocks noGrp="1"/>
          </p:cNvSpPr>
          <p:nvPr>
            <p:ph sz="half" idx="2"/>
          </p:nvPr>
        </p:nvSpPr>
        <p:spPr/>
        <p:txBody>
          <a:bodyPr/>
          <a:lstStyle/>
          <a:p>
            <a:r>
              <a:rPr lang="es-ES" b="0" i="0" dirty="0">
                <a:effectLst/>
                <a:latin typeface="system-ui"/>
              </a:rPr>
              <a:t>La tasa de llamadas perdidas es igual entre operadores eficaces e ineficaces.</a:t>
            </a:r>
            <a:endParaRPr lang="en-US" dirty="0"/>
          </a:p>
        </p:txBody>
      </p:sp>
      <p:sp>
        <p:nvSpPr>
          <p:cNvPr id="5" name="Text Placeholder 4">
            <a:extLst>
              <a:ext uri="{FF2B5EF4-FFF2-40B4-BE49-F238E27FC236}">
                <a16:creationId xmlns:a16="http://schemas.microsoft.com/office/drawing/2014/main" id="{94E7C68E-6941-6C43-4F41-B9DDD7E89CDD}"/>
              </a:ext>
            </a:extLst>
          </p:cNvPr>
          <p:cNvSpPr>
            <a:spLocks noGrp="1"/>
          </p:cNvSpPr>
          <p:nvPr>
            <p:ph type="body" sz="quarter" idx="3"/>
          </p:nvPr>
        </p:nvSpPr>
        <p:spPr/>
        <p:txBody>
          <a:bodyPr/>
          <a:lstStyle/>
          <a:p>
            <a:r>
              <a:rPr lang="en-US" b="1" i="0" dirty="0" err="1">
                <a:effectLst/>
                <a:latin typeface="system-ui"/>
              </a:rPr>
              <a:t>Hipótesis</a:t>
            </a:r>
            <a:r>
              <a:rPr lang="en-US" b="1" i="0" dirty="0">
                <a:effectLst/>
                <a:latin typeface="system-ui"/>
              </a:rPr>
              <a:t> </a:t>
            </a:r>
            <a:r>
              <a:rPr lang="en-US" b="1" i="0" dirty="0" err="1">
                <a:effectLst/>
                <a:latin typeface="system-ui"/>
              </a:rPr>
              <a:t>alternativa</a:t>
            </a:r>
            <a:r>
              <a:rPr lang="en-US" b="1" i="0" dirty="0">
                <a:effectLst/>
                <a:latin typeface="system-ui"/>
              </a:rPr>
              <a:t> (H₁)</a:t>
            </a:r>
            <a:endParaRPr lang="en-US" dirty="0"/>
          </a:p>
        </p:txBody>
      </p:sp>
      <p:sp>
        <p:nvSpPr>
          <p:cNvPr id="6" name="Content Placeholder 5">
            <a:extLst>
              <a:ext uri="{FF2B5EF4-FFF2-40B4-BE49-F238E27FC236}">
                <a16:creationId xmlns:a16="http://schemas.microsoft.com/office/drawing/2014/main" id="{126B0AF6-C069-E0A6-F83F-44A4C18C23BA}"/>
              </a:ext>
            </a:extLst>
          </p:cNvPr>
          <p:cNvSpPr>
            <a:spLocks noGrp="1"/>
          </p:cNvSpPr>
          <p:nvPr>
            <p:ph sz="quarter" idx="4"/>
          </p:nvPr>
        </p:nvSpPr>
        <p:spPr>
          <a:xfrm>
            <a:off x="5541264" y="2743200"/>
            <a:ext cx="3621024" cy="1130157"/>
          </a:xfrm>
        </p:spPr>
        <p:txBody>
          <a:bodyPr/>
          <a:lstStyle/>
          <a:p>
            <a:r>
              <a:rPr lang="es-ES" b="0" i="0" dirty="0">
                <a:effectLst/>
                <a:latin typeface="system-ui"/>
              </a:rPr>
              <a:t>La tasa de llamadas perdidas es diferente entre operadores eficaces e ineficaces.</a:t>
            </a:r>
            <a:endParaRPr lang="en-US" dirty="0"/>
          </a:p>
        </p:txBody>
      </p:sp>
      <p:sp>
        <p:nvSpPr>
          <p:cNvPr id="10" name="Text Placeholder 2">
            <a:extLst>
              <a:ext uri="{FF2B5EF4-FFF2-40B4-BE49-F238E27FC236}">
                <a16:creationId xmlns:a16="http://schemas.microsoft.com/office/drawing/2014/main" id="{EEB0BBC0-FE08-624E-36DE-3F840A32D77B}"/>
              </a:ext>
            </a:extLst>
          </p:cNvPr>
          <p:cNvSpPr txBox="1">
            <a:spLocks/>
          </p:cNvSpPr>
          <p:nvPr/>
        </p:nvSpPr>
        <p:spPr>
          <a:xfrm>
            <a:off x="1536192" y="3873357"/>
            <a:ext cx="3621024"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err="1">
                <a:latin typeface="system-ui"/>
              </a:rPr>
              <a:t>Resultados</a:t>
            </a:r>
            <a:endParaRPr lang="en-US" dirty="0"/>
          </a:p>
        </p:txBody>
      </p:sp>
      <p:sp>
        <p:nvSpPr>
          <p:cNvPr id="11" name="Content Placeholder 3">
            <a:extLst>
              <a:ext uri="{FF2B5EF4-FFF2-40B4-BE49-F238E27FC236}">
                <a16:creationId xmlns:a16="http://schemas.microsoft.com/office/drawing/2014/main" id="{E3F825F5-4BD2-1250-D1C3-4D70D000A502}"/>
              </a:ext>
            </a:extLst>
          </p:cNvPr>
          <p:cNvSpPr txBox="1">
            <a:spLocks/>
          </p:cNvSpPr>
          <p:nvPr/>
        </p:nvSpPr>
        <p:spPr>
          <a:xfrm>
            <a:off x="1536192" y="4431141"/>
            <a:ext cx="7720824" cy="13532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accent6"/>
              </a:buClr>
              <a:buFont typeface="Courier New" panose="02070309020205020404" pitchFamily="49" charset="0"/>
              <a:buChar char="o"/>
              <a:defRPr sz="1400" kern="1200">
                <a:solidFill>
                  <a:schemeClr val="bg1"/>
                </a:solidFill>
                <a:latin typeface="+mn-lt"/>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accent6"/>
              </a:buClr>
              <a:buFont typeface="Courier New" panose="02070309020205020404" pitchFamily="49" charset="0"/>
              <a:buChar char="o"/>
              <a:defRPr sz="1200" kern="1200">
                <a:solidFill>
                  <a:schemeClr val="bg1"/>
                </a:solidFill>
                <a:latin typeface="+mn-lt"/>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accent6"/>
              </a:buClr>
              <a:buFont typeface="Courier New" panose="02070309020205020404" pitchFamily="49" charset="0"/>
              <a:buChar char="o"/>
              <a:defRPr sz="12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latin typeface="system-ui"/>
              </a:rPr>
              <a:t>Estadístico t: 6.894212366213768</a:t>
            </a:r>
          </a:p>
          <a:p>
            <a:r>
              <a:rPr lang="es-ES" dirty="0">
                <a:latin typeface="system-ui"/>
              </a:rPr>
              <a:t>Valor p: 2.2664437902477418e-11</a:t>
            </a:r>
          </a:p>
          <a:p>
            <a:r>
              <a:rPr lang="es-ES" dirty="0">
                <a:latin typeface="system-ui"/>
              </a:rPr>
              <a:t>Diferencia significativa entre operadores eficaces e ineficaces.</a:t>
            </a:r>
            <a:endParaRPr lang="en-US" dirty="0"/>
          </a:p>
        </p:txBody>
      </p:sp>
    </p:spTree>
    <p:extLst>
      <p:ext uri="{BB962C8B-B14F-4D97-AF65-F5344CB8AC3E}">
        <p14:creationId xmlns:p14="http://schemas.microsoft.com/office/powerpoint/2010/main" val="58483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53C72-FDCC-447C-FE29-55874C27EE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FD3934-70E6-A2CC-E9B8-DF2D83FB7104}"/>
              </a:ext>
            </a:extLst>
          </p:cNvPr>
          <p:cNvSpPr>
            <a:spLocks noGrp="1"/>
          </p:cNvSpPr>
          <p:nvPr>
            <p:ph type="title"/>
          </p:nvPr>
        </p:nvSpPr>
        <p:spPr/>
        <p:txBody>
          <a:bodyPr/>
          <a:lstStyle/>
          <a:p>
            <a:r>
              <a:rPr lang="en-US" dirty="0"/>
              <a:t>Tasa de </a:t>
            </a:r>
            <a:r>
              <a:rPr lang="en-US" dirty="0" err="1"/>
              <a:t>llamadas</a:t>
            </a:r>
            <a:r>
              <a:rPr lang="en-US" dirty="0"/>
              <a:t> </a:t>
            </a:r>
            <a:r>
              <a:rPr lang="en-US" dirty="0" err="1"/>
              <a:t>perdidas</a:t>
            </a:r>
            <a:r>
              <a:rPr lang="en-US" dirty="0"/>
              <a:t> entre </a:t>
            </a:r>
            <a:r>
              <a:rPr lang="en-US" dirty="0" err="1"/>
              <a:t>grupos</a:t>
            </a:r>
            <a:endParaRPr lang="en-US" dirty="0"/>
          </a:p>
        </p:txBody>
      </p:sp>
      <p:sp>
        <p:nvSpPr>
          <p:cNvPr id="8" name="Slide Number Placeholder 7">
            <a:extLst>
              <a:ext uri="{FF2B5EF4-FFF2-40B4-BE49-F238E27FC236}">
                <a16:creationId xmlns:a16="http://schemas.microsoft.com/office/drawing/2014/main" id="{D02FA47B-5432-F43A-5563-C95051597D20}"/>
              </a:ext>
            </a:extLst>
          </p:cNvPr>
          <p:cNvSpPr>
            <a:spLocks noGrp="1"/>
          </p:cNvSpPr>
          <p:nvPr>
            <p:ph type="sldNum" sz="quarter" idx="12"/>
          </p:nvPr>
        </p:nvSpPr>
        <p:spPr/>
        <p:txBody>
          <a:bodyPr/>
          <a:lstStyle/>
          <a:p>
            <a:fld id="{294A09A9-5501-47C1-A89A-A340965A2BE2}" type="slidenum">
              <a:rPr lang="en-US" smtClean="0"/>
              <a:t>19</a:t>
            </a:fld>
            <a:endParaRPr lang="en-US" dirty="0"/>
          </a:p>
        </p:txBody>
      </p:sp>
      <p:sp>
        <p:nvSpPr>
          <p:cNvPr id="3" name="Text Placeholder 2">
            <a:extLst>
              <a:ext uri="{FF2B5EF4-FFF2-40B4-BE49-F238E27FC236}">
                <a16:creationId xmlns:a16="http://schemas.microsoft.com/office/drawing/2014/main" id="{77ED7051-EDFC-0C5C-AC3E-176BAB3FE634}"/>
              </a:ext>
            </a:extLst>
          </p:cNvPr>
          <p:cNvSpPr>
            <a:spLocks noGrp="1"/>
          </p:cNvSpPr>
          <p:nvPr>
            <p:ph type="body" idx="1"/>
          </p:nvPr>
        </p:nvSpPr>
        <p:spPr/>
        <p:txBody>
          <a:bodyPr/>
          <a:lstStyle/>
          <a:p>
            <a:r>
              <a:rPr lang="en-US" b="1" i="0" dirty="0" err="1">
                <a:effectLst/>
                <a:latin typeface="system-ui"/>
              </a:rPr>
              <a:t>Hipótesis</a:t>
            </a:r>
            <a:r>
              <a:rPr lang="en-US" b="1" i="0" dirty="0">
                <a:effectLst/>
                <a:latin typeface="system-ui"/>
              </a:rPr>
              <a:t> </a:t>
            </a:r>
            <a:r>
              <a:rPr lang="en-US" b="1" i="0" dirty="0" err="1">
                <a:effectLst/>
                <a:latin typeface="system-ui"/>
              </a:rPr>
              <a:t>nula</a:t>
            </a:r>
            <a:r>
              <a:rPr lang="en-US" b="1" i="0" dirty="0">
                <a:effectLst/>
                <a:latin typeface="system-ui"/>
              </a:rPr>
              <a:t> (H₀)</a:t>
            </a:r>
            <a:endParaRPr lang="en-US" dirty="0"/>
          </a:p>
        </p:txBody>
      </p:sp>
      <p:sp>
        <p:nvSpPr>
          <p:cNvPr id="4" name="Content Placeholder 3">
            <a:extLst>
              <a:ext uri="{FF2B5EF4-FFF2-40B4-BE49-F238E27FC236}">
                <a16:creationId xmlns:a16="http://schemas.microsoft.com/office/drawing/2014/main" id="{D5E8D5B0-CAF0-AC38-74BE-204959169DE7}"/>
              </a:ext>
            </a:extLst>
          </p:cNvPr>
          <p:cNvSpPr>
            <a:spLocks noGrp="1"/>
          </p:cNvSpPr>
          <p:nvPr>
            <p:ph sz="half" idx="2"/>
          </p:nvPr>
        </p:nvSpPr>
        <p:spPr/>
        <p:txBody>
          <a:bodyPr/>
          <a:lstStyle/>
          <a:p>
            <a:r>
              <a:rPr lang="es-ES" b="0" i="0" dirty="0">
                <a:effectLst/>
                <a:latin typeface="system-ui"/>
              </a:rPr>
              <a:t>La proporción de llamadas salientes es igual entre operadores eficaces e ineficaces.</a:t>
            </a:r>
            <a:endParaRPr lang="en-US" dirty="0"/>
          </a:p>
        </p:txBody>
      </p:sp>
      <p:sp>
        <p:nvSpPr>
          <p:cNvPr id="5" name="Text Placeholder 4">
            <a:extLst>
              <a:ext uri="{FF2B5EF4-FFF2-40B4-BE49-F238E27FC236}">
                <a16:creationId xmlns:a16="http://schemas.microsoft.com/office/drawing/2014/main" id="{E89971B5-8AE3-A62D-DFBA-C6682EF046B4}"/>
              </a:ext>
            </a:extLst>
          </p:cNvPr>
          <p:cNvSpPr>
            <a:spLocks noGrp="1"/>
          </p:cNvSpPr>
          <p:nvPr>
            <p:ph type="body" sz="quarter" idx="3"/>
          </p:nvPr>
        </p:nvSpPr>
        <p:spPr/>
        <p:txBody>
          <a:bodyPr/>
          <a:lstStyle/>
          <a:p>
            <a:r>
              <a:rPr lang="en-US" b="1" i="0" dirty="0" err="1">
                <a:effectLst/>
                <a:latin typeface="system-ui"/>
              </a:rPr>
              <a:t>Hipótesis</a:t>
            </a:r>
            <a:r>
              <a:rPr lang="en-US" b="1" i="0" dirty="0">
                <a:effectLst/>
                <a:latin typeface="system-ui"/>
              </a:rPr>
              <a:t> </a:t>
            </a:r>
            <a:r>
              <a:rPr lang="en-US" b="1" i="0" dirty="0" err="1">
                <a:effectLst/>
                <a:latin typeface="system-ui"/>
              </a:rPr>
              <a:t>alternativa</a:t>
            </a:r>
            <a:r>
              <a:rPr lang="en-US" b="1" i="0" dirty="0">
                <a:effectLst/>
                <a:latin typeface="system-ui"/>
              </a:rPr>
              <a:t> (H₁)</a:t>
            </a:r>
            <a:endParaRPr lang="en-US" dirty="0"/>
          </a:p>
        </p:txBody>
      </p:sp>
      <p:sp>
        <p:nvSpPr>
          <p:cNvPr id="6" name="Content Placeholder 5">
            <a:extLst>
              <a:ext uri="{FF2B5EF4-FFF2-40B4-BE49-F238E27FC236}">
                <a16:creationId xmlns:a16="http://schemas.microsoft.com/office/drawing/2014/main" id="{1ED93801-538A-1B91-3344-4340CB8C5C9D}"/>
              </a:ext>
            </a:extLst>
          </p:cNvPr>
          <p:cNvSpPr>
            <a:spLocks noGrp="1"/>
          </p:cNvSpPr>
          <p:nvPr>
            <p:ph sz="quarter" idx="4"/>
          </p:nvPr>
        </p:nvSpPr>
        <p:spPr>
          <a:xfrm>
            <a:off x="5541264" y="2743200"/>
            <a:ext cx="3621024" cy="1130157"/>
          </a:xfrm>
        </p:spPr>
        <p:txBody>
          <a:bodyPr/>
          <a:lstStyle/>
          <a:p>
            <a:r>
              <a:rPr lang="es-ES" b="0" i="0" dirty="0">
                <a:effectLst/>
                <a:latin typeface="system-ui"/>
              </a:rPr>
              <a:t>La proporción de llamadas salientes es diferente entre operadores eficaces e ineficaces.</a:t>
            </a:r>
            <a:endParaRPr lang="en-US" dirty="0"/>
          </a:p>
        </p:txBody>
      </p:sp>
      <p:sp>
        <p:nvSpPr>
          <p:cNvPr id="10" name="Text Placeholder 2">
            <a:extLst>
              <a:ext uri="{FF2B5EF4-FFF2-40B4-BE49-F238E27FC236}">
                <a16:creationId xmlns:a16="http://schemas.microsoft.com/office/drawing/2014/main" id="{BBE83B6A-F147-BF60-0431-C40E659397C5}"/>
              </a:ext>
            </a:extLst>
          </p:cNvPr>
          <p:cNvSpPr txBox="1">
            <a:spLocks/>
          </p:cNvSpPr>
          <p:nvPr/>
        </p:nvSpPr>
        <p:spPr>
          <a:xfrm>
            <a:off x="1536192" y="3873357"/>
            <a:ext cx="3621024"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err="1">
                <a:latin typeface="system-ui"/>
              </a:rPr>
              <a:t>Resultados</a:t>
            </a:r>
            <a:endParaRPr lang="en-US" dirty="0"/>
          </a:p>
        </p:txBody>
      </p:sp>
      <p:sp>
        <p:nvSpPr>
          <p:cNvPr id="11" name="Content Placeholder 3">
            <a:extLst>
              <a:ext uri="{FF2B5EF4-FFF2-40B4-BE49-F238E27FC236}">
                <a16:creationId xmlns:a16="http://schemas.microsoft.com/office/drawing/2014/main" id="{6FF728B0-3B93-83A7-E6D4-5243D605CFB9}"/>
              </a:ext>
            </a:extLst>
          </p:cNvPr>
          <p:cNvSpPr txBox="1">
            <a:spLocks/>
          </p:cNvSpPr>
          <p:nvPr/>
        </p:nvSpPr>
        <p:spPr>
          <a:xfrm>
            <a:off x="1536191" y="4431141"/>
            <a:ext cx="8316725" cy="13532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accent6"/>
              </a:buClr>
              <a:buFont typeface="Courier New" panose="02070309020205020404" pitchFamily="49" charset="0"/>
              <a:buChar char="o"/>
              <a:defRPr sz="1400" kern="1200">
                <a:solidFill>
                  <a:schemeClr val="bg1"/>
                </a:solidFill>
                <a:latin typeface="+mn-lt"/>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accent6"/>
              </a:buClr>
              <a:buFont typeface="Courier New" panose="02070309020205020404" pitchFamily="49" charset="0"/>
              <a:buChar char="o"/>
              <a:defRPr sz="1200" kern="1200">
                <a:solidFill>
                  <a:schemeClr val="bg1"/>
                </a:solidFill>
                <a:latin typeface="+mn-lt"/>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accent6"/>
              </a:buClr>
              <a:buFont typeface="Courier New" panose="02070309020205020404" pitchFamily="49" charset="0"/>
              <a:buChar char="o"/>
              <a:defRPr sz="12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a:latin typeface="system-ui"/>
              </a:rPr>
              <a:t>Estadístico Z: 5.460159005563372</a:t>
            </a:r>
          </a:p>
          <a:p>
            <a:r>
              <a:rPr lang="es-ES" dirty="0">
                <a:latin typeface="system-ui"/>
              </a:rPr>
              <a:t>Valor p: 4.7570834032838074e-08</a:t>
            </a:r>
          </a:p>
          <a:p>
            <a:r>
              <a:rPr lang="es-ES" dirty="0">
                <a:latin typeface="system-ui"/>
              </a:rPr>
              <a:t>Diferencia significativa en la proporción de llamadas salientes entre los grupos.</a:t>
            </a:r>
            <a:endParaRPr lang="en-US" dirty="0"/>
          </a:p>
        </p:txBody>
      </p:sp>
    </p:spTree>
    <p:extLst>
      <p:ext uri="{BB962C8B-B14F-4D97-AF65-F5344CB8AC3E}">
        <p14:creationId xmlns:p14="http://schemas.microsoft.com/office/powerpoint/2010/main" val="56586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err="1">
                <a:ln w="28575">
                  <a:noFill/>
                  <a:prstDash val="solid"/>
                </a:ln>
                <a:solidFill>
                  <a:schemeClr val="bg1"/>
                </a:solidFill>
                <a:latin typeface="Tw Cen MT" panose="020B0602020104020603" pitchFamily="34" charset="77"/>
              </a:rPr>
              <a:t>CONTENido</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2212848"/>
            <a:ext cx="6422136" cy="3977640"/>
          </a:xfrm>
        </p:spPr>
        <p:txBody>
          <a:bodyPr/>
          <a:lstStyle/>
          <a:p>
            <a:pPr marL="342900" indent="-342900" algn="l">
              <a:lnSpc>
                <a:spcPct val="150000"/>
              </a:lnSpc>
              <a:buClr>
                <a:schemeClr val="accent6"/>
              </a:buClr>
              <a:buFont typeface="Courier New" panose="02070309020205020404" pitchFamily="49" charset="0"/>
              <a:buChar char="o"/>
            </a:pPr>
            <a:r>
              <a:rPr lang="en-US" dirty="0" err="1">
                <a:solidFill>
                  <a:schemeClr val="bg1"/>
                </a:solidFill>
                <a:latin typeface="Segoe UI Light" panose="020B0502040204020203" pitchFamily="34" charset="0"/>
                <a:cs typeface="Segoe UI Light" panose="020B0502040204020203" pitchFamily="34" charset="0"/>
              </a:rPr>
              <a:t>Objetivo</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err="1">
                <a:solidFill>
                  <a:schemeClr val="bg1"/>
                </a:solidFill>
                <a:latin typeface="Segoe UI Light" panose="020B0502040204020203" pitchFamily="34" charset="0"/>
                <a:cs typeface="Segoe UI Light" panose="020B0502040204020203" pitchFamily="34" charset="0"/>
              </a:rPr>
              <a:t>Descripción</a:t>
            </a:r>
            <a:r>
              <a:rPr lang="en-US" dirty="0">
                <a:solidFill>
                  <a:schemeClr val="bg1"/>
                </a:solidFill>
                <a:latin typeface="Segoe UI Light" panose="020B0502040204020203" pitchFamily="34" charset="0"/>
                <a:cs typeface="Segoe UI Light" panose="020B0502040204020203" pitchFamily="34" charset="0"/>
              </a:rPr>
              <a:t> del </a:t>
            </a:r>
            <a:r>
              <a:rPr lang="en-US" dirty="0" err="1">
                <a:solidFill>
                  <a:schemeClr val="bg1"/>
                </a:solidFill>
                <a:latin typeface="Segoe UI Light" panose="020B0502040204020203" pitchFamily="34" charset="0"/>
                <a:cs typeface="Segoe UI Light" panose="020B0502040204020203" pitchFamily="34" charset="0"/>
              </a:rPr>
              <a:t>problema</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err="1">
                <a:solidFill>
                  <a:schemeClr val="bg1"/>
                </a:solidFill>
                <a:latin typeface="Segoe UI Light" panose="020B0502040204020203" pitchFamily="34" charset="0"/>
                <a:cs typeface="Segoe UI Light" panose="020B0502040204020203" pitchFamily="34" charset="0"/>
              </a:rPr>
              <a:t>Análisis</a:t>
            </a:r>
            <a:r>
              <a:rPr lang="en-US" dirty="0">
                <a:solidFill>
                  <a:schemeClr val="bg1"/>
                </a:solidFill>
                <a:latin typeface="Segoe UI Light" panose="020B0502040204020203" pitchFamily="34" charset="0"/>
                <a:cs typeface="Segoe UI Light" panose="020B0502040204020203" pitchFamily="34" charset="0"/>
              </a:rPr>
              <a:t> </a:t>
            </a:r>
            <a:r>
              <a:rPr lang="en-US" dirty="0" err="1">
                <a:solidFill>
                  <a:schemeClr val="bg1"/>
                </a:solidFill>
                <a:latin typeface="Segoe UI Light" panose="020B0502040204020203" pitchFamily="34" charset="0"/>
                <a:cs typeface="Segoe UI Light" panose="020B0502040204020203" pitchFamily="34" charset="0"/>
              </a:rPr>
              <a:t>exploratorio</a:t>
            </a:r>
            <a:r>
              <a:rPr lang="en-US" dirty="0">
                <a:solidFill>
                  <a:schemeClr val="bg1"/>
                </a:solidFill>
                <a:latin typeface="Segoe UI Light" panose="020B0502040204020203" pitchFamily="34" charset="0"/>
                <a:cs typeface="Segoe UI Light" panose="020B0502040204020203" pitchFamily="34" charset="0"/>
              </a:rPr>
              <a:t> de </a:t>
            </a:r>
            <a:r>
              <a:rPr lang="en-US" dirty="0" err="1">
                <a:solidFill>
                  <a:schemeClr val="bg1"/>
                </a:solidFill>
                <a:latin typeface="Segoe UI Light" panose="020B0502040204020203" pitchFamily="34" charset="0"/>
                <a:cs typeface="Segoe UI Light" panose="020B0502040204020203" pitchFamily="34" charset="0"/>
              </a:rPr>
              <a:t>datos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err="1">
                <a:solidFill>
                  <a:schemeClr val="bg1"/>
                </a:solidFill>
                <a:latin typeface="Segoe UI Light" panose="020B0502040204020203" pitchFamily="34" charset="0"/>
                <a:cs typeface="Segoe UI Light" panose="020B0502040204020203" pitchFamily="34" charset="0"/>
              </a:rPr>
              <a:t>Identificación</a:t>
            </a:r>
            <a:r>
              <a:rPr lang="en-US" dirty="0">
                <a:solidFill>
                  <a:schemeClr val="bg1"/>
                </a:solidFill>
                <a:latin typeface="Segoe UI Light" panose="020B0502040204020203" pitchFamily="34" charset="0"/>
                <a:cs typeface="Segoe UI Light" panose="020B0502040204020203" pitchFamily="34" charset="0"/>
              </a:rPr>
              <a:t> de </a:t>
            </a:r>
            <a:r>
              <a:rPr lang="en-US" dirty="0" err="1">
                <a:solidFill>
                  <a:schemeClr val="bg1"/>
                </a:solidFill>
                <a:latin typeface="Segoe UI Light" panose="020B0502040204020203" pitchFamily="34" charset="0"/>
                <a:cs typeface="Segoe UI Light" panose="020B0502040204020203" pitchFamily="34" charset="0"/>
              </a:rPr>
              <a:t>operadores</a:t>
            </a:r>
            <a:r>
              <a:rPr lang="en-US" dirty="0">
                <a:solidFill>
                  <a:schemeClr val="bg1"/>
                </a:solidFill>
                <a:latin typeface="Segoe UI Light" panose="020B0502040204020203" pitchFamily="34" charset="0"/>
                <a:cs typeface="Segoe UI Light" panose="020B0502040204020203" pitchFamily="34" charset="0"/>
              </a:rPr>
              <a:t> </a:t>
            </a:r>
            <a:r>
              <a:rPr lang="en-US" dirty="0" err="1">
                <a:solidFill>
                  <a:schemeClr val="bg1"/>
                </a:solidFill>
                <a:latin typeface="Segoe UI Light" panose="020B0502040204020203" pitchFamily="34" charset="0"/>
                <a:cs typeface="Segoe UI Light" panose="020B0502040204020203" pitchFamily="34" charset="0"/>
              </a:rPr>
              <a:t>ineficaces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err="1">
                <a:solidFill>
                  <a:schemeClr val="bg1"/>
                </a:solidFill>
                <a:latin typeface="Segoe UI Light" panose="020B0502040204020203" pitchFamily="34" charset="0"/>
                <a:cs typeface="Segoe UI Light" panose="020B0502040204020203" pitchFamily="34" charset="0"/>
              </a:rPr>
              <a:t>Pruebas</a:t>
            </a:r>
            <a:r>
              <a:rPr lang="en-US" dirty="0">
                <a:solidFill>
                  <a:schemeClr val="bg1"/>
                </a:solidFill>
                <a:latin typeface="Segoe UI Light" panose="020B0502040204020203" pitchFamily="34" charset="0"/>
                <a:cs typeface="Segoe UI Light" panose="020B0502040204020203" pitchFamily="34" charset="0"/>
              </a:rPr>
              <a:t> </a:t>
            </a:r>
            <a:r>
              <a:rPr lang="en-US" dirty="0" err="1">
                <a:solidFill>
                  <a:schemeClr val="bg1"/>
                </a:solidFill>
                <a:latin typeface="Segoe UI Light" panose="020B0502040204020203" pitchFamily="34" charset="0"/>
                <a:cs typeface="Segoe UI Light" panose="020B0502040204020203" pitchFamily="34" charset="0"/>
              </a:rPr>
              <a:t>estadísticas</a:t>
            </a:r>
            <a:endParaRPr lang="en-US" dirty="0">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err="1">
                <a:solidFill>
                  <a:schemeClr val="bg1"/>
                </a:solidFill>
                <a:latin typeface="Segoe UI Light" panose="020B0502040204020203" pitchFamily="34" charset="0"/>
                <a:cs typeface="Segoe UI Light" panose="020B0502040204020203" pitchFamily="34" charset="0"/>
              </a:rPr>
              <a:t>Conclusiones</a:t>
            </a: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r>
              <a:rPr lang="en-US" dirty="0" err="1"/>
              <a:t>conclusiones</a:t>
            </a:r>
            <a:endParaRPr lang="en-US" dirty="0"/>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20</a:t>
            </a:fld>
            <a:endParaRPr lang="en-US" dirty="0"/>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1545336" y="2044557"/>
            <a:ext cx="9496912" cy="3277251"/>
          </a:xfrm>
        </p:spPr>
        <p:txBody>
          <a:bodyPr/>
          <a:lstStyle/>
          <a:p>
            <a:pPr algn="l">
              <a:buFont typeface="Arial" panose="020B0604020202020204" pitchFamily="34" charset="0"/>
              <a:buChar char="•"/>
            </a:pPr>
            <a:r>
              <a:rPr lang="es-ES" b="0" i="0" dirty="0">
                <a:effectLst/>
                <a:latin typeface="system-ui"/>
              </a:rPr>
              <a:t>Se llevó a cabo un análisis integral de las llamadas realizadas a través del sistema </a:t>
            </a:r>
            <a:r>
              <a:rPr lang="es-ES" b="0" i="0" dirty="0" err="1">
                <a:effectLst/>
                <a:latin typeface="system-ui"/>
              </a:rPr>
              <a:t>CallMeMaybe</a:t>
            </a:r>
            <a:r>
              <a:rPr lang="es-ES" b="0" i="0" dirty="0">
                <a:effectLst/>
                <a:latin typeface="system-ui"/>
              </a:rPr>
              <a:t>, abarcando tanto llamadas internas como externas, entrantes y salientes.</a:t>
            </a:r>
          </a:p>
          <a:p>
            <a:pPr algn="l">
              <a:buFont typeface="Arial" panose="020B0604020202020204" pitchFamily="34" charset="0"/>
              <a:buChar char="•"/>
            </a:pPr>
            <a:r>
              <a:rPr lang="es-ES" b="0" i="0" dirty="0">
                <a:effectLst/>
                <a:latin typeface="system-ui"/>
              </a:rPr>
              <a:t>Se realizó una limpieza y estructuración cuidadosa de los datos, garantizando que el análisis se centrara exclusivamente en operadores con actividad atribuible.</a:t>
            </a:r>
          </a:p>
          <a:p>
            <a:pPr algn="l">
              <a:buFont typeface="Arial" panose="020B0604020202020204" pitchFamily="34" charset="0"/>
              <a:buChar char="•"/>
            </a:pPr>
            <a:r>
              <a:rPr lang="es-ES" b="0" i="0" dirty="0">
                <a:effectLst/>
                <a:latin typeface="system-ui"/>
              </a:rPr>
              <a:t>El análisis exploratorio reveló patrones en duración, frecuencia y tipo de llamadas, permitiendo comprender mejor la dinámica operativa de los usuarios del sistema.</a:t>
            </a:r>
          </a:p>
          <a:p>
            <a:pPr algn="l">
              <a:buFont typeface="Arial" panose="020B0604020202020204" pitchFamily="34" charset="0"/>
              <a:buChar char="•"/>
            </a:pPr>
            <a:r>
              <a:rPr lang="es-ES" b="0" i="0" dirty="0">
                <a:effectLst/>
                <a:latin typeface="system-ui"/>
              </a:rPr>
              <a:t>Se definieron métricas clave por operador: tasa de llamadas perdidas, tiempo promedio de espera y proporción de llamadas salientes.</a:t>
            </a:r>
          </a:p>
          <a:p>
            <a:pPr algn="l">
              <a:buFont typeface="Arial" panose="020B0604020202020204" pitchFamily="34" charset="0"/>
              <a:buChar char="•"/>
            </a:pPr>
            <a:r>
              <a:rPr lang="es-ES" b="0" i="0" dirty="0">
                <a:effectLst/>
                <a:latin typeface="system-ui"/>
              </a:rPr>
              <a:t>Se identificaron operadores ineficaces con base en umbrales de percentiles altos o bajos en estas métricas.</a:t>
            </a:r>
          </a:p>
          <a:p>
            <a:pPr algn="l">
              <a:buFont typeface="Arial" panose="020B0604020202020204" pitchFamily="34" charset="0"/>
              <a:buChar char="•"/>
            </a:pPr>
            <a:r>
              <a:rPr lang="es-ES" b="0" i="0" dirty="0">
                <a:effectLst/>
                <a:latin typeface="system-ui"/>
              </a:rPr>
              <a:t>Las pruebas estadísticas confirmaron diferencias significativas entre los operadores eficaces e ineficaces, validando empíricamente la segmentación.</a:t>
            </a:r>
          </a:p>
        </p:txBody>
      </p:sp>
    </p:spTree>
    <p:extLst>
      <p:ext uri="{BB962C8B-B14F-4D97-AF65-F5344CB8AC3E}">
        <p14:creationId xmlns:p14="http://schemas.microsoft.com/office/powerpoint/2010/main" val="1877080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BFE6B-85EA-9634-002D-5940FBAA35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560D9F-8EAD-591E-4C61-12CAB9F8C10C}"/>
              </a:ext>
            </a:extLst>
          </p:cNvPr>
          <p:cNvSpPr>
            <a:spLocks noGrp="1"/>
          </p:cNvSpPr>
          <p:nvPr>
            <p:ph type="title"/>
          </p:nvPr>
        </p:nvSpPr>
        <p:spPr/>
        <p:txBody>
          <a:bodyPr/>
          <a:lstStyle/>
          <a:p>
            <a:r>
              <a:rPr lang="en-US" dirty="0" err="1"/>
              <a:t>conclusiones</a:t>
            </a:r>
            <a:endParaRPr lang="en-US" dirty="0"/>
          </a:p>
        </p:txBody>
      </p:sp>
      <p:sp>
        <p:nvSpPr>
          <p:cNvPr id="6" name="Slide Number Placeholder 5">
            <a:extLst>
              <a:ext uri="{FF2B5EF4-FFF2-40B4-BE49-F238E27FC236}">
                <a16:creationId xmlns:a16="http://schemas.microsoft.com/office/drawing/2014/main" id="{499DB299-6D61-A214-9205-008665886547}"/>
              </a:ext>
            </a:extLst>
          </p:cNvPr>
          <p:cNvSpPr>
            <a:spLocks noGrp="1"/>
          </p:cNvSpPr>
          <p:nvPr>
            <p:ph type="sldNum" sz="quarter" idx="12"/>
          </p:nvPr>
        </p:nvSpPr>
        <p:spPr/>
        <p:txBody>
          <a:bodyPr/>
          <a:lstStyle/>
          <a:p>
            <a:fld id="{294A09A9-5501-47C1-A89A-A340965A2BE2}" type="slidenum">
              <a:rPr lang="en-US" smtClean="0"/>
              <a:t>21</a:t>
            </a:fld>
            <a:endParaRPr lang="en-US" dirty="0"/>
          </a:p>
        </p:txBody>
      </p:sp>
      <p:sp>
        <p:nvSpPr>
          <p:cNvPr id="13" name="Content Placeholder 12">
            <a:extLst>
              <a:ext uri="{FF2B5EF4-FFF2-40B4-BE49-F238E27FC236}">
                <a16:creationId xmlns:a16="http://schemas.microsoft.com/office/drawing/2014/main" id="{889326BC-A520-484C-EFE4-46606EB05ABB}"/>
              </a:ext>
            </a:extLst>
          </p:cNvPr>
          <p:cNvSpPr>
            <a:spLocks noGrp="1"/>
          </p:cNvSpPr>
          <p:nvPr>
            <p:ph sz="quarter" idx="14"/>
          </p:nvPr>
        </p:nvSpPr>
        <p:spPr>
          <a:xfrm>
            <a:off x="1545336" y="2044557"/>
            <a:ext cx="9496912" cy="3277251"/>
          </a:xfrm>
        </p:spPr>
        <p:txBody>
          <a:bodyPr/>
          <a:lstStyle/>
          <a:p>
            <a:pPr algn="l">
              <a:buFont typeface="Arial" panose="020B0604020202020204" pitchFamily="34" charset="0"/>
              <a:buChar char="•"/>
            </a:pPr>
            <a:r>
              <a:rPr lang="es-ES" b="0" i="0" dirty="0">
                <a:effectLst/>
                <a:latin typeface="system-ui"/>
              </a:rPr>
              <a:t>Se detectaron patrones estacionales en el volumen de llamadas diarias, lo cual podría estar relacionado con horarios pico de atención o eventos particulares en la operación.</a:t>
            </a:r>
          </a:p>
          <a:p>
            <a:pPr algn="l">
              <a:buFont typeface="Arial" panose="020B0604020202020204" pitchFamily="34" charset="0"/>
              <a:buChar char="•"/>
            </a:pPr>
            <a:r>
              <a:rPr lang="es-ES" b="0" i="0" dirty="0">
                <a:effectLst/>
                <a:latin typeface="system-ui"/>
              </a:rPr>
              <a:t>La distribución de duración de llamadas mostró una alta concentración de interacciones cortas, con presencia de valores atípicos que pueden ser monitoreados como posibles anomalías operativas o clientes especiales.</a:t>
            </a:r>
          </a:p>
          <a:p>
            <a:pPr algn="l">
              <a:buFont typeface="Arial" panose="020B0604020202020204" pitchFamily="34" charset="0"/>
              <a:buChar char="•"/>
            </a:pPr>
            <a:r>
              <a:rPr lang="es-ES" b="0" i="0" dirty="0">
                <a:effectLst/>
                <a:latin typeface="system-ui"/>
              </a:rPr>
              <a:t>A pesar de que muchos operadores se desempeñan de manera eficiente, una minoría concentró los peores indicadores, lo cual representa una oportunidad clara para intervenciones específicas (formación, reasignación de tareas o evaluación de carga).</a:t>
            </a:r>
          </a:p>
          <a:p>
            <a:pPr algn="l">
              <a:buFont typeface="Arial" panose="020B0604020202020204" pitchFamily="34" charset="0"/>
              <a:buChar char="•"/>
            </a:pPr>
            <a:r>
              <a:rPr lang="es-ES" b="0" i="0" dirty="0">
                <a:effectLst/>
                <a:latin typeface="system-ui"/>
              </a:rPr>
              <a:t>El análisis por tipo de llamada (interna vs externa, entrante vs saliente) permitió identificar perfiles distintos de operadores, algunos más enfocados en soporte interno y otros con roles claramente orientados a clientes externos.</a:t>
            </a:r>
          </a:p>
          <a:p>
            <a:pPr algn="l">
              <a:buFont typeface="Arial" panose="020B0604020202020204" pitchFamily="34" charset="0"/>
              <a:buChar char="•"/>
            </a:pPr>
            <a:r>
              <a:rPr lang="es-ES" b="0" i="0" dirty="0">
                <a:effectLst/>
                <a:latin typeface="system-ui"/>
              </a:rPr>
              <a:t>Estas conclusiones permiten no sólo tomar acciones correctivas, sino también sentar las bases para modelos predictivos de desempeño futuro y optimización de recursos humanos en telecomunicaciones.</a:t>
            </a:r>
          </a:p>
          <a:p>
            <a:endParaRPr lang="en-US" dirty="0"/>
          </a:p>
          <a:p>
            <a:endParaRPr lang="en-US" dirty="0"/>
          </a:p>
        </p:txBody>
      </p:sp>
    </p:spTree>
    <p:extLst>
      <p:ext uri="{BB962C8B-B14F-4D97-AF65-F5344CB8AC3E}">
        <p14:creationId xmlns:p14="http://schemas.microsoft.com/office/powerpoint/2010/main" val="187467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2168258"/>
            <a:ext cx="7735824" cy="1069848"/>
          </a:xfrm>
        </p:spPr>
        <p:txBody>
          <a:bodyPr/>
          <a:lstStyle/>
          <a:p>
            <a:r>
              <a:rPr lang="en-US" dirty="0" err="1"/>
              <a:t>Objetivo</a:t>
            </a:r>
            <a:endParaRPr lang="en-US" dirty="0"/>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592572"/>
            <a:ext cx="7735824" cy="1133856"/>
          </a:xfrm>
        </p:spPr>
        <p:txBody>
          <a:bodyPr/>
          <a:lstStyle/>
          <a:p>
            <a:pPr algn="l">
              <a:buNone/>
            </a:pPr>
            <a:r>
              <a:rPr lang="es-ES" sz="1600" b="1" i="0" dirty="0">
                <a:effectLst/>
                <a:latin typeface="system-ui"/>
              </a:rPr>
              <a:t>¿Qué queremos conseguir y por qué?</a:t>
            </a:r>
            <a:br>
              <a:rPr lang="es-ES" sz="1600" b="0" i="0" dirty="0">
                <a:effectLst/>
                <a:latin typeface="system-ui"/>
              </a:rPr>
            </a:br>
            <a:r>
              <a:rPr lang="es-ES" sz="1600" b="0" i="0" dirty="0">
                <a:effectLst/>
                <a:latin typeface="system-ui"/>
              </a:rPr>
              <a:t>Identificar operadores ineficaces para ayudar a los supervisores a mejorar el desempeño del equipo de atención y llamadas.</a:t>
            </a:r>
          </a:p>
          <a:p>
            <a:pPr algn="l">
              <a:buNone/>
            </a:pPr>
            <a:r>
              <a:rPr lang="es-ES" sz="1600" b="1" i="0" dirty="0">
                <a:effectLst/>
                <a:latin typeface="system-ui"/>
              </a:rPr>
              <a:t>¿A quién le interesa lo que produces?</a:t>
            </a:r>
            <a:br>
              <a:rPr lang="es-ES" sz="1600" b="0" i="0" dirty="0">
                <a:effectLst/>
                <a:latin typeface="system-ui"/>
              </a:rPr>
            </a:br>
            <a:r>
              <a:rPr lang="es-ES" sz="1600" b="0" i="0" dirty="0">
                <a:effectLst/>
                <a:latin typeface="system-ui"/>
              </a:rPr>
              <a:t>A los supervisores/as del servicio </a:t>
            </a:r>
            <a:r>
              <a:rPr lang="es-ES" sz="1600" b="0" i="0" dirty="0" err="1">
                <a:effectLst/>
                <a:latin typeface="system-ui"/>
              </a:rPr>
              <a:t>CallMeMaybe</a:t>
            </a:r>
            <a:r>
              <a:rPr lang="es-ES" sz="1600" b="0" i="0" dirty="0">
                <a:effectLst/>
                <a:latin typeface="system-ui"/>
              </a:rPr>
              <a:t>.</a:t>
            </a:r>
          </a:p>
          <a:p>
            <a:pPr algn="l"/>
            <a:r>
              <a:rPr lang="es-ES" sz="1600" b="1" i="0" dirty="0">
                <a:effectLst/>
                <a:latin typeface="system-ui"/>
              </a:rPr>
              <a:t>¿Qué decisiones se tomarán?</a:t>
            </a:r>
            <a:br>
              <a:rPr lang="es-ES" sz="1600" b="0" i="0" dirty="0">
                <a:effectLst/>
                <a:latin typeface="system-ui"/>
              </a:rPr>
            </a:br>
            <a:r>
              <a:rPr lang="es-ES" sz="1600" b="0" i="0" dirty="0">
                <a:effectLst/>
                <a:latin typeface="system-ui"/>
              </a:rPr>
              <a:t>Decisiones sobre capacitación, reasignación de tareas o mejora del rendimiento de los operadores.</a:t>
            </a:r>
          </a:p>
          <a:p>
            <a:endParaRPr lang="en-US" sz="1600"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err="1"/>
              <a:t>Descripción</a:t>
            </a:r>
            <a:r>
              <a:rPr lang="en-US" dirty="0"/>
              <a:t> del </a:t>
            </a:r>
            <a:r>
              <a:rPr lang="en-US" dirty="0" err="1"/>
              <a:t>problema</a:t>
            </a:r>
            <a:endParaRPr lang="en-US" dirty="0"/>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pPr algn="just"/>
            <a:r>
              <a:rPr lang="es-ES" sz="2000" b="0" i="0" dirty="0">
                <a:effectLst/>
                <a:latin typeface="system-ui"/>
              </a:rPr>
              <a:t>El servicio de telefonía virtual </a:t>
            </a:r>
            <a:r>
              <a:rPr lang="es-ES" sz="2000" b="0" i="0" dirty="0" err="1">
                <a:effectLst/>
                <a:latin typeface="system-ui"/>
              </a:rPr>
              <a:t>CallMeMaybe</a:t>
            </a:r>
            <a:r>
              <a:rPr lang="es-ES" sz="2000" b="0" i="0" dirty="0">
                <a:effectLst/>
                <a:latin typeface="system-ui"/>
              </a:rPr>
              <a:t> está desarrollando una nueva función que brindará a los supervisores y las supervisores información sobre los operadores con oportunidades de mejora (bajo desempeño). Se considera que un operador con bajo desempeño, si tiene una gran cantidad de llamadas entrantes perdidas (internas y externas) y un tiempo de espera prolongado para las llamadas entrantes. Además, si se supone que un operador debe realizar llamadas salientes, un número reducido de ellas también será un signo de bajo desempeño.</a:t>
            </a:r>
            <a:endParaRPr lang="en-US" sz="2000" dirty="0"/>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831FC-8FDB-FAF7-EDF0-BB7F3E4D0B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68CD06-B35D-D1EF-F408-32B5FEDFE32D}"/>
              </a:ext>
            </a:extLst>
          </p:cNvPr>
          <p:cNvSpPr>
            <a:spLocks noGrp="1"/>
          </p:cNvSpPr>
          <p:nvPr>
            <p:ph type="ctrTitle"/>
          </p:nvPr>
        </p:nvSpPr>
        <p:spPr/>
        <p:txBody>
          <a:bodyPr/>
          <a:lstStyle/>
          <a:p>
            <a:r>
              <a:rPr lang="en-US" dirty="0" err="1"/>
              <a:t>Análisis</a:t>
            </a:r>
            <a:r>
              <a:rPr lang="en-US" dirty="0"/>
              <a:t> </a:t>
            </a:r>
            <a:r>
              <a:rPr lang="en-US" dirty="0" err="1"/>
              <a:t>exploratorio</a:t>
            </a:r>
            <a:endParaRPr lang="en-US" dirty="0"/>
          </a:p>
        </p:txBody>
      </p:sp>
    </p:spTree>
    <p:extLst>
      <p:ext uri="{BB962C8B-B14F-4D97-AF65-F5344CB8AC3E}">
        <p14:creationId xmlns:p14="http://schemas.microsoft.com/office/powerpoint/2010/main" val="296296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p:txBody>
          <a:bodyPr/>
          <a:lstStyle/>
          <a:p>
            <a:r>
              <a:rPr lang="en-US" sz="3200" b="1" spc="600" dirty="0" err="1">
                <a:ln w="28575">
                  <a:noFill/>
                  <a:prstDash val="solid"/>
                </a:ln>
                <a:solidFill>
                  <a:schemeClr val="bg1"/>
                </a:solidFill>
                <a:latin typeface="Tw Cen MT" panose="020B0602020104020603" pitchFamily="34" charset="77"/>
              </a:rPr>
              <a:t>Distribución</a:t>
            </a:r>
            <a:r>
              <a:rPr lang="en-US" sz="3200" b="1" spc="600" dirty="0">
                <a:ln w="28575">
                  <a:noFill/>
                  <a:prstDash val="solid"/>
                </a:ln>
                <a:solidFill>
                  <a:schemeClr val="bg1"/>
                </a:solidFill>
                <a:latin typeface="Tw Cen MT" panose="020B0602020104020603" pitchFamily="34" charset="77"/>
              </a:rPr>
              <a:t> de </a:t>
            </a:r>
            <a:r>
              <a:rPr lang="en-US" sz="3200" b="1" spc="600" dirty="0" err="1">
                <a:ln w="28575">
                  <a:noFill/>
                  <a:prstDash val="solid"/>
                </a:ln>
                <a:solidFill>
                  <a:schemeClr val="bg1"/>
                </a:solidFill>
                <a:latin typeface="Tw Cen MT" panose="020B0602020104020603" pitchFamily="34" charset="77"/>
              </a:rPr>
              <a:t>duración</a:t>
            </a:r>
            <a:r>
              <a:rPr lang="en-US" sz="3200" b="1" spc="600" dirty="0">
                <a:ln w="28575">
                  <a:noFill/>
                  <a:prstDash val="solid"/>
                </a:ln>
                <a:solidFill>
                  <a:schemeClr val="bg1"/>
                </a:solidFill>
                <a:latin typeface="Tw Cen MT" panose="020B0602020104020603" pitchFamily="34" charset="77"/>
              </a:rPr>
              <a:t> de </a:t>
            </a:r>
            <a:r>
              <a:rPr lang="en-US" sz="3200" b="1" spc="600" dirty="0" err="1">
                <a:ln w="28575">
                  <a:noFill/>
                  <a:prstDash val="solid"/>
                </a:ln>
                <a:solidFill>
                  <a:schemeClr val="bg1"/>
                </a:solidFill>
                <a:latin typeface="Tw Cen MT" panose="020B0602020104020603" pitchFamily="34" charset="77"/>
              </a:rPr>
              <a:t>llamadas</a:t>
            </a:r>
            <a:endParaRPr lang="en-US" sz="32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6</a:t>
            </a:fld>
            <a:endParaRPr lang="en-US" dirty="0"/>
          </a:p>
        </p:txBody>
      </p:sp>
      <p:pic>
        <p:nvPicPr>
          <p:cNvPr id="9" name="Imagen 8">
            <a:extLst>
              <a:ext uri="{FF2B5EF4-FFF2-40B4-BE49-F238E27FC236}">
                <a16:creationId xmlns:a16="http://schemas.microsoft.com/office/drawing/2014/main" id="{5257236F-D47B-7617-1510-5BADDACB65CF}"/>
              </a:ext>
            </a:extLst>
          </p:cNvPr>
          <p:cNvPicPr>
            <a:picLocks noChangeAspect="1"/>
          </p:cNvPicPr>
          <p:nvPr/>
        </p:nvPicPr>
        <p:blipFill>
          <a:blip r:embed="rId2"/>
          <a:stretch>
            <a:fillRect/>
          </a:stretch>
        </p:blipFill>
        <p:spPr>
          <a:xfrm>
            <a:off x="1627933" y="1901952"/>
            <a:ext cx="9326277" cy="4515480"/>
          </a:xfrm>
          <a:prstGeom prst="rect">
            <a:avLst/>
          </a:prstGeom>
        </p:spPr>
      </p:pic>
    </p:spTree>
    <p:extLst>
      <p:ext uri="{BB962C8B-B14F-4D97-AF65-F5344CB8AC3E}">
        <p14:creationId xmlns:p14="http://schemas.microsoft.com/office/powerpoint/2010/main" val="137265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E72C9-BE22-98C2-543B-72FF0B9032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DB856C-8C78-A7C8-CEC6-1B3D1C0B6B5C}"/>
              </a:ext>
            </a:extLst>
          </p:cNvPr>
          <p:cNvSpPr>
            <a:spLocks noGrp="1"/>
          </p:cNvSpPr>
          <p:nvPr>
            <p:ph type="title"/>
          </p:nvPr>
        </p:nvSpPr>
        <p:spPr/>
        <p:txBody>
          <a:bodyPr/>
          <a:lstStyle/>
          <a:p>
            <a:r>
              <a:rPr lang="en-US" sz="3200" b="1" spc="600" dirty="0" err="1">
                <a:ln w="28575">
                  <a:noFill/>
                  <a:prstDash val="solid"/>
                </a:ln>
                <a:solidFill>
                  <a:schemeClr val="bg1"/>
                </a:solidFill>
                <a:latin typeface="Tw Cen MT" panose="020B0602020104020603" pitchFamily="34" charset="77"/>
              </a:rPr>
              <a:t>Distribución</a:t>
            </a:r>
            <a:r>
              <a:rPr lang="en-US" sz="3200" b="1" spc="600" dirty="0">
                <a:ln w="28575">
                  <a:noFill/>
                  <a:prstDash val="solid"/>
                </a:ln>
                <a:solidFill>
                  <a:schemeClr val="bg1"/>
                </a:solidFill>
                <a:latin typeface="Tw Cen MT" panose="020B0602020104020603" pitchFamily="34" charset="77"/>
              </a:rPr>
              <a:t> de </a:t>
            </a:r>
            <a:r>
              <a:rPr lang="en-US" sz="3200" b="1" spc="600" dirty="0" err="1">
                <a:ln w="28575">
                  <a:noFill/>
                  <a:prstDash val="solid"/>
                </a:ln>
                <a:solidFill>
                  <a:schemeClr val="bg1"/>
                </a:solidFill>
                <a:latin typeface="Tw Cen MT" panose="020B0602020104020603" pitchFamily="34" charset="77"/>
              </a:rPr>
              <a:t>duración</a:t>
            </a:r>
            <a:r>
              <a:rPr lang="en-US" sz="3200" b="1" spc="600" dirty="0">
                <a:ln w="28575">
                  <a:noFill/>
                  <a:prstDash val="solid"/>
                </a:ln>
                <a:solidFill>
                  <a:schemeClr val="bg1"/>
                </a:solidFill>
                <a:latin typeface="Tw Cen MT" panose="020B0602020104020603" pitchFamily="34" charset="77"/>
              </a:rPr>
              <a:t> total </a:t>
            </a:r>
            <a:r>
              <a:rPr lang="en-US" sz="3200" b="1" spc="600" dirty="0" err="1">
                <a:ln w="28575">
                  <a:noFill/>
                  <a:prstDash val="solid"/>
                </a:ln>
                <a:solidFill>
                  <a:schemeClr val="bg1"/>
                </a:solidFill>
                <a:latin typeface="Tw Cen MT" panose="020B0602020104020603" pitchFamily="34" charset="77"/>
              </a:rPr>
              <a:t>llamadas</a:t>
            </a:r>
            <a:endParaRPr lang="en-US" sz="32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EC2E0270-43B8-F2DF-02A1-A34CBAF4B89C}"/>
              </a:ext>
            </a:extLst>
          </p:cNvPr>
          <p:cNvSpPr>
            <a:spLocks noGrp="1"/>
          </p:cNvSpPr>
          <p:nvPr>
            <p:ph type="sldNum" sz="quarter" idx="11"/>
          </p:nvPr>
        </p:nvSpPr>
        <p:spPr/>
        <p:txBody>
          <a:bodyPr/>
          <a:lstStyle/>
          <a:p>
            <a:fld id="{294A09A9-5501-47C1-A89A-A340965A2BE2}" type="slidenum">
              <a:rPr lang="en-US" smtClean="0"/>
              <a:pPr/>
              <a:t>7</a:t>
            </a:fld>
            <a:endParaRPr lang="en-US" dirty="0"/>
          </a:p>
        </p:txBody>
      </p:sp>
      <p:pic>
        <p:nvPicPr>
          <p:cNvPr id="4" name="Imagen 3">
            <a:extLst>
              <a:ext uri="{FF2B5EF4-FFF2-40B4-BE49-F238E27FC236}">
                <a16:creationId xmlns:a16="http://schemas.microsoft.com/office/drawing/2014/main" id="{8A7A9CFB-3D96-A5C4-3E53-03258EED06A0}"/>
              </a:ext>
            </a:extLst>
          </p:cNvPr>
          <p:cNvPicPr>
            <a:picLocks noChangeAspect="1"/>
          </p:cNvPicPr>
          <p:nvPr/>
        </p:nvPicPr>
        <p:blipFill>
          <a:blip r:embed="rId2"/>
          <a:stretch>
            <a:fillRect/>
          </a:stretch>
        </p:blipFill>
        <p:spPr>
          <a:xfrm>
            <a:off x="1432861" y="1901952"/>
            <a:ext cx="9326277" cy="4525006"/>
          </a:xfrm>
          <a:prstGeom prst="rect">
            <a:avLst/>
          </a:prstGeom>
        </p:spPr>
      </p:pic>
    </p:spTree>
    <p:extLst>
      <p:ext uri="{BB962C8B-B14F-4D97-AF65-F5344CB8AC3E}">
        <p14:creationId xmlns:p14="http://schemas.microsoft.com/office/powerpoint/2010/main" val="854210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F0994-2810-660F-42CF-18EE37917E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40AA33-140F-F025-4592-0F725ED369AD}"/>
              </a:ext>
            </a:extLst>
          </p:cNvPr>
          <p:cNvSpPr>
            <a:spLocks noGrp="1"/>
          </p:cNvSpPr>
          <p:nvPr>
            <p:ph type="title"/>
          </p:nvPr>
        </p:nvSpPr>
        <p:spPr/>
        <p:txBody>
          <a:bodyPr/>
          <a:lstStyle/>
          <a:p>
            <a:r>
              <a:rPr lang="en-US" sz="3200" b="1" spc="600" dirty="0" err="1">
                <a:ln w="28575">
                  <a:noFill/>
                  <a:prstDash val="solid"/>
                </a:ln>
                <a:solidFill>
                  <a:schemeClr val="bg1"/>
                </a:solidFill>
                <a:latin typeface="Tw Cen MT" panose="020B0602020104020603" pitchFamily="34" charset="77"/>
              </a:rPr>
              <a:t>Participación</a:t>
            </a:r>
            <a:r>
              <a:rPr lang="en-US" sz="3200" b="1" spc="600" dirty="0">
                <a:ln w="28575">
                  <a:noFill/>
                  <a:prstDash val="solid"/>
                </a:ln>
                <a:solidFill>
                  <a:schemeClr val="bg1"/>
                </a:solidFill>
                <a:latin typeface="Tw Cen MT" panose="020B0602020104020603" pitchFamily="34" charset="77"/>
              </a:rPr>
              <a:t> de </a:t>
            </a:r>
            <a:r>
              <a:rPr lang="en-US" sz="3200" b="1" spc="600" dirty="0" err="1">
                <a:ln w="28575">
                  <a:noFill/>
                  <a:prstDash val="solid"/>
                </a:ln>
                <a:solidFill>
                  <a:schemeClr val="bg1"/>
                </a:solidFill>
                <a:latin typeface="Tw Cen MT" panose="020B0602020104020603" pitchFamily="34" charset="77"/>
              </a:rPr>
              <a:t>llamadas</a:t>
            </a:r>
            <a:r>
              <a:rPr lang="en-US" sz="3200" b="1" spc="600" dirty="0">
                <a:ln w="28575">
                  <a:noFill/>
                  <a:prstDash val="solid"/>
                </a:ln>
                <a:solidFill>
                  <a:schemeClr val="bg1"/>
                </a:solidFill>
                <a:latin typeface="Tw Cen MT" panose="020B0602020104020603" pitchFamily="34" charset="77"/>
              </a:rPr>
              <a:t> </a:t>
            </a:r>
            <a:r>
              <a:rPr lang="en-US" sz="3200" b="1" spc="600" dirty="0" err="1">
                <a:ln w="28575">
                  <a:noFill/>
                  <a:prstDash val="solid"/>
                </a:ln>
                <a:solidFill>
                  <a:schemeClr val="bg1"/>
                </a:solidFill>
                <a:latin typeface="Tw Cen MT" panose="020B0602020104020603" pitchFamily="34" charset="77"/>
              </a:rPr>
              <a:t>internas</a:t>
            </a:r>
            <a:r>
              <a:rPr lang="en-US" sz="3200" b="1" spc="600" dirty="0">
                <a:ln w="28575">
                  <a:noFill/>
                  <a:prstDash val="solid"/>
                </a:ln>
                <a:solidFill>
                  <a:schemeClr val="bg1"/>
                </a:solidFill>
                <a:latin typeface="Tw Cen MT" panose="020B0602020104020603" pitchFamily="34" charset="77"/>
              </a:rPr>
              <a:t> y </a:t>
            </a:r>
            <a:r>
              <a:rPr lang="en-US" sz="3200" b="1" spc="600" dirty="0" err="1">
                <a:ln w="28575">
                  <a:noFill/>
                  <a:prstDash val="solid"/>
                </a:ln>
                <a:solidFill>
                  <a:schemeClr val="bg1"/>
                </a:solidFill>
                <a:latin typeface="Tw Cen MT" panose="020B0602020104020603" pitchFamily="34" charset="77"/>
              </a:rPr>
              <a:t>externas</a:t>
            </a:r>
            <a:endParaRPr lang="en-US" sz="32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D9582F6F-3259-C125-53F0-0FE7DF68BEA3}"/>
              </a:ext>
            </a:extLst>
          </p:cNvPr>
          <p:cNvSpPr>
            <a:spLocks noGrp="1"/>
          </p:cNvSpPr>
          <p:nvPr>
            <p:ph type="sldNum" sz="quarter" idx="11"/>
          </p:nvPr>
        </p:nvSpPr>
        <p:spPr/>
        <p:txBody>
          <a:bodyPr/>
          <a:lstStyle/>
          <a:p>
            <a:fld id="{294A09A9-5501-47C1-A89A-A340965A2BE2}" type="slidenum">
              <a:rPr lang="en-US" smtClean="0"/>
              <a:pPr/>
              <a:t>8</a:t>
            </a:fld>
            <a:endParaRPr lang="en-US" dirty="0"/>
          </a:p>
        </p:txBody>
      </p:sp>
      <p:pic>
        <p:nvPicPr>
          <p:cNvPr id="6" name="Imagen 5">
            <a:extLst>
              <a:ext uri="{FF2B5EF4-FFF2-40B4-BE49-F238E27FC236}">
                <a16:creationId xmlns:a16="http://schemas.microsoft.com/office/drawing/2014/main" id="{CE6EC82A-4CDB-CC31-EFD8-441149FC5C41}"/>
              </a:ext>
            </a:extLst>
          </p:cNvPr>
          <p:cNvPicPr>
            <a:picLocks noChangeAspect="1"/>
          </p:cNvPicPr>
          <p:nvPr/>
        </p:nvPicPr>
        <p:blipFill>
          <a:blip r:embed="rId2"/>
          <a:stretch>
            <a:fillRect/>
          </a:stretch>
        </p:blipFill>
        <p:spPr>
          <a:xfrm>
            <a:off x="3895418" y="2011680"/>
            <a:ext cx="4401164" cy="44869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28090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C040D-0593-FBFE-9F3F-FCD6B2D8AF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169F05-C215-975F-00BA-900A1BC069DD}"/>
              </a:ext>
            </a:extLst>
          </p:cNvPr>
          <p:cNvSpPr>
            <a:spLocks noGrp="1"/>
          </p:cNvSpPr>
          <p:nvPr>
            <p:ph type="title"/>
          </p:nvPr>
        </p:nvSpPr>
        <p:spPr/>
        <p:txBody>
          <a:bodyPr/>
          <a:lstStyle/>
          <a:p>
            <a:r>
              <a:rPr lang="en-US" sz="3200" b="1" spc="600" dirty="0" err="1">
                <a:ln w="28575">
                  <a:noFill/>
                  <a:prstDash val="solid"/>
                </a:ln>
                <a:solidFill>
                  <a:schemeClr val="bg1"/>
                </a:solidFill>
                <a:latin typeface="Tw Cen MT" panose="020B0602020104020603" pitchFamily="34" charset="77"/>
              </a:rPr>
              <a:t>Número</a:t>
            </a:r>
            <a:r>
              <a:rPr lang="en-US" sz="3200" b="1" spc="600" dirty="0">
                <a:ln w="28575">
                  <a:noFill/>
                  <a:prstDash val="solid"/>
                </a:ln>
                <a:solidFill>
                  <a:schemeClr val="bg1"/>
                </a:solidFill>
                <a:latin typeface="Tw Cen MT" panose="020B0602020104020603" pitchFamily="34" charset="77"/>
              </a:rPr>
              <a:t> de </a:t>
            </a:r>
            <a:r>
              <a:rPr lang="en-US" sz="3200" b="1" spc="600" dirty="0" err="1">
                <a:ln w="28575">
                  <a:noFill/>
                  <a:prstDash val="solid"/>
                </a:ln>
                <a:solidFill>
                  <a:schemeClr val="bg1"/>
                </a:solidFill>
                <a:latin typeface="Tw Cen MT" panose="020B0602020104020603" pitchFamily="34" charset="77"/>
              </a:rPr>
              <a:t>llaMADAS</a:t>
            </a:r>
            <a:r>
              <a:rPr lang="en-US" sz="3200" b="1" spc="600" dirty="0">
                <a:ln w="28575">
                  <a:noFill/>
                  <a:prstDash val="solid"/>
                </a:ln>
                <a:solidFill>
                  <a:schemeClr val="bg1"/>
                </a:solidFill>
                <a:latin typeface="Tw Cen MT" panose="020B0602020104020603" pitchFamily="34" charset="77"/>
              </a:rPr>
              <a:t> POR DÍA</a:t>
            </a:r>
          </a:p>
        </p:txBody>
      </p:sp>
      <p:sp>
        <p:nvSpPr>
          <p:cNvPr id="5" name="Slide Number Placeholder 4">
            <a:extLst>
              <a:ext uri="{FF2B5EF4-FFF2-40B4-BE49-F238E27FC236}">
                <a16:creationId xmlns:a16="http://schemas.microsoft.com/office/drawing/2014/main" id="{87706EFE-1DE4-EC38-B9B9-D53E1CBF42D1}"/>
              </a:ext>
            </a:extLst>
          </p:cNvPr>
          <p:cNvSpPr>
            <a:spLocks noGrp="1"/>
          </p:cNvSpPr>
          <p:nvPr>
            <p:ph type="sldNum" sz="quarter" idx="11"/>
          </p:nvPr>
        </p:nvSpPr>
        <p:spPr/>
        <p:txBody>
          <a:bodyPr/>
          <a:lstStyle/>
          <a:p>
            <a:fld id="{294A09A9-5501-47C1-A89A-A340965A2BE2}" type="slidenum">
              <a:rPr lang="en-US" smtClean="0"/>
              <a:pPr/>
              <a:t>9</a:t>
            </a:fld>
            <a:endParaRPr lang="en-US" dirty="0"/>
          </a:p>
        </p:txBody>
      </p:sp>
      <p:pic>
        <p:nvPicPr>
          <p:cNvPr id="4" name="Imagen 3">
            <a:extLst>
              <a:ext uri="{FF2B5EF4-FFF2-40B4-BE49-F238E27FC236}">
                <a16:creationId xmlns:a16="http://schemas.microsoft.com/office/drawing/2014/main" id="{0DDD7FA2-279C-04DB-8C4D-1DDF70BA28DE}"/>
              </a:ext>
            </a:extLst>
          </p:cNvPr>
          <p:cNvPicPr>
            <a:picLocks noChangeAspect="1"/>
          </p:cNvPicPr>
          <p:nvPr/>
        </p:nvPicPr>
        <p:blipFill>
          <a:blip r:embed="rId2"/>
          <a:stretch>
            <a:fillRect/>
          </a:stretch>
        </p:blipFill>
        <p:spPr>
          <a:xfrm>
            <a:off x="651485" y="1921514"/>
            <a:ext cx="11279174" cy="4525006"/>
          </a:xfrm>
          <a:prstGeom prst="rect">
            <a:avLst/>
          </a:prstGeom>
        </p:spPr>
      </p:pic>
    </p:spTree>
    <p:extLst>
      <p:ext uri="{BB962C8B-B14F-4D97-AF65-F5344CB8AC3E}">
        <p14:creationId xmlns:p14="http://schemas.microsoft.com/office/powerpoint/2010/main" val="2238006850"/>
      </p:ext>
    </p:extLst>
  </p:cSld>
  <p:clrMapOvr>
    <a:masterClrMapping/>
  </p:clrMapOvr>
</p:sld>
</file>

<file path=ppt/theme/theme1.xml><?xml version="1.0" encoding="utf-8"?>
<a:theme xmlns:a="http://schemas.openxmlformats.org/drawingml/2006/main" name="Tema de Offic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39</TotalTime>
  <Words>751</Words>
  <Application>Microsoft Office PowerPoint</Application>
  <PresentationFormat>Panorámica</PresentationFormat>
  <Paragraphs>82</Paragraphs>
  <Slides>21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Arial</vt:lpstr>
      <vt:lpstr>Calibri</vt:lpstr>
      <vt:lpstr>Courier New</vt:lpstr>
      <vt:lpstr>Segoe UI Light</vt:lpstr>
      <vt:lpstr>system-ui</vt:lpstr>
      <vt:lpstr>Tw Cen MT</vt:lpstr>
      <vt:lpstr>Tema de Office</vt:lpstr>
      <vt:lpstr>CallMeMaybe Servicio de telefonía</vt:lpstr>
      <vt:lpstr>CONTENido</vt:lpstr>
      <vt:lpstr>Objetivo</vt:lpstr>
      <vt:lpstr>Descripción del problema</vt:lpstr>
      <vt:lpstr>Análisis exploratorio</vt:lpstr>
      <vt:lpstr>Distribución de duración de llamadas</vt:lpstr>
      <vt:lpstr>Distribución de duración total llamadas</vt:lpstr>
      <vt:lpstr>Participación de llamadas internas y externas</vt:lpstr>
      <vt:lpstr>Número de llaMADAS POR DÍA</vt:lpstr>
      <vt:lpstr>Cantidad de llamadas por dirección</vt:lpstr>
      <vt:lpstr>Cantidad de llamadas internas y externas</vt:lpstr>
      <vt:lpstr>Identificación de operadores ineficaces</vt:lpstr>
      <vt:lpstr>Operadores con mayor tasa de llamadas perdidas</vt:lpstr>
      <vt:lpstr>Operadores con mayor tiempo promedio de espera</vt:lpstr>
      <vt:lpstr>Operadores con menor proporción de llamadas salientes</vt:lpstr>
      <vt:lpstr>Pruebas estadísticas</vt:lpstr>
      <vt:lpstr>Tiempo de espera promedio entre grupos</vt:lpstr>
      <vt:lpstr>Tasa de llamadas perdidas entre grupos</vt:lpstr>
      <vt:lpstr>Tasa de llamadas perdidas entre grupos</vt:lpstr>
      <vt:lpstr>conclusiones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Javier Aguilera Hernandez</dc:creator>
  <cp:lastModifiedBy>Javier Aguilera Hernandez</cp:lastModifiedBy>
  <cp:revision>1</cp:revision>
  <dcterms:created xsi:type="dcterms:W3CDTF">2025-04-03T21:04:34Z</dcterms:created>
  <dcterms:modified xsi:type="dcterms:W3CDTF">2025-04-03T21:43:34Z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