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charts/chart385.xml" ContentType="application/vnd.openxmlformats-officedocument.drawingml.chart+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charts/_rels/chart385.xml.rels><?xml version="1.0" encoding="UTF-8" standalone="yes"?><Relationships xmlns="http://schemas.openxmlformats.org/package/2006/relationships"><Relationship Id="rId1" Type="http://schemas.openxmlformats.org/officeDocument/2006/relationships/package" Target="../embeddings/Microsoft_Excel_Worksheet385.xlsx"/></Relationships>
</file>

<file path=ppt/charts/chart385.xml><?xml version="1.0" encoding="utf-8"?>
<c:chartSpace xmlns:c="http://schemas.openxmlformats.org/drawingml/2006/chart" xmlns:a="http://schemas.openxmlformats.org/drawingml/2006/main" xmlns:r="http://schemas.openxmlformats.org/officeDocument/2006/relationships">
  <c:date1904 val="0"/>
  <c:roundedCorners val="1"/>
  <c:chart>
    <c:autoTitleDeleted val="1"/>
    <c:plotArea>
      <c:layout/>
      <c:barChart>
        <c:barDir val="col"/>
        <c:grouping val="clustered"/>
        <c:varyColors val="0"/>
        <c:ser>
          <c:idx val="0"/>
          <c:order val="0"/>
          <c:tx>
            <c:strRef>
              <c:f>Sheet1!$B$1</c:f>
              <c:strCache>
                <c:ptCount val="1"/>
                <c:pt idx="0">
                  <c:v>growth</c:v>
                </c:pt>
              </c:strCache>
            </c:strRef>
          </c:tx>
          <c:spPr>
            <a:solidFill>
              <a:srgbClr val="E4D292"/>
            </a:solidFill>
            <a:effectLst/>
          </c:spPr>
          <c:invertIfNegative val="0"/>
          <c:dLbls>
            <c:numFmt formatCode="#,##0" sourceLinked="0"/>
            <c:txPr>
              <a:bodyPr/>
              <a:lstStyle/>
              <a:p>
                <a:pPr>
                  <a:defRPr b="0" i="0" strike="noStrike" sz="1200" u="none">
                    <a:solidFill>
                      <a:srgbClr val="FFFFFF"/>
                    </a:solidFill>
                    <a:latin typeface="Arial"/>
                  </a:defRPr>
                </a:pPr>
              </a:p>
            </c:txPr>
            <c:showLegendKey val="0"/>
            <c:showVal val="0"/>
            <c:showCatName val="0"/>
            <c:showSerName val="0"/>
            <c:showPercent val="0"/>
            <c:showBubbleSize val="0"/>
            <c:showLeaderLines val="0"/>
          </c:dLbls>
          <c:cat>
            <c:multiLvlStrRef>
              <c:f>Sheet1!$A$2:$A$6</c:f>
              <c:multiLvlStrCache>
                <c:ptCount val="5"/>
                <c:lvl>
                  <c:pt idx="0">
                    <c:v>&lt;div&gt;</c:v>
                  </c:pt>
                  <c:pt idx="1">
                    <c:v>&lt;span&gt;</c:v>
                  </c:pt>
                  <c:pt idx="2">
                    <c:v>&lt;a&gt;</c:v>
                  </c:pt>
                  <c:pt idx="3">
                    <c:v>&lt;p&gt;</c:v>
                  </c:pt>
                  <c:pt idx="4">
                    <c:v>&lt;h1&gt;</c:v>
                  </c:pt>
                </c:lvl>
              </c:multiLvlStrCache>
            </c:multiLvlStrRef>
          </c:cat>
          <c:val>
            <c:numRef>
              <c:f>Sheet1!$B$2:$B$6</c:f>
              <c:numCache>
                <c:formatCode>General</c:formatCode>
                <c:ptCount val="5"/>
                <c:pt idx="0">
                  <c:v>30</c:v>
                </c:pt>
                <c:pt idx="1">
                  <c:v>25</c:v>
                </c:pt>
                <c:pt idx="2">
                  <c:v>20</c:v>
                </c:pt>
                <c:pt idx="3">
                  <c:v>15</c:v>
                </c:pt>
                <c:pt idx="4">
                  <c:v>10</c:v>
                </c:pt>
              </c:numCache>
            </c:numRef>
          </c:val>
        </c:ser>
        <c:dLbls>
          <c:numFmt formatCode="#,##0" sourceLinked="0"/>
          <c:txPr>
            <a:bodyPr/>
            <a:lstStyle/>
            <a:p>
              <a:pPr>
                <a:defRPr b="0" i="0" strike="noStrike" sz="1200" u="none">
                  <a:solidFill>
                    <a:srgbClr val="FFFFFF"/>
                  </a:solidFill>
                  <a:latin typeface="Arial"/>
                </a:defRPr>
              </a:pPr>
            </a:p>
          </c:txPr>
          <c:showLegendKey val="0"/>
          <c:showVal val="0"/>
          <c:showCatName val="0"/>
          <c:showSerName val="0"/>
          <c:showPercent val="0"/>
          <c:showBubbleSize val="0"/>
          <c:showLeaderLines val="0"/>
        </c:dLbls>
        <c:gapWidth val="150"/>
        <c:overlap val="0"/>
        <c:axId val="2094734554"/>
        <c:axId val="2094734552"/>
        <c:axId val="2094734556"/>
      </c:barChart>
      <c:catAx>
        <c:axId val="2094734554"/>
        <c:scaling>
          <c:orientation val="minMax"/>
        </c:scaling>
        <c:delete val="0"/>
        <c:axPos val="b"/>
        <c:numFmt formatCode="General" sourceLinked="1"/>
        <c:majorTickMark val="out"/>
        <c:minorTickMark val="none"/>
        <c:tickLblPos val="low"/>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2"/>
        <c:crosses val="autoZero"/>
        <c:auto val="1"/>
        <c:lblAlgn val="ctr"/>
        <c:noMultiLvlLbl val="1"/>
      </c:catAx>
      <c:valAx>
        <c:axId val="2094734552"/>
        <c:scaling>
          <c:orientation val="minMax"/>
        </c:scaling>
        <c:delete val="0"/>
        <c:axPos val="l"/>
        <c:majorGridlines>
          <c:spPr>
            <a:ln w="12700" cap="flat">
              <a:solidFill>
                <a:srgbClr val="888888"/>
              </a:solidFill>
              <a:prstDash val="solid"/>
              <a:round/>
            </a:ln>
          </c:spPr>
        </c:majorGridlines>
        <c:numFmt formatCode="General" sourceLinked="0"/>
        <c:majorTickMark val="out"/>
        <c:minorTickMark val="none"/>
        <c:tickLblPos val="nextTo"/>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4"/>
        <c:crosses val="autoZero"/>
        <c:crossBetween val="between"/>
      </c:valAx>
      <c:spPr>
        <a:noFill/>
        <a:ln>
          <a:noFill/>
        </a:ln>
        <a:effectLst/>
      </c:spPr>
    </c:plotArea>
    <c:plotVisOnly val="1"/>
    <c:dispBlanksAs val="span"/>
  </c:chart>
  <c:spPr>
    <a:solidFill>
      <a:srgbClr val="F9EFDC"/>
    </a:solidFill>
    <a:ln>
      <a:noFill/>
    </a:ln>
    <a:effectLst/>
  </c:spPr>
  <c:externalData r:id="rId1">
    <c:autoUpdate val="0"/>
  </c:externalData>
</c:chartSpace>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1" Type="http://schemas.openxmlformats.org/officeDocument/2006/relationships/image" Target="../media/Slide-1-image-1.png"/><Relationship Id="rId2" Type="http://schemas.openxmlformats.org/officeDocument/2006/relationships/image" Target="../media/image-1-2.jpe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jpe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slideLayout" Target="../slideLayouts/slideLayout1.xml"/><Relationship Id="rId9"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jpe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slideLayout" Target="../slideLayouts/slideLayout1.xml"/><Relationship Id="rId18"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7" Type="http://schemas.openxmlformats.org/officeDocument/2006/relationships/hyperlink" Target="https://pexels.com/?utm_source=magicslides.app&amp;utm_medium=presentation" TargetMode="External"/><Relationship Id="rId1" Type="http://schemas.openxmlformats.org/officeDocument/2006/relationships/image" Target="../media/Slide-3-image-1.jpeg"/><Relationship Id="rId2" Type="http://schemas.openxmlformats.org/officeDocument/2006/relationships/image" Target="../media/image-3-2.png"/><Relationship Id="rId3" Type="http://schemas.openxmlformats.org/officeDocument/2006/relationships/image" Target="../media/image-3-2.png"/><Relationship Id="rId4" Type="http://schemas.openxmlformats.org/officeDocument/2006/relationships/image" Target="../media/image-3-2.png"/><Relationship Id="rId5" Type="http://schemas.openxmlformats.org/officeDocument/2006/relationships/image" Target="../media/image-3-2.png"/><Relationship Id="rId6" Type="http://schemas.openxmlformats.org/officeDocument/2006/relationships/image" Target="../media/image-3-6.jpeg"/><Relationship Id="rId8" Type="http://schemas.openxmlformats.org/officeDocument/2006/relationships/slideLayout" Target="../slideLayouts/slideLayout2.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pexels.com/?utm_source=magicslides.app&amp;utm_medium=presentation" TargetMode="External"/><Relationship Id="rId1" Type="http://schemas.openxmlformats.org/officeDocument/2006/relationships/image" Target="../media/Slide-4-image-1.jpeg"/><Relationship Id="rId2" Type="http://schemas.openxmlformats.org/officeDocument/2006/relationships/image" Target="../media/image-4-2.png"/><Relationship Id="rId3" Type="http://schemas.openxmlformats.org/officeDocument/2006/relationships/image" Target="../media/image-4-3.jpeg"/><Relationship Id="rId5" Type="http://schemas.openxmlformats.org/officeDocument/2006/relationships/slideLayout" Target="../slideLayouts/slideLayout2.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jpeg"/><Relationship Id="rId2" Type="http://schemas.openxmlformats.org/officeDocument/2006/relationships/image" Target="../media/image-5-2.png"/><Relationship Id="rId3" Type="http://schemas.openxmlformats.org/officeDocument/2006/relationships/image" Target="../media/image-5-2.png"/><Relationship Id="rId4" Type="http://schemas.openxmlformats.org/officeDocument/2006/relationships/image" Target="../media/image-5-2.png"/><Relationship Id="rId5" Type="http://schemas.openxmlformats.org/officeDocument/2006/relationships/image" Target="../media/image-5-2.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jpeg"/><Relationship Id="rId2" Type="http://schemas.openxmlformats.org/officeDocument/2006/relationships/image" Target="../media/image-6-2.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jpe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3.png"/><Relationship Id="rId6" Type="http://schemas.openxmlformats.org/officeDocument/2006/relationships/image" Target="../media/image-7-4.png"/><Relationship Id="rId7" Type="http://schemas.openxmlformats.org/officeDocument/2006/relationships/image" Target="../media/image-7-3.png"/><Relationship Id="rId8" Type="http://schemas.openxmlformats.org/officeDocument/2006/relationships/image" Target="../media/image-7-4.png"/><Relationship Id="rId9" Type="http://schemas.openxmlformats.org/officeDocument/2006/relationships/image" Target="../media/image-7-9.png"/><Relationship Id="rId10" Type="http://schemas.openxmlformats.org/officeDocument/2006/relationships/image" Target="../media/image-7-10.png"/><Relationship Id="rId11" Type="http://schemas.openxmlformats.org/officeDocument/2006/relationships/image" Target="../media/image-7-11.png"/><Relationship Id="rId12" Type="http://schemas.openxmlformats.org/officeDocument/2006/relationships/image" Target="../media/image-7-10.png"/><Relationship Id="rId13" Type="http://schemas.openxmlformats.org/officeDocument/2006/relationships/image" Target="../media/image-7-11.png"/><Relationship Id="rId14" Type="http://schemas.openxmlformats.org/officeDocument/2006/relationships/image" Target="../media/image-7-10.png"/><Relationship Id="rId15" Type="http://schemas.openxmlformats.org/officeDocument/2006/relationships/image" Target="../media/image-7-11.png"/><Relationship Id="rId16" Type="http://schemas.openxmlformats.org/officeDocument/2006/relationships/slideLayout" Target="../slideLayouts/slideLayout1.xml"/><Relationship Id="rId1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5" Type="http://schemas.openxmlformats.org/officeDocument/2006/relationships/hyperlink" Target="https://pexels.com/?utm_source=magicslides.app&amp;utm_medium=presentation" TargetMode="External"/><Relationship Id="rId4" Type="http://schemas.openxmlformats.org/officeDocument/2006/relationships/chart" Target="/ppt/charts/chart385.xml"/><Relationship Id="rId1" Type="http://schemas.openxmlformats.org/officeDocument/2006/relationships/image" Target="../media/Slide-8-image-1.jpeg"/><Relationship Id="rId2" Type="http://schemas.openxmlformats.org/officeDocument/2006/relationships/image" Target="../media/image-8-2.jpeg"/><Relationship Id="rId3" Type="http://schemas.openxmlformats.org/officeDocument/2006/relationships/image" Target="../media/image-8-3.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jpe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3.png"/><Relationship Id="rId8" Type="http://schemas.openxmlformats.org/officeDocument/2006/relationships/image" Target="../media/image-9-4.png"/><Relationship Id="rId9" Type="http://schemas.openxmlformats.org/officeDocument/2006/relationships/image" Target="../media/image-9-9.png"/><Relationship Id="rId10" Type="http://schemas.openxmlformats.org/officeDocument/2006/relationships/image" Target="../media/image-9-10.png"/><Relationship Id="rId11" Type="http://schemas.openxmlformats.org/officeDocument/2006/relationships/image" Target="../media/image-9-11.png"/><Relationship Id="rId12" Type="http://schemas.openxmlformats.org/officeDocument/2006/relationships/image" Target="../media/image-9-10.png"/><Relationship Id="rId13" Type="http://schemas.openxmlformats.org/officeDocument/2006/relationships/image" Target="../media/image-9-11.png"/><Relationship Id="rId14" Type="http://schemas.openxmlformats.org/officeDocument/2006/relationships/image" Target="../media/image-9-10.png"/><Relationship Id="rId15" Type="http://schemas.openxmlformats.org/officeDocument/2006/relationships/image" Target="../media/image-9-11.png"/><Relationship Id="rId16" Type="http://schemas.openxmlformats.org/officeDocument/2006/relationships/slideLayout" Target="../slideLayouts/slideLayout1.xml"/><Relationship Id="rId1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1697355"/>
            <a:ext cx="5029200" cy="914400"/>
          </a:xfrm>
          <a:prstGeom prst="rect">
            <a:avLst/>
          </a:prstGeom>
          <a:noFill/>
          <a:ln/>
        </p:spPr>
        <p:txBody>
          <a:bodyPr wrap="square" rtlCol="0" anchor="t"/>
          <a:lstStyle/>
          <a:p>
            <a:pPr algn="l" indent="0" marL="0">
              <a:buNone/>
            </a:pPr>
            <a:r>
              <a:rPr lang="en-US" sz="3000" b="1" dirty="0">
                <a:solidFill>
                  <a:srgbClr val="FFFFFF"/>
                </a:solidFill>
                <a:latin typeface="Plus Jakarta Sans" pitchFamily="34" charset="0"/>
                <a:ea typeface="Plus Jakarta Sans" pitchFamily="34" charset="-122"/>
                <a:cs typeface="Plus Jakarta Sans" pitchFamily="34" charset="-120"/>
              </a:rPr>
              <a:t>Unlocking the Power of HTML Tags</a:t>
            </a:r>
            <a:endParaRPr lang="en-US" sz="3000" dirty="0"/>
          </a:p>
        </p:txBody>
      </p:sp>
      <p:sp>
        <p:nvSpPr>
          <p:cNvPr id="3" name="Text 1"/>
          <p:cNvSpPr/>
          <p:nvPr/>
        </p:nvSpPr>
        <p:spPr>
          <a:xfrm>
            <a:off x="457200" y="3086100"/>
            <a:ext cx="5029200" cy="731520"/>
          </a:xfrm>
          <a:prstGeom prst="rect">
            <a:avLst/>
          </a:prstGeom>
          <a:noFill/>
          <a:ln/>
        </p:spPr>
        <p:txBody>
          <a:bodyPr wrap="square" rtlCol="0" anchor="t"/>
          <a:lstStyle/>
          <a:p>
            <a:pPr algn="l" indent="0" marL="0">
              <a:buNone/>
            </a:pPr>
            <a:r>
              <a:rPr lang="en-US" sz="1300" dirty="0">
                <a:solidFill>
                  <a:srgbClr val="FFFFFF"/>
                </a:solidFill>
                <a:latin typeface="Plus Jakarta Sans" pitchFamily="34" charset="0"/>
                <a:ea typeface="Plus Jakarta Sans" pitchFamily="34" charset="-122"/>
                <a:cs typeface="Plus Jakarta Sans" pitchFamily="34" charset="-120"/>
              </a:rPr>
              <a:t>A Comprehensive Guide to Understanding HTML Structure and Attributes</a:t>
            </a:r>
            <a:endParaRPr lang="en-US" sz="1300" dirty="0"/>
          </a:p>
        </p:txBody>
      </p:sp>
      <p:pic>
        <p:nvPicPr>
          <p:cNvPr id="4" name="Image 0" descr="https://images.pexels.com/photos/29800058/pexels-photo-29800058.jpeg?auto=compress&amp;cs=tinysrgb&amp;fit=crop&amp;h=1200&amp;w=800">    </p:cNvPr>
          <p:cNvPicPr>
            <a:picLocks noChangeAspect="1"/>
          </p:cNvPicPr>
          <p:nvPr/>
        </p:nvPicPr>
        <p:blipFill>
          <a:blip r:embed="rId2"/>
          <a:stretch>
            <a:fillRect/>
          </a:stretch>
        </p:blipFill>
        <p:spPr>
          <a:xfrm>
            <a:off x="5760720" y="257175"/>
            <a:ext cx="3108960" cy="4629150"/>
          </a:xfrm>
          <a:prstGeom prst="rect">
            <a:avLst/>
          </a:prstGeom>
        </p:spPr>
      </p:pic>
      <p:sp>
        <p:nvSpPr>
          <p:cNvPr id="5" name="Text 2"/>
          <p:cNvSpPr/>
          <p:nvPr/>
        </p:nvSpPr>
        <p:spPr>
          <a:xfrm>
            <a:off x="6217920" y="3343275"/>
            <a:ext cx="1828800" cy="457200"/>
          </a:xfrm>
          <a:prstGeom prst="rect">
            <a:avLst/>
          </a:prstGeom>
          <a:noFill/>
          <a:ln/>
        </p:spPr>
        <p:txBody>
          <a:bodyPr wrap="square" rtlCol="0" anchor="ctr"/>
          <a:lstStyle/>
          <a:p>
            <a:pPr indent="0" marL="0">
              <a:buNone/>
            </a:pPr>
            <a:r>
              <a:rPr lang="en-US" sz="800" u="sng" dirty="0">
                <a:solidFill>
                  <a:srgbClr val="FFFFFF"/>
                </a:solidFill>
                <a:hlinkClick r:id="rId3" invalidUrl="" action="" tgtFrame="" tooltip="Pexel" history="1" highlightClick="0" endSnd="0">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0"/>
            <a:ext cx="8229600" cy="914400"/>
          </a:xfrm>
          <a:prstGeom prst="rect">
            <a:avLst/>
          </a:prstGeom>
          <a:noFill/>
          <a:ln/>
        </p:spPr>
        <p:txBody>
          <a:bodyPr wrap="square" rtlCol="0" anchor="ctr"/>
          <a:lstStyle/>
          <a:p>
            <a:pPr algn="l" indent="0" marL="0">
              <a:lnSpc>
                <a:spcPts val="2700"/>
              </a:lnSpc>
              <a:buNone/>
            </a:pPr>
            <a:r>
              <a:rPr lang="en-US" sz="3000" b="1" dirty="0">
                <a:solidFill>
                  <a:srgbClr val="000000"/>
                </a:solidFill>
              </a:rPr>
              <a:t>Tips for Effective HTML Coding</a:t>
            </a:r>
            <a:endParaRPr lang="en-US" sz="3000" dirty="0"/>
          </a:p>
        </p:txBody>
      </p:sp>
      <p:sp>
        <p:nvSpPr>
          <p:cNvPr id="3" name="Shape 1"/>
          <p:cNvSpPr/>
          <p:nvPr/>
        </p:nvSpPr>
        <p:spPr>
          <a:xfrm>
            <a:off x="274320" y="1080135"/>
            <a:ext cx="4023360" cy="411480"/>
          </a:xfrm>
          <a:prstGeom prst="roundRect">
            <a:avLst/>
          </a:prstGeom>
          <a:solidFill>
            <a:srgbClr val="F9EFDC"/>
          </a:solidFill>
          <a:ln/>
        </p:spPr>
      </p:sp>
      <p:sp>
        <p:nvSpPr>
          <p:cNvPr id="4" name="Text 2"/>
          <p:cNvSpPr/>
          <p:nvPr/>
        </p:nvSpPr>
        <p:spPr>
          <a:xfrm>
            <a:off x="274320" y="1080135"/>
            <a:ext cx="3474720" cy="411480"/>
          </a:xfrm>
          <a:prstGeom prst="rect">
            <a:avLst/>
          </a:prstGeom>
          <a:noFill/>
          <a:ln/>
        </p:spPr>
        <p:txBody>
          <a:bodyPr wrap="square" rtlCol="0" anchor="ctr"/>
          <a:lstStyle/>
          <a:p>
            <a:pPr algn="l" indent="0" marL="0">
              <a:buNone/>
            </a:pPr>
            <a:r>
              <a:rPr lang="en-US" sz="2000" b="1" dirty="0">
                <a:solidFill>
                  <a:srgbClr val="000000"/>
                </a:solidFill>
                <a:latin typeface="Plus Jakarta Sans" pitchFamily="34" charset="0"/>
                <a:ea typeface="Plus Jakarta Sans" pitchFamily="34" charset="-122"/>
                <a:cs typeface="Plus Jakarta Sans" pitchFamily="34" charset="-120"/>
              </a:rPr>
              <a:t>Best Practices Overview</a:t>
            </a:r>
            <a:endParaRPr lang="en-US" sz="2000" dirty="0"/>
          </a:p>
        </p:txBody>
      </p:sp>
      <p:pic>
        <p:nvPicPr>
          <p:cNvPr id="5" name="Image 0" descr="https://djgurnpwsdoqjscwqbsj.supabase.co/storage/v1/object/public/presentation-templates-data/ThumbsUp_green.png">    </p:cNvPr>
          <p:cNvPicPr>
            <a:picLocks noChangeAspect="1"/>
          </p:cNvPicPr>
          <p:nvPr/>
        </p:nvPicPr>
        <p:blipFill>
          <a:blip r:embed="rId2"/>
          <a:stretch>
            <a:fillRect/>
          </a:stretch>
        </p:blipFill>
        <p:spPr>
          <a:xfrm>
            <a:off x="3840480" y="1131570"/>
            <a:ext cx="320040" cy="334328"/>
          </a:xfrm>
          <a:prstGeom prst="rect">
            <a:avLst/>
          </a:prstGeom>
        </p:spPr>
      </p:pic>
      <p:pic>
        <p:nvPicPr>
          <p:cNvPr id="6" name="Image 1" descr="https://djgurnpwsdoqjscwqbsj.supabase.co/storage/v1/object/public/presentation-templates-data/section16_pros.png">    </p:cNvPr>
          <p:cNvPicPr>
            <a:picLocks noChangeAspect="1"/>
          </p:cNvPicPr>
          <p:nvPr/>
        </p:nvPicPr>
        <p:blipFill>
          <a:blip r:embed="rId3"/>
          <a:stretch>
            <a:fillRect/>
          </a:stretch>
        </p:blipFill>
        <p:spPr>
          <a:xfrm>
            <a:off x="274320" y="1594485"/>
            <a:ext cx="4023360" cy="771525"/>
          </a:xfrm>
          <a:prstGeom prst="rect">
            <a:avLst/>
          </a:prstGeom>
        </p:spPr>
      </p:pic>
      <p:sp>
        <p:nvSpPr>
          <p:cNvPr id="7" name="Text 3"/>
          <p:cNvSpPr/>
          <p:nvPr/>
        </p:nvSpPr>
        <p:spPr>
          <a:xfrm>
            <a:off x="640080" y="1671638"/>
            <a:ext cx="3657600" cy="685800"/>
          </a:xfrm>
          <a:prstGeom prst="rect">
            <a:avLst/>
          </a:prstGeom>
          <a:noFill/>
          <a:ln/>
        </p:spPr>
        <p:txBody>
          <a:bodyPr wrap="square" rtlCol="0" anchor="t"/>
          <a:lstStyle/>
          <a:p>
            <a:pPr algn="l" indent="0" marL="0">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Incorporate alternative text for images with the alt attribute. This ensures that visually impaired users can access the content of images effectively.</a:t>
            </a:r>
            <a:endParaRPr lang="en-US" sz="1000" dirty="0"/>
          </a:p>
        </p:txBody>
      </p:sp>
      <p:pic>
        <p:nvPicPr>
          <p:cNvPr id="8" name="Image 2" descr="https://djgurnpwsdoqjscwqbsj.supabase.co/storage/v1/object/public/presentation-templates-data/Checkmark.png">    </p:cNvPr>
          <p:cNvPicPr>
            <a:picLocks noChangeAspect="1"/>
          </p:cNvPicPr>
          <p:nvPr/>
        </p:nvPicPr>
        <p:blipFill>
          <a:blip r:embed="rId4"/>
          <a:stretch>
            <a:fillRect/>
          </a:stretch>
        </p:blipFill>
        <p:spPr>
          <a:xfrm>
            <a:off x="365760" y="1851660"/>
            <a:ext cx="219456" cy="205740"/>
          </a:xfrm>
          <a:prstGeom prst="rect">
            <a:avLst/>
          </a:prstGeom>
        </p:spPr>
      </p:pic>
      <p:sp>
        <p:nvSpPr>
          <p:cNvPr id="9" name="Shape 4"/>
          <p:cNvSpPr/>
          <p:nvPr/>
        </p:nvSpPr>
        <p:spPr>
          <a:xfrm>
            <a:off x="4663440" y="1080135"/>
            <a:ext cx="4023360" cy="411480"/>
          </a:xfrm>
          <a:prstGeom prst="roundRect">
            <a:avLst/>
          </a:prstGeom>
          <a:solidFill>
            <a:srgbClr val="F9EFDC"/>
          </a:solidFill>
          <a:ln/>
        </p:spPr>
      </p:sp>
      <p:sp>
        <p:nvSpPr>
          <p:cNvPr id="10" name="Text 5"/>
          <p:cNvSpPr/>
          <p:nvPr/>
        </p:nvSpPr>
        <p:spPr>
          <a:xfrm>
            <a:off x="4663440" y="1080135"/>
            <a:ext cx="3474720" cy="411480"/>
          </a:xfrm>
          <a:prstGeom prst="rect">
            <a:avLst/>
          </a:prstGeom>
          <a:noFill/>
          <a:ln/>
        </p:spPr>
        <p:txBody>
          <a:bodyPr wrap="square" rtlCol="0" anchor="ctr"/>
          <a:lstStyle/>
          <a:p>
            <a:pPr algn="l" indent="0" marL="0">
              <a:buNone/>
            </a:pPr>
            <a:r>
              <a:rPr lang="en-US" sz="2000" b="1" dirty="0">
                <a:solidFill>
                  <a:srgbClr val="000000"/>
                </a:solidFill>
                <a:latin typeface="Plus Jakarta Sans" pitchFamily="34" charset="0"/>
                <a:ea typeface="Plus Jakarta Sans" pitchFamily="34" charset="-122"/>
                <a:cs typeface="Plus Jakarta Sans" pitchFamily="34" charset="-120"/>
              </a:rPr>
              <a:t>Common Pitfalls</a:t>
            </a:r>
            <a:endParaRPr lang="en-US" sz="2000" dirty="0"/>
          </a:p>
        </p:txBody>
      </p:sp>
      <p:pic>
        <p:nvPicPr>
          <p:cNvPr id="11" name="Image 3" descr="https://djgurnpwsdoqjscwqbsj.supabase.co/storage/v1/object/public/presentation-templates-data/thumbdown_red.png">    </p:cNvPr>
          <p:cNvPicPr>
            <a:picLocks noChangeAspect="1"/>
          </p:cNvPicPr>
          <p:nvPr/>
        </p:nvPicPr>
        <p:blipFill>
          <a:blip r:embed="rId5"/>
          <a:stretch>
            <a:fillRect/>
          </a:stretch>
        </p:blipFill>
        <p:spPr>
          <a:xfrm>
            <a:off x="8229600" y="1183005"/>
            <a:ext cx="274320" cy="257175"/>
          </a:xfrm>
          <a:prstGeom prst="rect">
            <a:avLst/>
          </a:prstGeom>
        </p:spPr>
      </p:pic>
      <p:pic>
        <p:nvPicPr>
          <p:cNvPr id="12" name="Image 4" descr="https://djgurnpwsdoqjscwqbsj.supabase.co/storage/v1/object/public/presentation-templates-data/section16_consbox.png">    </p:cNvPr>
          <p:cNvPicPr>
            <a:picLocks noChangeAspect="1"/>
          </p:cNvPicPr>
          <p:nvPr/>
        </p:nvPicPr>
        <p:blipFill>
          <a:blip r:embed="rId6"/>
          <a:stretch>
            <a:fillRect/>
          </a:stretch>
        </p:blipFill>
        <p:spPr>
          <a:xfrm>
            <a:off x="4663440" y="1594485"/>
            <a:ext cx="4023360" cy="771525"/>
          </a:xfrm>
          <a:prstGeom prst="rect">
            <a:avLst/>
          </a:prstGeom>
        </p:spPr>
      </p:pic>
      <p:sp>
        <p:nvSpPr>
          <p:cNvPr id="13" name="Text 6"/>
          <p:cNvSpPr/>
          <p:nvPr/>
        </p:nvSpPr>
        <p:spPr>
          <a:xfrm>
            <a:off x="5029200" y="1671638"/>
            <a:ext cx="3657600" cy="685800"/>
          </a:xfrm>
          <a:prstGeom prst="rect">
            <a:avLst/>
          </a:prstGeom>
          <a:noFill/>
          <a:ln/>
        </p:spPr>
        <p:txBody>
          <a:bodyPr wrap="square" rtlCol="0" anchor="t"/>
          <a:lstStyle/>
          <a:p>
            <a:pPr algn="l" indent="0" marL="0">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Ignoring accessibility guidelines, like ARIA roles, can alienate users with disabilities and lead to non-compliant websites.</a:t>
            </a:r>
            <a:endParaRPr lang="en-US" sz="1000" dirty="0"/>
          </a:p>
        </p:txBody>
      </p:sp>
      <p:pic>
        <p:nvPicPr>
          <p:cNvPr id="14" name="Image 5" descr="https://djgurnpwsdoqjscwqbsj.supabase.co/storage/v1/object/public/presentation-templates-data/yellow%20checkmark.png">    </p:cNvPr>
          <p:cNvPicPr>
            <a:picLocks noChangeAspect="1"/>
          </p:cNvPicPr>
          <p:nvPr/>
        </p:nvPicPr>
        <p:blipFill>
          <a:blip r:embed="rId7"/>
          <a:stretch>
            <a:fillRect/>
          </a:stretch>
        </p:blipFill>
        <p:spPr>
          <a:xfrm>
            <a:off x="4754880" y="1851660"/>
            <a:ext cx="219456" cy="2057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360045"/>
            <a:ext cx="8229600" cy="457200"/>
          </a:xfrm>
          <a:prstGeom prst="rect">
            <a:avLst/>
          </a:prstGeom>
          <a:noFill/>
          <a:ln/>
        </p:spPr>
        <p:txBody>
          <a:bodyPr wrap="square" rtlCol="0" anchor="b"/>
          <a:lstStyle/>
          <a:p>
            <a:pPr indent="0" marL="0">
              <a:lnSpc>
                <a:spcPts val="3500"/>
              </a:lnSpc>
              <a:buNone/>
            </a:pPr>
            <a:r>
              <a:rPr lang="en-US" sz="3000" b="1" dirty="0">
                <a:solidFill>
                  <a:srgbClr val="000000"/>
                </a:solidFill>
                <a:latin typeface="Plus Jakarta Sans" pitchFamily="34" charset="0"/>
                <a:ea typeface="Plus Jakarta Sans" pitchFamily="34" charset="-122"/>
                <a:cs typeface="Plus Jakarta Sans" pitchFamily="34" charset="-120"/>
              </a:rPr>
              <a:t>Table of content</a:t>
            </a:r>
            <a:endParaRPr lang="en-US" sz="3000" dirty="0"/>
          </a:p>
        </p:txBody>
      </p:sp>
      <p:pic>
        <p:nvPicPr>
          <p:cNvPr id="3" name="Image 0" descr="https://djgurnpwsdoqjscwqbsj.supabase.co/storage/v1/object/public/presentation-templates-data/section16_tableOfCont_box.png">    </p:cNvPr>
          <p:cNvPicPr>
            <a:picLocks noChangeAspect="1"/>
          </p:cNvPicPr>
          <p:nvPr/>
        </p:nvPicPr>
        <p:blipFill>
          <a:blip r:embed="rId2"/>
          <a:stretch>
            <a:fillRect/>
          </a:stretch>
        </p:blipFill>
        <p:spPr>
          <a:xfrm>
            <a:off x="182880" y="1028700"/>
            <a:ext cx="4206240" cy="514350"/>
          </a:xfrm>
          <a:prstGeom prst="rect">
            <a:avLst/>
          </a:prstGeom>
        </p:spPr>
      </p:pic>
      <p:pic>
        <p:nvPicPr>
          <p:cNvPr id="4" name="Image 1" descr="https://djgurnpwsdoqjscwqbsj.supabase.co/storage/v1/object/public/presentation-templates-data/section16_no_box.png">    </p:cNvPr>
          <p:cNvPicPr>
            <a:picLocks noChangeAspect="1"/>
          </p:cNvPicPr>
          <p:nvPr/>
        </p:nvPicPr>
        <p:blipFill>
          <a:blip r:embed="rId3"/>
          <a:stretch>
            <a:fillRect/>
          </a:stretch>
        </p:blipFill>
        <p:spPr>
          <a:xfrm>
            <a:off x="274320" y="1080135"/>
            <a:ext cx="411480" cy="411480"/>
          </a:xfrm>
          <a:prstGeom prst="rect">
            <a:avLst/>
          </a:prstGeom>
        </p:spPr>
      </p:pic>
      <p:sp>
        <p:nvSpPr>
          <p:cNvPr id="5" name="Text 1"/>
          <p:cNvSpPr/>
          <p:nvPr/>
        </p:nvSpPr>
        <p:spPr>
          <a:xfrm>
            <a:off x="274320" y="1131570"/>
            <a:ext cx="411480" cy="360045"/>
          </a:xfrm>
          <a:prstGeom prst="rect">
            <a:avLst/>
          </a:prstGeom>
          <a:noFill/>
          <a:ln/>
        </p:spPr>
        <p:txBody>
          <a:bodyPr wrap="square" rtlCol="0" anchor="ctr"/>
          <a:lstStyle/>
          <a:p>
            <a:pPr algn="ctr" indent="0" marL="0">
              <a:buNone/>
            </a:pPr>
            <a:r>
              <a:rPr lang="en-US" sz="1300" b="1" dirty="0">
                <a:solidFill>
                  <a:srgbClr val="FFFFFF"/>
                </a:solidFill>
                <a:latin typeface="Plus Jakarta Sans" pitchFamily="34" charset="0"/>
                <a:ea typeface="Plus Jakarta Sans" pitchFamily="34" charset="-122"/>
                <a:cs typeface="Plus Jakarta Sans" pitchFamily="34" charset="-120"/>
              </a:rPr>
              <a:t>01</a:t>
            </a:r>
            <a:endParaRPr lang="en-US" sz="1300" dirty="0"/>
          </a:p>
        </p:txBody>
      </p:sp>
      <p:sp>
        <p:nvSpPr>
          <p:cNvPr id="6" name="Text 2"/>
          <p:cNvSpPr/>
          <p:nvPr/>
        </p:nvSpPr>
        <p:spPr>
          <a:xfrm>
            <a:off x="731520" y="1080135"/>
            <a:ext cx="3017520" cy="411480"/>
          </a:xfrm>
          <a:prstGeom prst="rect">
            <a:avLst/>
          </a:prstGeom>
          <a:noFill/>
          <a:ln/>
        </p:spPr>
        <p:txBody>
          <a:bodyPr wrap="square" rtlCol="0" anchor="ctr"/>
          <a:lstStyle/>
          <a:p>
            <a:pPr algn="l" indent="0" marL="0">
              <a:buNone/>
            </a:pPr>
            <a:r>
              <a:rPr lang="en-US" sz="1300" b="1" dirty="0">
                <a:solidFill>
                  <a:srgbClr val="000000"/>
                </a:solidFill>
                <a:latin typeface="Plus Jakarta Sans" pitchFamily="34" charset="0"/>
                <a:ea typeface="Plus Jakarta Sans" pitchFamily="34" charset="-122"/>
                <a:cs typeface="Plus Jakarta Sans" pitchFamily="34" charset="-120"/>
              </a:rPr>
              <a:t>Understanding HTML Basics</a:t>
            </a:r>
            <a:endParaRPr lang="en-US" sz="1300" dirty="0"/>
          </a:p>
        </p:txBody>
      </p:sp>
      <p:pic>
        <p:nvPicPr>
          <p:cNvPr id="7" name="Image 2" descr="https://djgurnpwsdoqjscwqbsj.supabase.co/storage/v1/object/public/presentation-templates-data/section16_Button%20Arrow.png">    </p:cNvPr>
          <p:cNvPicPr>
            <a:picLocks noChangeAspect="1"/>
          </p:cNvPicPr>
          <p:nvPr/>
        </p:nvPicPr>
        <p:blipFill>
          <a:blip r:embed="rId4"/>
          <a:stretch>
            <a:fillRect/>
          </a:stretch>
        </p:blipFill>
        <p:spPr>
          <a:xfrm>
            <a:off x="4069080" y="1157288"/>
            <a:ext cx="274320" cy="257175"/>
          </a:xfrm>
          <a:prstGeom prst="rect">
            <a:avLst/>
          </a:prstGeom>
        </p:spPr>
      </p:pic>
      <p:pic>
        <p:nvPicPr>
          <p:cNvPr id="8" name="Image 3" descr="https://djgurnpwsdoqjscwqbsj.supabase.co/storage/v1/object/public/presentation-templates-data/section16_tableOfCont_box.png">    </p:cNvPr>
          <p:cNvPicPr>
            <a:picLocks noChangeAspect="1"/>
          </p:cNvPicPr>
          <p:nvPr/>
        </p:nvPicPr>
        <p:blipFill>
          <a:blip r:embed="rId5"/>
          <a:stretch>
            <a:fillRect/>
          </a:stretch>
        </p:blipFill>
        <p:spPr>
          <a:xfrm>
            <a:off x="4480560" y="1028700"/>
            <a:ext cx="4206240" cy="514350"/>
          </a:xfrm>
          <a:prstGeom prst="rect">
            <a:avLst/>
          </a:prstGeom>
        </p:spPr>
      </p:pic>
      <p:pic>
        <p:nvPicPr>
          <p:cNvPr id="9" name="Image 4" descr="https://djgurnpwsdoqjscwqbsj.supabase.co/storage/v1/object/public/presentation-templates-data/section16_no_box.png">    </p:cNvPr>
          <p:cNvPicPr>
            <a:picLocks noChangeAspect="1"/>
          </p:cNvPicPr>
          <p:nvPr/>
        </p:nvPicPr>
        <p:blipFill>
          <a:blip r:embed="rId6"/>
          <a:stretch>
            <a:fillRect/>
          </a:stretch>
        </p:blipFill>
        <p:spPr>
          <a:xfrm>
            <a:off x="4572000" y="1080135"/>
            <a:ext cx="411480" cy="411480"/>
          </a:xfrm>
          <a:prstGeom prst="rect">
            <a:avLst/>
          </a:prstGeom>
        </p:spPr>
      </p:pic>
      <p:sp>
        <p:nvSpPr>
          <p:cNvPr id="10" name="Text 3"/>
          <p:cNvSpPr/>
          <p:nvPr/>
        </p:nvSpPr>
        <p:spPr>
          <a:xfrm>
            <a:off x="4572000" y="1131570"/>
            <a:ext cx="411480" cy="360045"/>
          </a:xfrm>
          <a:prstGeom prst="rect">
            <a:avLst/>
          </a:prstGeom>
          <a:noFill/>
          <a:ln/>
        </p:spPr>
        <p:txBody>
          <a:bodyPr wrap="square" rtlCol="0" anchor="ctr"/>
          <a:lstStyle/>
          <a:p>
            <a:pPr algn="ctr" indent="0" marL="0">
              <a:buNone/>
            </a:pPr>
            <a:r>
              <a:rPr lang="en-US" sz="1300" b="1" dirty="0">
                <a:solidFill>
                  <a:srgbClr val="FFFFFF"/>
                </a:solidFill>
                <a:latin typeface="Plus Jakarta Sans" pitchFamily="34" charset="0"/>
                <a:ea typeface="Plus Jakarta Sans" pitchFamily="34" charset="-122"/>
                <a:cs typeface="Plus Jakarta Sans" pitchFamily="34" charset="-120"/>
              </a:rPr>
              <a:t>02</a:t>
            </a:r>
            <a:endParaRPr lang="en-US" sz="1300" dirty="0"/>
          </a:p>
        </p:txBody>
      </p:sp>
      <p:sp>
        <p:nvSpPr>
          <p:cNvPr id="11" name="Text 4"/>
          <p:cNvSpPr/>
          <p:nvPr/>
        </p:nvSpPr>
        <p:spPr>
          <a:xfrm>
            <a:off x="5029200" y="1080135"/>
            <a:ext cx="3017520" cy="411480"/>
          </a:xfrm>
          <a:prstGeom prst="rect">
            <a:avLst/>
          </a:prstGeom>
          <a:noFill/>
          <a:ln/>
        </p:spPr>
        <p:txBody>
          <a:bodyPr wrap="square" rtlCol="0" anchor="ctr"/>
          <a:lstStyle/>
          <a:p>
            <a:pPr algn="l" indent="0" marL="0">
              <a:buNone/>
            </a:pPr>
            <a:r>
              <a:rPr lang="en-US" sz="1300" b="1" dirty="0">
                <a:solidFill>
                  <a:srgbClr val="000000"/>
                </a:solidFill>
                <a:latin typeface="Plus Jakarta Sans" pitchFamily="34" charset="0"/>
                <a:ea typeface="Plus Jakarta Sans" pitchFamily="34" charset="-122"/>
                <a:cs typeface="Plus Jakarta Sans" pitchFamily="34" charset="-120"/>
              </a:rPr>
              <a:t>Understanding HTML Tags</a:t>
            </a:r>
            <a:endParaRPr lang="en-US" sz="1300" dirty="0"/>
          </a:p>
        </p:txBody>
      </p:sp>
      <p:pic>
        <p:nvPicPr>
          <p:cNvPr id="12" name="Image 5" descr="https://djgurnpwsdoqjscwqbsj.supabase.co/storage/v1/object/public/presentation-templates-data/section16_Button%20Arrow.png">    </p:cNvPr>
          <p:cNvPicPr>
            <a:picLocks noChangeAspect="1"/>
          </p:cNvPicPr>
          <p:nvPr/>
        </p:nvPicPr>
        <p:blipFill>
          <a:blip r:embed="rId7"/>
          <a:stretch>
            <a:fillRect/>
          </a:stretch>
        </p:blipFill>
        <p:spPr>
          <a:xfrm>
            <a:off x="8366760" y="1157288"/>
            <a:ext cx="274320" cy="257175"/>
          </a:xfrm>
          <a:prstGeom prst="rect">
            <a:avLst/>
          </a:prstGeom>
        </p:spPr>
      </p:pic>
      <p:pic>
        <p:nvPicPr>
          <p:cNvPr id="13" name="Image 6" descr="https://djgurnpwsdoqjscwqbsj.supabase.co/storage/v1/object/public/presentation-templates-data/section16_tableOfCont_box.png">    </p:cNvPr>
          <p:cNvPicPr>
            <a:picLocks noChangeAspect="1"/>
          </p:cNvPicPr>
          <p:nvPr/>
        </p:nvPicPr>
        <p:blipFill>
          <a:blip r:embed="rId8"/>
          <a:stretch>
            <a:fillRect/>
          </a:stretch>
        </p:blipFill>
        <p:spPr>
          <a:xfrm>
            <a:off x="182880" y="1748790"/>
            <a:ext cx="4206240" cy="514350"/>
          </a:xfrm>
          <a:prstGeom prst="rect">
            <a:avLst/>
          </a:prstGeom>
        </p:spPr>
      </p:pic>
      <p:pic>
        <p:nvPicPr>
          <p:cNvPr id="14" name="Image 7" descr="https://djgurnpwsdoqjscwqbsj.supabase.co/storage/v1/object/public/presentation-templates-data/section16_no_box.png">    </p:cNvPr>
          <p:cNvPicPr>
            <a:picLocks noChangeAspect="1"/>
          </p:cNvPicPr>
          <p:nvPr/>
        </p:nvPicPr>
        <p:blipFill>
          <a:blip r:embed="rId9"/>
          <a:stretch>
            <a:fillRect/>
          </a:stretch>
        </p:blipFill>
        <p:spPr>
          <a:xfrm>
            <a:off x="274320" y="1800225"/>
            <a:ext cx="411480" cy="411480"/>
          </a:xfrm>
          <a:prstGeom prst="rect">
            <a:avLst/>
          </a:prstGeom>
        </p:spPr>
      </p:pic>
      <p:sp>
        <p:nvSpPr>
          <p:cNvPr id="15" name="Text 5"/>
          <p:cNvSpPr/>
          <p:nvPr/>
        </p:nvSpPr>
        <p:spPr>
          <a:xfrm>
            <a:off x="274320" y="1851660"/>
            <a:ext cx="411480" cy="360045"/>
          </a:xfrm>
          <a:prstGeom prst="rect">
            <a:avLst/>
          </a:prstGeom>
          <a:noFill/>
          <a:ln/>
        </p:spPr>
        <p:txBody>
          <a:bodyPr wrap="square" rtlCol="0" anchor="ctr"/>
          <a:lstStyle/>
          <a:p>
            <a:pPr algn="ctr" indent="0" marL="0">
              <a:buNone/>
            </a:pPr>
            <a:r>
              <a:rPr lang="en-US" sz="1300" b="1" dirty="0">
                <a:solidFill>
                  <a:srgbClr val="FFFFFF"/>
                </a:solidFill>
                <a:latin typeface="Plus Jakarta Sans" pitchFamily="34" charset="0"/>
                <a:ea typeface="Plus Jakarta Sans" pitchFamily="34" charset="-122"/>
                <a:cs typeface="Plus Jakarta Sans" pitchFamily="34" charset="-120"/>
              </a:rPr>
              <a:t>03</a:t>
            </a:r>
            <a:endParaRPr lang="en-US" sz="1300" dirty="0"/>
          </a:p>
        </p:txBody>
      </p:sp>
      <p:sp>
        <p:nvSpPr>
          <p:cNvPr id="16" name="Text 6"/>
          <p:cNvSpPr/>
          <p:nvPr/>
        </p:nvSpPr>
        <p:spPr>
          <a:xfrm>
            <a:off x="731520" y="1800225"/>
            <a:ext cx="3017520" cy="411480"/>
          </a:xfrm>
          <a:prstGeom prst="rect">
            <a:avLst/>
          </a:prstGeom>
          <a:noFill/>
          <a:ln/>
        </p:spPr>
        <p:txBody>
          <a:bodyPr wrap="square" rtlCol="0" anchor="ctr"/>
          <a:lstStyle/>
          <a:p>
            <a:pPr algn="l" indent="0" marL="0">
              <a:buNone/>
            </a:pPr>
            <a:r>
              <a:rPr lang="en-US" sz="1300" b="1" dirty="0">
                <a:solidFill>
                  <a:srgbClr val="000000"/>
                </a:solidFill>
                <a:latin typeface="Plus Jakarta Sans" pitchFamily="34" charset="0"/>
                <a:ea typeface="Plus Jakarta Sans" pitchFamily="34" charset="-122"/>
                <a:cs typeface="Plus Jakarta Sans" pitchFamily="34" charset="-120"/>
              </a:rPr>
              <a:t>Exploring HTML Attributes</a:t>
            </a:r>
            <a:endParaRPr lang="en-US" sz="1300" dirty="0"/>
          </a:p>
        </p:txBody>
      </p:sp>
      <p:pic>
        <p:nvPicPr>
          <p:cNvPr id="17" name="Image 8" descr="https://djgurnpwsdoqjscwqbsj.supabase.co/storage/v1/object/public/presentation-templates-data/section16_Button%20Arrow.png">    </p:cNvPr>
          <p:cNvPicPr>
            <a:picLocks noChangeAspect="1"/>
          </p:cNvPicPr>
          <p:nvPr/>
        </p:nvPicPr>
        <p:blipFill>
          <a:blip r:embed="rId10"/>
          <a:stretch>
            <a:fillRect/>
          </a:stretch>
        </p:blipFill>
        <p:spPr>
          <a:xfrm>
            <a:off x="4069080" y="1877378"/>
            <a:ext cx="274320" cy="257175"/>
          </a:xfrm>
          <a:prstGeom prst="rect">
            <a:avLst/>
          </a:prstGeom>
        </p:spPr>
      </p:pic>
      <p:pic>
        <p:nvPicPr>
          <p:cNvPr id="18" name="Image 9" descr="https://djgurnpwsdoqjscwqbsj.supabase.co/storage/v1/object/public/presentation-templates-data/section16_tableOfCont_box.png">    </p:cNvPr>
          <p:cNvPicPr>
            <a:picLocks noChangeAspect="1"/>
          </p:cNvPicPr>
          <p:nvPr/>
        </p:nvPicPr>
        <p:blipFill>
          <a:blip r:embed="rId11"/>
          <a:stretch>
            <a:fillRect/>
          </a:stretch>
        </p:blipFill>
        <p:spPr>
          <a:xfrm>
            <a:off x="4480560" y="1748790"/>
            <a:ext cx="4206240" cy="514350"/>
          </a:xfrm>
          <a:prstGeom prst="rect">
            <a:avLst/>
          </a:prstGeom>
        </p:spPr>
      </p:pic>
      <p:pic>
        <p:nvPicPr>
          <p:cNvPr id="19" name="Image 10" descr="https://djgurnpwsdoqjscwqbsj.supabase.co/storage/v1/object/public/presentation-templates-data/section16_no_box.png">    </p:cNvPr>
          <p:cNvPicPr>
            <a:picLocks noChangeAspect="1"/>
          </p:cNvPicPr>
          <p:nvPr/>
        </p:nvPicPr>
        <p:blipFill>
          <a:blip r:embed="rId12"/>
          <a:stretch>
            <a:fillRect/>
          </a:stretch>
        </p:blipFill>
        <p:spPr>
          <a:xfrm>
            <a:off x="4572000" y="1800225"/>
            <a:ext cx="411480" cy="411480"/>
          </a:xfrm>
          <a:prstGeom prst="rect">
            <a:avLst/>
          </a:prstGeom>
        </p:spPr>
      </p:pic>
      <p:sp>
        <p:nvSpPr>
          <p:cNvPr id="20" name="Text 7"/>
          <p:cNvSpPr/>
          <p:nvPr/>
        </p:nvSpPr>
        <p:spPr>
          <a:xfrm>
            <a:off x="4572000" y="1851660"/>
            <a:ext cx="411480" cy="360045"/>
          </a:xfrm>
          <a:prstGeom prst="rect">
            <a:avLst/>
          </a:prstGeom>
          <a:noFill/>
          <a:ln/>
        </p:spPr>
        <p:txBody>
          <a:bodyPr wrap="square" rtlCol="0" anchor="ctr"/>
          <a:lstStyle/>
          <a:p>
            <a:pPr algn="ctr" indent="0" marL="0">
              <a:buNone/>
            </a:pPr>
            <a:r>
              <a:rPr lang="en-US" sz="1300" b="1" dirty="0">
                <a:solidFill>
                  <a:srgbClr val="FFFFFF"/>
                </a:solidFill>
                <a:latin typeface="Plus Jakarta Sans" pitchFamily="34" charset="0"/>
                <a:ea typeface="Plus Jakarta Sans" pitchFamily="34" charset="-122"/>
                <a:cs typeface="Plus Jakarta Sans" pitchFamily="34" charset="-120"/>
              </a:rPr>
              <a:t>04</a:t>
            </a:r>
            <a:endParaRPr lang="en-US" sz="1300" dirty="0"/>
          </a:p>
        </p:txBody>
      </p:sp>
      <p:sp>
        <p:nvSpPr>
          <p:cNvPr id="21" name="Text 8"/>
          <p:cNvSpPr/>
          <p:nvPr/>
        </p:nvSpPr>
        <p:spPr>
          <a:xfrm>
            <a:off x="5029200" y="1800225"/>
            <a:ext cx="3017520" cy="411480"/>
          </a:xfrm>
          <a:prstGeom prst="rect">
            <a:avLst/>
          </a:prstGeom>
          <a:noFill/>
          <a:ln/>
        </p:spPr>
        <p:txBody>
          <a:bodyPr wrap="square" rtlCol="0" anchor="ctr"/>
          <a:lstStyle/>
          <a:p>
            <a:pPr algn="l" indent="0" marL="0">
              <a:buNone/>
            </a:pPr>
            <a:r>
              <a:rPr lang="en-US" sz="1300" b="1" dirty="0">
                <a:solidFill>
                  <a:srgbClr val="000000"/>
                </a:solidFill>
                <a:latin typeface="Plus Jakarta Sans" pitchFamily="34" charset="0"/>
                <a:ea typeface="Plus Jakarta Sans" pitchFamily="34" charset="-122"/>
                <a:cs typeface="Plus Jakarta Sans" pitchFamily="34" charset="-120"/>
              </a:rPr>
              <a:t>Essential HTML Tags for Web Development</a:t>
            </a:r>
            <a:endParaRPr lang="en-US" sz="1300" dirty="0"/>
          </a:p>
        </p:txBody>
      </p:sp>
      <p:pic>
        <p:nvPicPr>
          <p:cNvPr id="22" name="Image 11" descr="https://djgurnpwsdoqjscwqbsj.supabase.co/storage/v1/object/public/presentation-templates-data/section16_Button%20Arrow.png">    </p:cNvPr>
          <p:cNvPicPr>
            <a:picLocks noChangeAspect="1"/>
          </p:cNvPicPr>
          <p:nvPr/>
        </p:nvPicPr>
        <p:blipFill>
          <a:blip r:embed="rId13"/>
          <a:stretch>
            <a:fillRect/>
          </a:stretch>
        </p:blipFill>
        <p:spPr>
          <a:xfrm>
            <a:off x="8366760" y="1877378"/>
            <a:ext cx="274320" cy="257175"/>
          </a:xfrm>
          <a:prstGeom prst="rect">
            <a:avLst/>
          </a:prstGeom>
        </p:spPr>
      </p:pic>
      <p:pic>
        <p:nvPicPr>
          <p:cNvPr id="23" name="Image 12" descr="https://djgurnpwsdoqjscwqbsj.supabase.co/storage/v1/object/public/presentation-templates-data/section16_tableOfCont_box.png">    </p:cNvPr>
          <p:cNvPicPr>
            <a:picLocks noChangeAspect="1"/>
          </p:cNvPicPr>
          <p:nvPr/>
        </p:nvPicPr>
        <p:blipFill>
          <a:blip r:embed="rId14"/>
          <a:stretch>
            <a:fillRect/>
          </a:stretch>
        </p:blipFill>
        <p:spPr>
          <a:xfrm>
            <a:off x="182880" y="2468880"/>
            <a:ext cx="4206240" cy="514350"/>
          </a:xfrm>
          <a:prstGeom prst="rect">
            <a:avLst/>
          </a:prstGeom>
        </p:spPr>
      </p:pic>
      <p:pic>
        <p:nvPicPr>
          <p:cNvPr id="24" name="Image 13" descr="https://djgurnpwsdoqjscwqbsj.supabase.co/storage/v1/object/public/presentation-templates-data/section16_no_box.png">    </p:cNvPr>
          <p:cNvPicPr>
            <a:picLocks noChangeAspect="1"/>
          </p:cNvPicPr>
          <p:nvPr/>
        </p:nvPicPr>
        <p:blipFill>
          <a:blip r:embed="rId15"/>
          <a:stretch>
            <a:fillRect/>
          </a:stretch>
        </p:blipFill>
        <p:spPr>
          <a:xfrm>
            <a:off x="274320" y="2520315"/>
            <a:ext cx="411480" cy="411480"/>
          </a:xfrm>
          <a:prstGeom prst="rect">
            <a:avLst/>
          </a:prstGeom>
        </p:spPr>
      </p:pic>
      <p:sp>
        <p:nvSpPr>
          <p:cNvPr id="25" name="Text 9"/>
          <p:cNvSpPr/>
          <p:nvPr/>
        </p:nvSpPr>
        <p:spPr>
          <a:xfrm>
            <a:off x="274320" y="2571750"/>
            <a:ext cx="411480" cy="360045"/>
          </a:xfrm>
          <a:prstGeom prst="rect">
            <a:avLst/>
          </a:prstGeom>
          <a:noFill/>
          <a:ln/>
        </p:spPr>
        <p:txBody>
          <a:bodyPr wrap="square" rtlCol="0" anchor="ctr"/>
          <a:lstStyle/>
          <a:p>
            <a:pPr algn="ctr" indent="0" marL="0">
              <a:buNone/>
            </a:pPr>
            <a:r>
              <a:rPr lang="en-US" sz="1300" b="1" dirty="0">
                <a:solidFill>
                  <a:srgbClr val="FFFFFF"/>
                </a:solidFill>
                <a:latin typeface="Plus Jakarta Sans" pitchFamily="34" charset="0"/>
                <a:ea typeface="Plus Jakarta Sans" pitchFamily="34" charset="-122"/>
                <a:cs typeface="Plus Jakarta Sans" pitchFamily="34" charset="-120"/>
              </a:rPr>
              <a:t>05</a:t>
            </a:r>
            <a:endParaRPr lang="en-US" sz="1300" dirty="0"/>
          </a:p>
        </p:txBody>
      </p:sp>
      <p:sp>
        <p:nvSpPr>
          <p:cNvPr id="26" name="Text 10"/>
          <p:cNvSpPr/>
          <p:nvPr/>
        </p:nvSpPr>
        <p:spPr>
          <a:xfrm>
            <a:off x="731520" y="2520315"/>
            <a:ext cx="3017520" cy="411480"/>
          </a:xfrm>
          <a:prstGeom prst="rect">
            <a:avLst/>
          </a:prstGeom>
          <a:noFill/>
          <a:ln/>
        </p:spPr>
        <p:txBody>
          <a:bodyPr wrap="square" rtlCol="0" anchor="ctr"/>
          <a:lstStyle/>
          <a:p>
            <a:pPr algn="l" indent="0" marL="0">
              <a:buNone/>
            </a:pPr>
            <a:r>
              <a:rPr lang="en-US" sz="1300" b="1" dirty="0">
                <a:solidFill>
                  <a:srgbClr val="000000"/>
                </a:solidFill>
                <a:latin typeface="Plus Jakarta Sans" pitchFamily="34" charset="0"/>
                <a:ea typeface="Plus Jakarta Sans" pitchFamily="34" charset="-122"/>
                <a:cs typeface="Plus Jakarta Sans" pitchFamily="34" charset="-120"/>
              </a:rPr>
              <a:t>Tips for Effective HTML Coding</a:t>
            </a:r>
            <a:endParaRPr lang="en-US" sz="1300" dirty="0"/>
          </a:p>
        </p:txBody>
      </p:sp>
      <p:pic>
        <p:nvPicPr>
          <p:cNvPr id="27" name="Image 14" descr="https://djgurnpwsdoqjscwqbsj.supabase.co/storage/v1/object/public/presentation-templates-data/section16_Button%20Arrow.png">    </p:cNvPr>
          <p:cNvPicPr>
            <a:picLocks noChangeAspect="1"/>
          </p:cNvPicPr>
          <p:nvPr/>
        </p:nvPicPr>
        <p:blipFill>
          <a:blip r:embed="rId16"/>
          <a:stretch>
            <a:fillRect/>
          </a:stretch>
        </p:blipFill>
        <p:spPr>
          <a:xfrm>
            <a:off x="4069080" y="2597468"/>
            <a:ext cx="274320" cy="257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257175"/>
            <a:ext cx="5943600" cy="914400"/>
          </a:xfrm>
          <a:prstGeom prst="rect">
            <a:avLst/>
          </a:prstGeom>
          <a:noFill/>
          <a:ln/>
        </p:spPr>
        <p:txBody>
          <a:bodyPr wrap="square" rtlCol="0" anchor="ctr"/>
          <a:lstStyle/>
          <a:p>
            <a:pPr algn="l" indent="0" marL="0">
              <a:buNone/>
            </a:pPr>
            <a:r>
              <a:rPr lang="en-US" sz="3000" b="1" dirty="0">
                <a:solidFill>
                  <a:srgbClr val="000000"/>
                </a:solidFill>
                <a:latin typeface="Plus Jakarta Sans" pitchFamily="34" charset="0"/>
                <a:ea typeface="Plus Jakarta Sans" pitchFamily="34" charset="-122"/>
                <a:cs typeface="Plus Jakarta Sans" pitchFamily="34" charset="-120"/>
              </a:rPr>
              <a:t>Understanding HTML Basics</a:t>
            </a:r>
            <a:endParaRPr lang="en-US" sz="3000" dirty="0"/>
          </a:p>
        </p:txBody>
      </p:sp>
      <p:pic>
        <p:nvPicPr>
          <p:cNvPr id="3" name="Image 0" descr="https://djgurnpwsdoqjscwqbsj.supabase.co/storage/v1/object/public/presentation-templates-data/section16_slide3_box.png">    </p:cNvPr>
          <p:cNvPicPr>
            <a:picLocks noChangeAspect="1"/>
          </p:cNvPicPr>
          <p:nvPr/>
        </p:nvPicPr>
        <p:blipFill>
          <a:blip r:embed="rId2"/>
          <a:stretch>
            <a:fillRect/>
          </a:stretch>
        </p:blipFill>
        <p:spPr>
          <a:xfrm>
            <a:off x="457200" y="1183005"/>
            <a:ext cx="5486400" cy="617220"/>
          </a:xfrm>
          <a:prstGeom prst="rect">
            <a:avLst/>
          </a:prstGeom>
        </p:spPr>
      </p:pic>
      <p:sp>
        <p:nvSpPr>
          <p:cNvPr id="4" name="Text 1"/>
          <p:cNvSpPr/>
          <p:nvPr/>
        </p:nvSpPr>
        <p:spPr>
          <a:xfrm>
            <a:off x="640080" y="1028700"/>
            <a:ext cx="5029200" cy="914400"/>
          </a:xfrm>
          <a:prstGeom prst="rect">
            <a:avLst/>
          </a:prstGeom>
          <a:noFill/>
          <a:ln/>
        </p:spPr>
        <p:txBody>
          <a:bodyPr wrap="square" rtlCol="0" anchor="ctr"/>
          <a:lstStyle/>
          <a:p>
            <a:pPr algn="l" indent="0" marL="0">
              <a:buNone/>
            </a:pPr>
            <a:r>
              <a:rPr lang="en-US" sz="1000" dirty="0">
                <a:solidFill>
                  <a:srgbClr val="000000"/>
                </a:solidFill>
                <a:latin typeface="Plus Jakarta Sans" pitchFamily="34" charset="0"/>
                <a:ea typeface="Plus Jakarta Sans" pitchFamily="34" charset="-122"/>
                <a:cs typeface="Plus Jakarta Sans" pitchFamily="34" charset="-120"/>
              </a:rPr>
              <a:t>HTML stands for HyperText Markup Language, essential for creating web pages and structuring content effectively.</a:t>
            </a:r>
            <a:endParaRPr lang="en-US" sz="1000" dirty="0"/>
          </a:p>
        </p:txBody>
      </p:sp>
      <p:pic>
        <p:nvPicPr>
          <p:cNvPr id="5" name="Image 1" descr="https://djgurnpwsdoqjscwqbsj.supabase.co/storage/v1/object/public/presentation-templates-data/section16_slide3_box.png">    </p:cNvPr>
          <p:cNvPicPr>
            <a:picLocks noChangeAspect="1"/>
          </p:cNvPicPr>
          <p:nvPr/>
        </p:nvPicPr>
        <p:blipFill>
          <a:blip r:embed="rId3"/>
          <a:stretch>
            <a:fillRect/>
          </a:stretch>
        </p:blipFill>
        <p:spPr>
          <a:xfrm>
            <a:off x="457200" y="1954530"/>
            <a:ext cx="5486400" cy="617220"/>
          </a:xfrm>
          <a:prstGeom prst="rect">
            <a:avLst/>
          </a:prstGeom>
        </p:spPr>
      </p:pic>
      <p:sp>
        <p:nvSpPr>
          <p:cNvPr id="6" name="Text 2"/>
          <p:cNvSpPr/>
          <p:nvPr/>
        </p:nvSpPr>
        <p:spPr>
          <a:xfrm>
            <a:off x="640080" y="1800225"/>
            <a:ext cx="5029200" cy="914400"/>
          </a:xfrm>
          <a:prstGeom prst="rect">
            <a:avLst/>
          </a:prstGeom>
          <a:noFill/>
          <a:ln/>
        </p:spPr>
        <p:txBody>
          <a:bodyPr wrap="square" rtlCol="0" anchor="ctr"/>
          <a:lstStyle/>
          <a:p>
            <a:pPr algn="l" indent="0" marL="0">
              <a:buNone/>
            </a:pPr>
            <a:r>
              <a:rPr lang="en-US" sz="1000" dirty="0">
                <a:solidFill>
                  <a:srgbClr val="000000"/>
                </a:solidFill>
                <a:latin typeface="Plus Jakarta Sans" pitchFamily="34" charset="0"/>
                <a:ea typeface="Plus Jakarta Sans" pitchFamily="34" charset="-122"/>
                <a:cs typeface="Plus Jakarta Sans" pitchFamily="34" charset="-120"/>
              </a:rPr>
              <a:t>It provides the basic building blocks for web content, enabling the inclusion of text, images, links, and multimedia.</a:t>
            </a:r>
            <a:endParaRPr lang="en-US" sz="1000" dirty="0"/>
          </a:p>
        </p:txBody>
      </p:sp>
      <p:pic>
        <p:nvPicPr>
          <p:cNvPr id="7" name="Image 2" descr="https://djgurnpwsdoqjscwqbsj.supabase.co/storage/v1/object/public/presentation-templates-data/section16_slide3_box.png">    </p:cNvPr>
          <p:cNvPicPr>
            <a:picLocks noChangeAspect="1"/>
          </p:cNvPicPr>
          <p:nvPr/>
        </p:nvPicPr>
        <p:blipFill>
          <a:blip r:embed="rId4"/>
          <a:stretch>
            <a:fillRect/>
          </a:stretch>
        </p:blipFill>
        <p:spPr>
          <a:xfrm>
            <a:off x="457200" y="2726055"/>
            <a:ext cx="5486400" cy="617220"/>
          </a:xfrm>
          <a:prstGeom prst="rect">
            <a:avLst/>
          </a:prstGeom>
        </p:spPr>
      </p:pic>
      <p:sp>
        <p:nvSpPr>
          <p:cNvPr id="8" name="Text 3"/>
          <p:cNvSpPr/>
          <p:nvPr/>
        </p:nvSpPr>
        <p:spPr>
          <a:xfrm>
            <a:off x="640080" y="2571750"/>
            <a:ext cx="5029200" cy="914400"/>
          </a:xfrm>
          <a:prstGeom prst="rect">
            <a:avLst/>
          </a:prstGeom>
          <a:noFill/>
          <a:ln/>
        </p:spPr>
        <p:txBody>
          <a:bodyPr wrap="square" rtlCol="0" anchor="ctr"/>
          <a:lstStyle/>
          <a:p>
            <a:pPr algn="l" indent="0" marL="0">
              <a:buNone/>
            </a:pPr>
            <a:r>
              <a:rPr lang="en-US" sz="1000" dirty="0">
                <a:solidFill>
                  <a:srgbClr val="000000"/>
                </a:solidFill>
                <a:latin typeface="Plus Jakarta Sans" pitchFamily="34" charset="0"/>
                <a:ea typeface="Plus Jakarta Sans" pitchFamily="34" charset="-122"/>
                <a:cs typeface="Plus Jakarta Sans" pitchFamily="34" charset="-120"/>
              </a:rPr>
              <a:t>HTML consists of elements that define different parts of web content, using tags to label sections like headings and paragraphs.</a:t>
            </a:r>
            <a:endParaRPr lang="en-US" sz="1000" dirty="0"/>
          </a:p>
        </p:txBody>
      </p:sp>
      <p:pic>
        <p:nvPicPr>
          <p:cNvPr id="9" name="Image 3" descr="https://djgurnpwsdoqjscwqbsj.supabase.co/storage/v1/object/public/presentation-templates-data/section16_slide3_box.png">    </p:cNvPr>
          <p:cNvPicPr>
            <a:picLocks noChangeAspect="1"/>
          </p:cNvPicPr>
          <p:nvPr/>
        </p:nvPicPr>
        <p:blipFill>
          <a:blip r:embed="rId5"/>
          <a:stretch>
            <a:fillRect/>
          </a:stretch>
        </p:blipFill>
        <p:spPr>
          <a:xfrm>
            <a:off x="457200" y="3497580"/>
            <a:ext cx="5486400" cy="617220"/>
          </a:xfrm>
          <a:prstGeom prst="rect">
            <a:avLst/>
          </a:prstGeom>
        </p:spPr>
      </p:pic>
      <p:sp>
        <p:nvSpPr>
          <p:cNvPr id="10" name="Text 4"/>
          <p:cNvSpPr/>
          <p:nvPr/>
        </p:nvSpPr>
        <p:spPr>
          <a:xfrm>
            <a:off x="640080" y="3343275"/>
            <a:ext cx="5029200" cy="914400"/>
          </a:xfrm>
          <a:prstGeom prst="rect">
            <a:avLst/>
          </a:prstGeom>
          <a:noFill/>
          <a:ln/>
        </p:spPr>
        <p:txBody>
          <a:bodyPr wrap="square" rtlCol="0" anchor="ctr"/>
          <a:lstStyle/>
          <a:p>
            <a:pPr algn="l" indent="0" marL="0">
              <a:buNone/>
            </a:pPr>
            <a:r>
              <a:rPr lang="en-US" sz="1000" dirty="0">
                <a:solidFill>
                  <a:srgbClr val="000000"/>
                </a:solidFill>
                <a:latin typeface="Plus Jakarta Sans" pitchFamily="34" charset="0"/>
                <a:ea typeface="Plus Jakarta Sans" pitchFamily="34" charset="-122"/>
                <a:cs typeface="Plus Jakarta Sans" pitchFamily="34" charset="-120"/>
              </a:rPr>
              <a:t>Understanding HTML is crucial for web development, as it forms the foundation upon which styles and scripts are added.</a:t>
            </a:r>
            <a:endParaRPr lang="en-US" sz="1000" dirty="0"/>
          </a:p>
        </p:txBody>
      </p:sp>
      <p:pic>
        <p:nvPicPr>
          <p:cNvPr id="11" name="Image 4" descr="https://images.pexels.com/photos/6424589/pexels-photo-6424589.jpeg?auto=compress&amp;cs=tinysrgb&amp;fit=crop&amp;h=1200&amp;w=800">    </p:cNvPr>
          <p:cNvPicPr>
            <a:picLocks noChangeAspect="1"/>
          </p:cNvPicPr>
          <p:nvPr/>
        </p:nvPicPr>
        <p:blipFill>
          <a:blip r:embed="rId6"/>
          <a:stretch>
            <a:fillRect/>
          </a:stretch>
        </p:blipFill>
        <p:spPr>
          <a:xfrm>
            <a:off x="6583680" y="1285875"/>
            <a:ext cx="2286000" cy="3086100"/>
          </a:xfrm>
          <a:prstGeom prst="rect">
            <a:avLst/>
          </a:prstGeom>
        </p:spPr>
      </p:pic>
      <p:sp>
        <p:nvSpPr>
          <p:cNvPr id="12" name="Text 5"/>
          <p:cNvSpPr/>
          <p:nvPr/>
        </p:nvSpPr>
        <p:spPr>
          <a:xfrm>
            <a:off x="6858000" y="3343275"/>
            <a:ext cx="1828800" cy="457200"/>
          </a:xfrm>
          <a:prstGeom prst="rect">
            <a:avLst/>
          </a:prstGeom>
          <a:noFill/>
          <a:ln/>
        </p:spPr>
        <p:txBody>
          <a:bodyPr wrap="square" rtlCol="0" anchor="ctr"/>
          <a:lstStyle/>
          <a:p>
            <a:pPr indent="0" marL="0">
              <a:buNone/>
            </a:pPr>
            <a:r>
              <a:rPr lang="en-US" sz="800" u="sng" dirty="0">
                <a:solidFill>
                  <a:srgbClr val="FFFFFF"/>
                </a:solidFill>
                <a:hlinkClick r:id="rId7" invalidUrl="" action="" tgtFrame="" tooltip="Pexel" history="1" highlightClick="0" endSnd="0">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257175"/>
            <a:ext cx="5943600" cy="914400"/>
          </a:xfrm>
          <a:prstGeom prst="rect">
            <a:avLst/>
          </a:prstGeom>
          <a:noFill/>
          <a:ln/>
        </p:spPr>
        <p:txBody>
          <a:bodyPr wrap="square" rtlCol="0" anchor="ctr"/>
          <a:lstStyle/>
          <a:p>
            <a:pPr algn="l" indent="0" marL="0">
              <a:buNone/>
            </a:pPr>
            <a:r>
              <a:rPr lang="en-US" sz="3000" b="1" dirty="0">
                <a:solidFill>
                  <a:srgbClr val="000000"/>
                </a:solidFill>
                <a:latin typeface="Plus Jakarta Sans" pitchFamily="34" charset="0"/>
                <a:ea typeface="Plus Jakarta Sans" pitchFamily="34" charset="-122"/>
                <a:cs typeface="Plus Jakarta Sans" pitchFamily="34" charset="-120"/>
              </a:rPr>
              <a:t>Understanding HTML Basics</a:t>
            </a:r>
            <a:endParaRPr lang="en-US" sz="3000" dirty="0"/>
          </a:p>
        </p:txBody>
      </p:sp>
      <p:pic>
        <p:nvPicPr>
          <p:cNvPr id="3" name="Image 0" descr="https://djgurnpwsdoqjscwqbsj.supabase.co/storage/v1/object/public/presentation-templates-data/section16_slide3_box.png">    </p:cNvPr>
          <p:cNvPicPr>
            <a:picLocks noChangeAspect="1"/>
          </p:cNvPicPr>
          <p:nvPr/>
        </p:nvPicPr>
        <p:blipFill>
          <a:blip r:embed="rId2"/>
          <a:stretch>
            <a:fillRect/>
          </a:stretch>
        </p:blipFill>
        <p:spPr>
          <a:xfrm>
            <a:off x="457200" y="1183005"/>
            <a:ext cx="5486400" cy="617220"/>
          </a:xfrm>
          <a:prstGeom prst="rect">
            <a:avLst/>
          </a:prstGeom>
        </p:spPr>
      </p:pic>
      <p:sp>
        <p:nvSpPr>
          <p:cNvPr id="4" name="Text 1"/>
          <p:cNvSpPr/>
          <p:nvPr/>
        </p:nvSpPr>
        <p:spPr>
          <a:xfrm>
            <a:off x="640080" y="1028700"/>
            <a:ext cx="5029200" cy="914400"/>
          </a:xfrm>
          <a:prstGeom prst="rect">
            <a:avLst/>
          </a:prstGeom>
          <a:noFill/>
          <a:ln/>
        </p:spPr>
        <p:txBody>
          <a:bodyPr wrap="square" rtlCol="0" anchor="ctr"/>
          <a:lstStyle/>
          <a:p>
            <a:pPr algn="l" indent="0" marL="0">
              <a:buNone/>
            </a:pPr>
            <a:r>
              <a:rPr lang="en-US" sz="1000" dirty="0">
                <a:solidFill>
                  <a:srgbClr val="000000"/>
                </a:solidFill>
                <a:latin typeface="Plus Jakarta Sans" pitchFamily="34" charset="0"/>
                <a:ea typeface="Plus Jakarta Sans" pitchFamily="34" charset="-122"/>
                <a:cs typeface="Plus Jakarta Sans" pitchFamily="34" charset="-120"/>
              </a:rPr>
              <a:t>HTML documents are structured hierarchically, allowing for nested elements, which helps in organizing web content logically.</a:t>
            </a:r>
            <a:endParaRPr lang="en-US" sz="1000" dirty="0"/>
          </a:p>
        </p:txBody>
      </p:sp>
      <p:pic>
        <p:nvPicPr>
          <p:cNvPr id="5" name="Image 1" descr="https://images.pexels.com/photos/6424589/pexels-photo-6424589.jpeg?auto=compress&amp;cs=tinysrgb&amp;fit=crop&amp;h=1200&amp;w=800">    </p:cNvPr>
          <p:cNvPicPr>
            <a:picLocks noChangeAspect="1"/>
          </p:cNvPicPr>
          <p:nvPr/>
        </p:nvPicPr>
        <p:blipFill>
          <a:blip r:embed="rId3"/>
          <a:stretch>
            <a:fillRect/>
          </a:stretch>
        </p:blipFill>
        <p:spPr>
          <a:xfrm>
            <a:off x="6583680" y="1285875"/>
            <a:ext cx="2286000" cy="3086100"/>
          </a:xfrm>
          <a:prstGeom prst="rect">
            <a:avLst/>
          </a:prstGeom>
        </p:spPr>
      </p:pic>
      <p:sp>
        <p:nvSpPr>
          <p:cNvPr id="6" name="Text 2"/>
          <p:cNvSpPr/>
          <p:nvPr/>
        </p:nvSpPr>
        <p:spPr>
          <a:xfrm>
            <a:off x="6858000" y="3343275"/>
            <a:ext cx="1828800" cy="457200"/>
          </a:xfrm>
          <a:prstGeom prst="rect">
            <a:avLst/>
          </a:prstGeom>
          <a:noFill/>
          <a:ln/>
        </p:spPr>
        <p:txBody>
          <a:bodyPr wrap="square" rtlCol="0" anchor="ctr"/>
          <a:lstStyle/>
          <a:p>
            <a:pPr indent="0" marL="0">
              <a:buNone/>
            </a:pPr>
            <a:r>
              <a:rPr lang="en-US" sz="800" u="sng" dirty="0">
                <a:solidFill>
                  <a:srgbClr val="FFFFFF"/>
                </a:solidFill>
                <a:hlinkClick r:id="rId4" invalidUrl="" action="" tgtFrame="" tooltip="Pexel" history="1" highlightClick="0" endSnd="0">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514350"/>
            <a:ext cx="8229600" cy="457200"/>
          </a:xfrm>
          <a:prstGeom prst="rect">
            <a:avLst/>
          </a:prstGeom>
          <a:noFill/>
          <a:ln/>
        </p:spPr>
        <p:txBody>
          <a:bodyPr wrap="square" rtlCol="0" anchor="b"/>
          <a:lstStyle/>
          <a:p>
            <a:pPr indent="0" marL="0">
              <a:buNone/>
            </a:pPr>
            <a:r>
              <a:rPr lang="en-US" sz="3000" b="1" dirty="0">
                <a:solidFill>
                  <a:srgbClr val="000000"/>
                </a:solidFill>
                <a:latin typeface="Plus Jakarta Sans" pitchFamily="34" charset="0"/>
                <a:ea typeface="Plus Jakarta Sans" pitchFamily="34" charset="-122"/>
                <a:cs typeface="Plus Jakarta Sans" pitchFamily="34" charset="-120"/>
              </a:rPr>
              <a:t>Understanding HTML Tags</a:t>
            </a:r>
            <a:endParaRPr lang="en-US" sz="3000" dirty="0"/>
          </a:p>
        </p:txBody>
      </p:sp>
      <p:sp>
        <p:nvSpPr>
          <p:cNvPr id="3" name="Shape 1"/>
          <p:cNvSpPr/>
          <p:nvPr/>
        </p:nvSpPr>
        <p:spPr>
          <a:xfrm>
            <a:off x="548640" y="1285875"/>
            <a:ext cx="45720" cy="3857625"/>
          </a:xfrm>
          <a:prstGeom prst="rect">
            <a:avLst/>
          </a:prstGeom>
          <a:solidFill>
            <a:srgbClr val="000000"/>
          </a:solidFill>
          <a:ln/>
        </p:spPr>
      </p:sp>
      <p:sp>
        <p:nvSpPr>
          <p:cNvPr id="4" name="Shape 2"/>
          <p:cNvSpPr/>
          <p:nvPr/>
        </p:nvSpPr>
        <p:spPr>
          <a:xfrm>
            <a:off x="530352" y="1285875"/>
            <a:ext cx="82296" cy="82296"/>
          </a:xfrm>
          <a:prstGeom prst="ellipse">
            <a:avLst/>
          </a:prstGeom>
          <a:solidFill>
            <a:srgbClr val="FFFFFF"/>
          </a:solidFill>
          <a:ln w="12700">
            <a:solidFill>
              <a:srgbClr val="000000"/>
            </a:solidFill>
            <a:prstDash val="solid"/>
          </a:ln>
        </p:spPr>
      </p:sp>
      <p:pic>
        <p:nvPicPr>
          <p:cNvPr id="5" name="Image 0" descr="https://djgurnpwsdoqjscwqbsj.supabase.co/storage/v1/object/public/presentation-templates-data/section16_arrowbox.png">    </p:cNvPr>
          <p:cNvPicPr>
            <a:picLocks noChangeAspect="1"/>
          </p:cNvPicPr>
          <p:nvPr/>
        </p:nvPicPr>
        <p:blipFill>
          <a:blip r:embed="rId2"/>
          <a:stretch>
            <a:fillRect/>
          </a:stretch>
        </p:blipFill>
        <p:spPr>
          <a:xfrm>
            <a:off x="731520" y="1414463"/>
            <a:ext cx="1463040" cy="438912"/>
          </a:xfrm>
          <a:prstGeom prst="rect">
            <a:avLst/>
          </a:prstGeom>
        </p:spPr>
      </p:pic>
      <p:sp>
        <p:nvSpPr>
          <p:cNvPr id="6" name="Text 3"/>
          <p:cNvSpPr/>
          <p:nvPr/>
        </p:nvSpPr>
        <p:spPr>
          <a:xfrm>
            <a:off x="822960" y="1414463"/>
            <a:ext cx="1463040" cy="438912"/>
          </a:xfrm>
          <a:prstGeom prst="rect">
            <a:avLst/>
          </a:prstGeom>
          <a:noFill/>
          <a:ln/>
        </p:spPr>
        <p:txBody>
          <a:bodyPr wrap="square" rtlCol="0" anchor="ctr"/>
          <a:lstStyle/>
          <a:p>
            <a:pPr algn="l" indent="0" marL="0">
              <a:buNone/>
            </a:pPr>
            <a:r>
              <a:rPr lang="en-US" sz="1500" b="1" dirty="0">
                <a:solidFill>
                  <a:srgbClr val="000000"/>
                </a:solidFill>
                <a:latin typeface="Plus Jakarta Sans" pitchFamily="34" charset="0"/>
                <a:ea typeface="Plus Jakarta Sans" pitchFamily="34" charset="-122"/>
                <a:cs typeface="Plus Jakarta Sans" pitchFamily="34" charset="-120"/>
              </a:rPr>
              <a:t>1993</a:t>
            </a:r>
            <a:endParaRPr lang="en-US" sz="1500" dirty="0"/>
          </a:p>
        </p:txBody>
      </p:sp>
      <p:sp>
        <p:nvSpPr>
          <p:cNvPr id="7" name="Text 4"/>
          <p:cNvSpPr/>
          <p:nvPr/>
        </p:nvSpPr>
        <p:spPr>
          <a:xfrm>
            <a:off x="2286000" y="1347597"/>
            <a:ext cx="1828800" cy="365760"/>
          </a:xfrm>
          <a:prstGeom prst="rect">
            <a:avLst/>
          </a:prstGeom>
          <a:noFill/>
          <a:ln/>
        </p:spPr>
        <p:txBody>
          <a:bodyPr wrap="square" rtlCol="0" anchor="t"/>
          <a:lstStyle/>
          <a:p>
            <a:pPr algn="l" indent="0" marL="0">
              <a:buNone/>
            </a:pPr>
            <a:r>
              <a:rPr lang="en-US" sz="1500" b="1" dirty="0">
                <a:solidFill>
                  <a:srgbClr val="000000"/>
                </a:solidFill>
                <a:latin typeface="Plus Jakarta Sans" pitchFamily="34" charset="0"/>
                <a:ea typeface="Plus Jakarta Sans" pitchFamily="34" charset="-122"/>
                <a:cs typeface="Plus Jakarta Sans" pitchFamily="34" charset="-120"/>
              </a:rPr>
              <a:t>HTML Comes to Life</a:t>
            </a:r>
            <a:endParaRPr lang="en-US" sz="1500" dirty="0"/>
          </a:p>
        </p:txBody>
      </p:sp>
      <p:sp>
        <p:nvSpPr>
          <p:cNvPr id="8" name="Text 5"/>
          <p:cNvSpPr/>
          <p:nvPr/>
        </p:nvSpPr>
        <p:spPr>
          <a:xfrm>
            <a:off x="4114800" y="1347597"/>
            <a:ext cx="4846320" cy="457200"/>
          </a:xfrm>
          <a:prstGeom prst="rect">
            <a:avLst/>
          </a:prstGeom>
          <a:noFill/>
          <a:ln/>
        </p:spPr>
        <p:txBody>
          <a:bodyPr wrap="square" rtlCol="0" anchor="t"/>
          <a:lstStyle/>
          <a:p>
            <a:pPr algn="l" indent="0" marL="0">
              <a:buNone/>
            </a:pPr>
            <a:r>
              <a:rPr lang="en-US" sz="1000" dirty="0">
                <a:solidFill>
                  <a:srgbClr val="000000"/>
                </a:solidFill>
                <a:latin typeface="Plus Jakarta Sans" pitchFamily="34" charset="0"/>
                <a:ea typeface="Plus Jakarta Sans" pitchFamily="34" charset="-122"/>
                <a:cs typeface="Plus Jakarta Sans" pitchFamily="34" charset="-120"/>
              </a:rPr>
              <a:t>The first version of HTML was introduced, allowing authors to create structured documents with headings and paragraphs. This early development laid the groundwork for web content organization and set the stage for more complex elements in future iterations.</a:t>
            </a:r>
            <a:endParaRPr lang="en-US" sz="1000" dirty="0"/>
          </a:p>
        </p:txBody>
      </p:sp>
      <p:sp>
        <p:nvSpPr>
          <p:cNvPr id="9" name="Shape 6"/>
          <p:cNvSpPr/>
          <p:nvPr/>
        </p:nvSpPr>
        <p:spPr>
          <a:xfrm>
            <a:off x="530352" y="2160270"/>
            <a:ext cx="82296" cy="82296"/>
          </a:xfrm>
          <a:prstGeom prst="ellipse">
            <a:avLst/>
          </a:prstGeom>
          <a:solidFill>
            <a:srgbClr val="FFFFFF"/>
          </a:solidFill>
          <a:ln w="12700">
            <a:solidFill>
              <a:srgbClr val="000000"/>
            </a:solidFill>
            <a:prstDash val="solid"/>
          </a:ln>
        </p:spPr>
      </p:sp>
      <p:pic>
        <p:nvPicPr>
          <p:cNvPr id="10" name="Image 1" descr="https://djgurnpwsdoqjscwqbsj.supabase.co/storage/v1/object/public/presentation-templates-data/section16_arrowbox.png">    </p:cNvPr>
          <p:cNvPicPr>
            <a:picLocks noChangeAspect="1"/>
          </p:cNvPicPr>
          <p:nvPr/>
        </p:nvPicPr>
        <p:blipFill>
          <a:blip r:embed="rId3"/>
          <a:stretch>
            <a:fillRect/>
          </a:stretch>
        </p:blipFill>
        <p:spPr>
          <a:xfrm>
            <a:off x="731520" y="2288858"/>
            <a:ext cx="1463040" cy="438912"/>
          </a:xfrm>
          <a:prstGeom prst="rect">
            <a:avLst/>
          </a:prstGeom>
        </p:spPr>
      </p:pic>
      <p:sp>
        <p:nvSpPr>
          <p:cNvPr id="11" name="Text 7"/>
          <p:cNvSpPr/>
          <p:nvPr/>
        </p:nvSpPr>
        <p:spPr>
          <a:xfrm>
            <a:off x="822960" y="2288858"/>
            <a:ext cx="1463040" cy="438912"/>
          </a:xfrm>
          <a:prstGeom prst="rect">
            <a:avLst/>
          </a:prstGeom>
          <a:noFill/>
          <a:ln/>
        </p:spPr>
        <p:txBody>
          <a:bodyPr wrap="square" rtlCol="0" anchor="ctr"/>
          <a:lstStyle/>
          <a:p>
            <a:pPr algn="l" indent="0" marL="0">
              <a:buNone/>
            </a:pPr>
            <a:r>
              <a:rPr lang="en-US" sz="1500" b="1" dirty="0">
                <a:solidFill>
                  <a:srgbClr val="000000"/>
                </a:solidFill>
                <a:latin typeface="Plus Jakarta Sans" pitchFamily="34" charset="0"/>
                <a:ea typeface="Plus Jakarta Sans" pitchFamily="34" charset="-122"/>
                <a:cs typeface="Plus Jakarta Sans" pitchFamily="34" charset="-120"/>
              </a:rPr>
              <a:t>1995</a:t>
            </a:r>
            <a:endParaRPr lang="en-US" sz="1500" dirty="0"/>
          </a:p>
        </p:txBody>
      </p:sp>
      <p:sp>
        <p:nvSpPr>
          <p:cNvPr id="12" name="Text 8"/>
          <p:cNvSpPr/>
          <p:nvPr/>
        </p:nvSpPr>
        <p:spPr>
          <a:xfrm>
            <a:off x="2286000" y="2221992"/>
            <a:ext cx="1828800" cy="365760"/>
          </a:xfrm>
          <a:prstGeom prst="rect">
            <a:avLst/>
          </a:prstGeom>
          <a:noFill/>
          <a:ln/>
        </p:spPr>
        <p:txBody>
          <a:bodyPr wrap="square" rtlCol="0" anchor="t"/>
          <a:lstStyle/>
          <a:p>
            <a:pPr algn="l" indent="0" marL="0">
              <a:buNone/>
            </a:pPr>
            <a:r>
              <a:rPr lang="en-US" sz="1500" b="1" dirty="0">
                <a:solidFill>
                  <a:srgbClr val="000000"/>
                </a:solidFill>
                <a:latin typeface="Plus Jakarta Sans" pitchFamily="34" charset="0"/>
                <a:ea typeface="Plus Jakarta Sans" pitchFamily="34" charset="-122"/>
                <a:cs typeface="Plus Jakarta Sans" pitchFamily="34" charset="-120"/>
              </a:rPr>
              <a:t>HTML 2.0 Released</a:t>
            </a:r>
            <a:endParaRPr lang="en-US" sz="1500" dirty="0"/>
          </a:p>
        </p:txBody>
      </p:sp>
      <p:sp>
        <p:nvSpPr>
          <p:cNvPr id="13" name="Text 9"/>
          <p:cNvSpPr/>
          <p:nvPr/>
        </p:nvSpPr>
        <p:spPr>
          <a:xfrm>
            <a:off x="4114800" y="2221992"/>
            <a:ext cx="4846320" cy="457200"/>
          </a:xfrm>
          <a:prstGeom prst="rect">
            <a:avLst/>
          </a:prstGeom>
          <a:noFill/>
          <a:ln/>
        </p:spPr>
        <p:txBody>
          <a:bodyPr wrap="square" rtlCol="0" anchor="t"/>
          <a:lstStyle/>
          <a:p>
            <a:pPr algn="l" indent="0" marL="0">
              <a:buNone/>
            </a:pPr>
            <a:r>
              <a:rPr lang="en-US" sz="1000" dirty="0">
                <a:solidFill>
                  <a:srgbClr val="000000"/>
                </a:solidFill>
                <a:latin typeface="Plus Jakarta Sans" pitchFamily="34" charset="0"/>
                <a:ea typeface="Plus Jakarta Sans" pitchFamily="34" charset="-122"/>
                <a:cs typeface="Plus Jakarta Sans" pitchFamily="34" charset="-120"/>
              </a:rPr>
              <a:t>HTML 2.0 standardized the language, introducing support for forms and more diverse elements. This allowed developers to create interactive web pages, enhancing user engagement and paving the way for dynamic content.</a:t>
            </a:r>
            <a:endParaRPr lang="en-US" sz="1000" dirty="0"/>
          </a:p>
        </p:txBody>
      </p:sp>
      <p:sp>
        <p:nvSpPr>
          <p:cNvPr id="14" name="Shape 10"/>
          <p:cNvSpPr/>
          <p:nvPr/>
        </p:nvSpPr>
        <p:spPr>
          <a:xfrm>
            <a:off x="530352" y="3034665"/>
            <a:ext cx="82296" cy="82296"/>
          </a:xfrm>
          <a:prstGeom prst="ellipse">
            <a:avLst/>
          </a:prstGeom>
          <a:solidFill>
            <a:srgbClr val="FFFFFF"/>
          </a:solidFill>
          <a:ln w="12700">
            <a:solidFill>
              <a:srgbClr val="000000"/>
            </a:solidFill>
            <a:prstDash val="solid"/>
          </a:ln>
        </p:spPr>
      </p:sp>
      <p:pic>
        <p:nvPicPr>
          <p:cNvPr id="15" name="Image 2" descr="https://djgurnpwsdoqjscwqbsj.supabase.co/storage/v1/object/public/presentation-templates-data/section16_arrowbox.png">    </p:cNvPr>
          <p:cNvPicPr>
            <a:picLocks noChangeAspect="1"/>
          </p:cNvPicPr>
          <p:nvPr/>
        </p:nvPicPr>
        <p:blipFill>
          <a:blip r:embed="rId4"/>
          <a:stretch>
            <a:fillRect/>
          </a:stretch>
        </p:blipFill>
        <p:spPr>
          <a:xfrm>
            <a:off x="731520" y="3163253"/>
            <a:ext cx="1463040" cy="438912"/>
          </a:xfrm>
          <a:prstGeom prst="rect">
            <a:avLst/>
          </a:prstGeom>
        </p:spPr>
      </p:pic>
      <p:sp>
        <p:nvSpPr>
          <p:cNvPr id="16" name="Text 11"/>
          <p:cNvSpPr/>
          <p:nvPr/>
        </p:nvSpPr>
        <p:spPr>
          <a:xfrm>
            <a:off x="822960" y="3163253"/>
            <a:ext cx="1463040" cy="438912"/>
          </a:xfrm>
          <a:prstGeom prst="rect">
            <a:avLst/>
          </a:prstGeom>
          <a:noFill/>
          <a:ln/>
        </p:spPr>
        <p:txBody>
          <a:bodyPr wrap="square" rtlCol="0" anchor="ctr"/>
          <a:lstStyle/>
          <a:p>
            <a:pPr algn="l" indent="0" marL="0">
              <a:buNone/>
            </a:pPr>
            <a:r>
              <a:rPr lang="en-US" sz="1500" b="1" dirty="0">
                <a:solidFill>
                  <a:srgbClr val="000000"/>
                </a:solidFill>
                <a:latin typeface="Plus Jakarta Sans" pitchFamily="34" charset="0"/>
                <a:ea typeface="Plus Jakarta Sans" pitchFamily="34" charset="-122"/>
                <a:cs typeface="Plus Jakarta Sans" pitchFamily="34" charset="-120"/>
              </a:rPr>
              <a:t>1997</a:t>
            </a:r>
            <a:endParaRPr lang="en-US" sz="1500" dirty="0"/>
          </a:p>
        </p:txBody>
      </p:sp>
      <p:sp>
        <p:nvSpPr>
          <p:cNvPr id="17" name="Text 12"/>
          <p:cNvSpPr/>
          <p:nvPr/>
        </p:nvSpPr>
        <p:spPr>
          <a:xfrm>
            <a:off x="2286000" y="3096387"/>
            <a:ext cx="1828800" cy="365760"/>
          </a:xfrm>
          <a:prstGeom prst="rect">
            <a:avLst/>
          </a:prstGeom>
          <a:noFill/>
          <a:ln/>
        </p:spPr>
        <p:txBody>
          <a:bodyPr wrap="square" rtlCol="0" anchor="t"/>
          <a:lstStyle/>
          <a:p>
            <a:pPr algn="l" indent="0" marL="0">
              <a:buNone/>
            </a:pPr>
            <a:r>
              <a:rPr lang="en-US" sz="1500" b="1" dirty="0">
                <a:solidFill>
                  <a:srgbClr val="000000"/>
                </a:solidFill>
                <a:latin typeface="Plus Jakarta Sans" pitchFamily="34" charset="0"/>
                <a:ea typeface="Plus Jakarta Sans" pitchFamily="34" charset="-122"/>
                <a:cs typeface="Plus Jakarta Sans" pitchFamily="34" charset="-120"/>
              </a:rPr>
              <a:t>HTML 3.2 Innovation</a:t>
            </a:r>
            <a:endParaRPr lang="en-US" sz="1500" dirty="0"/>
          </a:p>
        </p:txBody>
      </p:sp>
      <p:sp>
        <p:nvSpPr>
          <p:cNvPr id="18" name="Text 13"/>
          <p:cNvSpPr/>
          <p:nvPr/>
        </p:nvSpPr>
        <p:spPr>
          <a:xfrm>
            <a:off x="4114800" y="3096387"/>
            <a:ext cx="4846320" cy="457200"/>
          </a:xfrm>
          <a:prstGeom prst="rect">
            <a:avLst/>
          </a:prstGeom>
          <a:noFill/>
          <a:ln/>
        </p:spPr>
        <p:txBody>
          <a:bodyPr wrap="square" rtlCol="0" anchor="t"/>
          <a:lstStyle/>
          <a:p>
            <a:pPr algn="l" indent="0" marL="0">
              <a:buNone/>
            </a:pPr>
            <a:r>
              <a:rPr lang="en-US" sz="1000" dirty="0">
                <a:solidFill>
                  <a:srgbClr val="000000"/>
                </a:solidFill>
                <a:latin typeface="Plus Jakarta Sans" pitchFamily="34" charset="0"/>
                <a:ea typeface="Plus Jakarta Sans" pitchFamily="34" charset="-122"/>
                <a:cs typeface="Plus Jakarta Sans" pitchFamily="34" charset="-120"/>
              </a:rPr>
              <a:t>HTML 3.2 was released, introducing features like applets, tables, and improved links. This version empowered developers with more tools to create visually appealing and functional websites, enhancing user experience.</a:t>
            </a:r>
            <a:endParaRPr lang="en-US" sz="1000" dirty="0"/>
          </a:p>
        </p:txBody>
      </p:sp>
      <p:sp>
        <p:nvSpPr>
          <p:cNvPr id="19" name="Shape 14"/>
          <p:cNvSpPr/>
          <p:nvPr/>
        </p:nvSpPr>
        <p:spPr>
          <a:xfrm>
            <a:off x="530352" y="3909060"/>
            <a:ext cx="82296" cy="82296"/>
          </a:xfrm>
          <a:prstGeom prst="ellipse">
            <a:avLst/>
          </a:prstGeom>
          <a:solidFill>
            <a:srgbClr val="FFFFFF"/>
          </a:solidFill>
          <a:ln w="12700">
            <a:solidFill>
              <a:srgbClr val="000000"/>
            </a:solidFill>
            <a:prstDash val="solid"/>
          </a:ln>
        </p:spPr>
      </p:sp>
      <p:pic>
        <p:nvPicPr>
          <p:cNvPr id="20" name="Image 3" descr="https://djgurnpwsdoqjscwqbsj.supabase.co/storage/v1/object/public/presentation-templates-data/section16_arrowbox.png">    </p:cNvPr>
          <p:cNvPicPr>
            <a:picLocks noChangeAspect="1"/>
          </p:cNvPicPr>
          <p:nvPr/>
        </p:nvPicPr>
        <p:blipFill>
          <a:blip r:embed="rId5"/>
          <a:stretch>
            <a:fillRect/>
          </a:stretch>
        </p:blipFill>
        <p:spPr>
          <a:xfrm>
            <a:off x="731520" y="4037648"/>
            <a:ext cx="1463040" cy="438912"/>
          </a:xfrm>
          <a:prstGeom prst="rect">
            <a:avLst/>
          </a:prstGeom>
        </p:spPr>
      </p:pic>
      <p:sp>
        <p:nvSpPr>
          <p:cNvPr id="21" name="Text 15"/>
          <p:cNvSpPr/>
          <p:nvPr/>
        </p:nvSpPr>
        <p:spPr>
          <a:xfrm>
            <a:off x="822960" y="4037648"/>
            <a:ext cx="1463040" cy="438912"/>
          </a:xfrm>
          <a:prstGeom prst="rect">
            <a:avLst/>
          </a:prstGeom>
          <a:noFill/>
          <a:ln/>
        </p:spPr>
        <p:txBody>
          <a:bodyPr wrap="square" rtlCol="0" anchor="ctr"/>
          <a:lstStyle/>
          <a:p>
            <a:pPr algn="l" indent="0" marL="0">
              <a:buNone/>
            </a:pPr>
            <a:r>
              <a:rPr lang="en-US" sz="1500" b="1" dirty="0">
                <a:solidFill>
                  <a:srgbClr val="000000"/>
                </a:solidFill>
                <a:latin typeface="Plus Jakarta Sans" pitchFamily="34" charset="0"/>
                <a:ea typeface="Plus Jakarta Sans" pitchFamily="34" charset="-122"/>
                <a:cs typeface="Plus Jakarta Sans" pitchFamily="34" charset="-120"/>
              </a:rPr>
              <a:t>1999</a:t>
            </a:r>
            <a:endParaRPr lang="en-US" sz="1500" dirty="0"/>
          </a:p>
        </p:txBody>
      </p:sp>
      <p:sp>
        <p:nvSpPr>
          <p:cNvPr id="22" name="Text 16"/>
          <p:cNvSpPr/>
          <p:nvPr/>
        </p:nvSpPr>
        <p:spPr>
          <a:xfrm>
            <a:off x="2286000" y="3970782"/>
            <a:ext cx="1828800" cy="365760"/>
          </a:xfrm>
          <a:prstGeom prst="rect">
            <a:avLst/>
          </a:prstGeom>
          <a:noFill/>
          <a:ln/>
        </p:spPr>
        <p:txBody>
          <a:bodyPr wrap="square" rtlCol="0" anchor="t"/>
          <a:lstStyle/>
          <a:p>
            <a:pPr algn="l" indent="0" marL="0">
              <a:buNone/>
            </a:pPr>
            <a:r>
              <a:rPr lang="en-US" sz="1500" b="1" dirty="0">
                <a:solidFill>
                  <a:srgbClr val="000000"/>
                </a:solidFill>
                <a:latin typeface="Plus Jakarta Sans" pitchFamily="34" charset="0"/>
                <a:ea typeface="Plus Jakarta Sans" pitchFamily="34" charset="-122"/>
                <a:cs typeface="Plus Jakarta Sans" pitchFamily="34" charset="-120"/>
              </a:rPr>
              <a:t>HTML 4.01 Finalized</a:t>
            </a:r>
            <a:endParaRPr lang="en-US" sz="1500" dirty="0"/>
          </a:p>
        </p:txBody>
      </p:sp>
      <p:sp>
        <p:nvSpPr>
          <p:cNvPr id="23" name="Text 17"/>
          <p:cNvSpPr/>
          <p:nvPr/>
        </p:nvSpPr>
        <p:spPr>
          <a:xfrm>
            <a:off x="4114800" y="3970782"/>
            <a:ext cx="4846320" cy="457200"/>
          </a:xfrm>
          <a:prstGeom prst="rect">
            <a:avLst/>
          </a:prstGeom>
          <a:noFill/>
          <a:ln/>
        </p:spPr>
        <p:txBody>
          <a:bodyPr wrap="square" rtlCol="0" anchor="t"/>
          <a:lstStyle/>
          <a:p>
            <a:pPr algn="l" indent="0" marL="0">
              <a:buNone/>
            </a:pPr>
            <a:r>
              <a:rPr lang="en-US" sz="1000" dirty="0">
                <a:solidFill>
                  <a:srgbClr val="000000"/>
                </a:solidFill>
                <a:latin typeface="Plus Jakarta Sans" pitchFamily="34" charset="0"/>
                <a:ea typeface="Plus Jakarta Sans" pitchFamily="34" charset="-122"/>
                <a:cs typeface="Plus Jakarta Sans" pitchFamily="34" charset="-120"/>
              </a:rPr>
              <a:t>HTML 4.01 was the last major revision, focusing on separation of content from presentation with the introduction of CSS. This version solidified the importance of tags in defining webpage structure, greatly influencing web design practices.</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514350"/>
            <a:ext cx="8229600" cy="457200"/>
          </a:xfrm>
          <a:prstGeom prst="rect">
            <a:avLst/>
          </a:prstGeom>
          <a:noFill/>
          <a:ln/>
        </p:spPr>
        <p:txBody>
          <a:bodyPr wrap="square" rtlCol="0" anchor="b"/>
          <a:lstStyle/>
          <a:p>
            <a:pPr indent="0" marL="0">
              <a:buNone/>
            </a:pPr>
            <a:r>
              <a:rPr lang="en-US" sz="3000" b="1" dirty="0">
                <a:solidFill>
                  <a:srgbClr val="000000"/>
                </a:solidFill>
                <a:latin typeface="Plus Jakarta Sans" pitchFamily="34" charset="0"/>
                <a:ea typeface="Plus Jakarta Sans" pitchFamily="34" charset="-122"/>
                <a:cs typeface="Plus Jakarta Sans" pitchFamily="34" charset="-120"/>
              </a:rPr>
              <a:t>Understanding HTML Tags</a:t>
            </a:r>
            <a:endParaRPr lang="en-US" sz="3000" dirty="0"/>
          </a:p>
        </p:txBody>
      </p:sp>
      <p:sp>
        <p:nvSpPr>
          <p:cNvPr id="3" name="Shape 1"/>
          <p:cNvSpPr/>
          <p:nvPr/>
        </p:nvSpPr>
        <p:spPr>
          <a:xfrm>
            <a:off x="548640" y="1285875"/>
            <a:ext cx="45720" cy="3857625"/>
          </a:xfrm>
          <a:prstGeom prst="rect">
            <a:avLst/>
          </a:prstGeom>
          <a:solidFill>
            <a:srgbClr val="000000"/>
          </a:solidFill>
          <a:ln/>
        </p:spPr>
      </p:sp>
      <p:sp>
        <p:nvSpPr>
          <p:cNvPr id="4" name="Shape 2"/>
          <p:cNvSpPr/>
          <p:nvPr/>
        </p:nvSpPr>
        <p:spPr>
          <a:xfrm>
            <a:off x="530352" y="1285875"/>
            <a:ext cx="82296" cy="82296"/>
          </a:xfrm>
          <a:prstGeom prst="ellipse">
            <a:avLst/>
          </a:prstGeom>
          <a:solidFill>
            <a:srgbClr val="FFFFFF"/>
          </a:solidFill>
          <a:ln w="12700">
            <a:solidFill>
              <a:srgbClr val="000000"/>
            </a:solidFill>
            <a:prstDash val="solid"/>
          </a:ln>
        </p:spPr>
      </p:sp>
      <p:pic>
        <p:nvPicPr>
          <p:cNvPr id="5" name="Image 0" descr="https://djgurnpwsdoqjscwqbsj.supabase.co/storage/v1/object/public/presentation-templates-data/section16_arrowbox.png">    </p:cNvPr>
          <p:cNvPicPr>
            <a:picLocks noChangeAspect="1"/>
          </p:cNvPicPr>
          <p:nvPr/>
        </p:nvPicPr>
        <p:blipFill>
          <a:blip r:embed="rId2"/>
          <a:stretch>
            <a:fillRect/>
          </a:stretch>
        </p:blipFill>
        <p:spPr>
          <a:xfrm>
            <a:off x="731520" y="1414463"/>
            <a:ext cx="1463040" cy="438912"/>
          </a:xfrm>
          <a:prstGeom prst="rect">
            <a:avLst/>
          </a:prstGeom>
        </p:spPr>
      </p:pic>
      <p:sp>
        <p:nvSpPr>
          <p:cNvPr id="6" name="Text 3"/>
          <p:cNvSpPr/>
          <p:nvPr/>
        </p:nvSpPr>
        <p:spPr>
          <a:xfrm>
            <a:off x="822960" y="1414463"/>
            <a:ext cx="1463040" cy="438912"/>
          </a:xfrm>
          <a:prstGeom prst="rect">
            <a:avLst/>
          </a:prstGeom>
          <a:noFill/>
          <a:ln/>
        </p:spPr>
        <p:txBody>
          <a:bodyPr wrap="square" rtlCol="0" anchor="ctr"/>
          <a:lstStyle/>
          <a:p>
            <a:pPr algn="l" indent="0" marL="0">
              <a:buNone/>
            </a:pPr>
            <a:r>
              <a:rPr lang="en-US" sz="1500" b="1" dirty="0">
                <a:solidFill>
                  <a:srgbClr val="000000"/>
                </a:solidFill>
                <a:latin typeface="Plus Jakarta Sans" pitchFamily="34" charset="0"/>
                <a:ea typeface="Plus Jakarta Sans" pitchFamily="34" charset="-122"/>
                <a:cs typeface="Plus Jakarta Sans" pitchFamily="34" charset="-120"/>
              </a:rPr>
              <a:t>2014</a:t>
            </a:r>
            <a:endParaRPr lang="en-US" sz="1500" dirty="0"/>
          </a:p>
        </p:txBody>
      </p:sp>
      <p:sp>
        <p:nvSpPr>
          <p:cNvPr id="7" name="Text 4"/>
          <p:cNvSpPr/>
          <p:nvPr/>
        </p:nvSpPr>
        <p:spPr>
          <a:xfrm>
            <a:off x="2286000" y="1347597"/>
            <a:ext cx="1828800" cy="365760"/>
          </a:xfrm>
          <a:prstGeom prst="rect">
            <a:avLst/>
          </a:prstGeom>
          <a:noFill/>
          <a:ln/>
        </p:spPr>
        <p:txBody>
          <a:bodyPr wrap="square" rtlCol="0" anchor="t"/>
          <a:lstStyle/>
          <a:p>
            <a:pPr algn="l" indent="0" marL="0">
              <a:buNone/>
            </a:pPr>
            <a:r>
              <a:rPr lang="en-US" sz="1500" b="1" dirty="0">
                <a:solidFill>
                  <a:srgbClr val="000000"/>
                </a:solidFill>
                <a:latin typeface="Plus Jakarta Sans" pitchFamily="34" charset="0"/>
                <a:ea typeface="Plus Jakarta Sans" pitchFamily="34" charset="-122"/>
                <a:cs typeface="Plus Jakarta Sans" pitchFamily="34" charset="-120"/>
              </a:rPr>
              <a:t>HTML5 Emergence</a:t>
            </a:r>
            <a:endParaRPr lang="en-US" sz="1500" dirty="0"/>
          </a:p>
        </p:txBody>
      </p:sp>
      <p:sp>
        <p:nvSpPr>
          <p:cNvPr id="8" name="Text 5"/>
          <p:cNvSpPr/>
          <p:nvPr/>
        </p:nvSpPr>
        <p:spPr>
          <a:xfrm>
            <a:off x="4114800" y="1347597"/>
            <a:ext cx="4846320" cy="457200"/>
          </a:xfrm>
          <a:prstGeom prst="rect">
            <a:avLst/>
          </a:prstGeom>
          <a:noFill/>
          <a:ln/>
        </p:spPr>
        <p:txBody>
          <a:bodyPr wrap="square" rtlCol="0" anchor="t"/>
          <a:lstStyle/>
          <a:p>
            <a:pPr algn="l" indent="0" marL="0">
              <a:buNone/>
            </a:pPr>
            <a:r>
              <a:rPr lang="en-US" sz="1000" dirty="0">
                <a:solidFill>
                  <a:srgbClr val="000000"/>
                </a:solidFill>
                <a:latin typeface="Plus Jakarta Sans" pitchFamily="34" charset="0"/>
                <a:ea typeface="Plus Jakarta Sans" pitchFamily="34" charset="-122"/>
                <a:cs typeface="Plus Jakarta Sans" pitchFamily="34" charset="-120"/>
              </a:rPr>
              <a:t>HTML5 was introduced, revolutionizing web development with new semantic elements and multimedia support. This version emphasized accessibility and responsiveness, allowing for richer user experiences across various devices.</a:t>
            </a: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0"/>
            <a:ext cx="8229600" cy="914400"/>
          </a:xfrm>
          <a:prstGeom prst="rect">
            <a:avLst/>
          </a:prstGeom>
          <a:noFill/>
          <a:ln/>
        </p:spPr>
        <p:txBody>
          <a:bodyPr wrap="square" rtlCol="0" anchor="ctr"/>
          <a:lstStyle/>
          <a:p>
            <a:pPr algn="l" indent="0" marL="0">
              <a:lnSpc>
                <a:spcPts val="2700"/>
              </a:lnSpc>
              <a:buNone/>
            </a:pPr>
            <a:r>
              <a:rPr lang="en-US" sz="3000" b="1" dirty="0">
                <a:solidFill>
                  <a:srgbClr val="000000"/>
                </a:solidFill>
              </a:rPr>
              <a:t>Exploring HTML Attributes</a:t>
            </a:r>
            <a:endParaRPr lang="en-US" sz="3000" dirty="0"/>
          </a:p>
        </p:txBody>
      </p:sp>
      <p:sp>
        <p:nvSpPr>
          <p:cNvPr id="3" name="Shape 1"/>
          <p:cNvSpPr/>
          <p:nvPr/>
        </p:nvSpPr>
        <p:spPr>
          <a:xfrm>
            <a:off x="274320" y="1080135"/>
            <a:ext cx="4023360" cy="411480"/>
          </a:xfrm>
          <a:prstGeom prst="roundRect">
            <a:avLst/>
          </a:prstGeom>
          <a:solidFill>
            <a:srgbClr val="F9EFDC"/>
          </a:solidFill>
          <a:ln/>
        </p:spPr>
      </p:sp>
      <p:sp>
        <p:nvSpPr>
          <p:cNvPr id="4" name="Text 2"/>
          <p:cNvSpPr/>
          <p:nvPr/>
        </p:nvSpPr>
        <p:spPr>
          <a:xfrm>
            <a:off x="274320" y="1080135"/>
            <a:ext cx="3474720" cy="411480"/>
          </a:xfrm>
          <a:prstGeom prst="rect">
            <a:avLst/>
          </a:prstGeom>
          <a:noFill/>
          <a:ln/>
        </p:spPr>
        <p:txBody>
          <a:bodyPr wrap="square" rtlCol="0" anchor="ctr"/>
          <a:lstStyle/>
          <a:p>
            <a:pPr algn="l" indent="0" marL="0">
              <a:buNone/>
            </a:pPr>
            <a:r>
              <a:rPr lang="en-US" sz="2000" b="1" dirty="0">
                <a:solidFill>
                  <a:srgbClr val="000000"/>
                </a:solidFill>
                <a:latin typeface="Plus Jakarta Sans" pitchFamily="34" charset="0"/>
                <a:ea typeface="Plus Jakarta Sans" pitchFamily="34" charset="-122"/>
                <a:cs typeface="Plus Jakarta Sans" pitchFamily="34" charset="-120"/>
              </a:rPr>
              <a:t>Benefits of HTML Attributes</a:t>
            </a:r>
            <a:endParaRPr lang="en-US" sz="2000" dirty="0"/>
          </a:p>
        </p:txBody>
      </p:sp>
      <p:pic>
        <p:nvPicPr>
          <p:cNvPr id="5" name="Image 0" descr="https://djgurnpwsdoqjscwqbsj.supabase.co/storage/v1/object/public/presentation-templates-data/ThumbsUp_green.png">    </p:cNvPr>
          <p:cNvPicPr>
            <a:picLocks noChangeAspect="1"/>
          </p:cNvPicPr>
          <p:nvPr/>
        </p:nvPicPr>
        <p:blipFill>
          <a:blip r:embed="rId2"/>
          <a:stretch>
            <a:fillRect/>
          </a:stretch>
        </p:blipFill>
        <p:spPr>
          <a:xfrm>
            <a:off x="3840480" y="1131570"/>
            <a:ext cx="320040" cy="334328"/>
          </a:xfrm>
          <a:prstGeom prst="rect">
            <a:avLst/>
          </a:prstGeom>
        </p:spPr>
      </p:pic>
      <p:pic>
        <p:nvPicPr>
          <p:cNvPr id="6" name="Image 1" descr="https://djgurnpwsdoqjscwqbsj.supabase.co/storage/v1/object/public/presentation-templates-data/section16_pros.png">    </p:cNvPr>
          <p:cNvPicPr>
            <a:picLocks noChangeAspect="1"/>
          </p:cNvPicPr>
          <p:nvPr/>
        </p:nvPicPr>
        <p:blipFill>
          <a:blip r:embed="rId3"/>
          <a:stretch>
            <a:fillRect/>
          </a:stretch>
        </p:blipFill>
        <p:spPr>
          <a:xfrm>
            <a:off x="274320" y="1594485"/>
            <a:ext cx="4023360" cy="771525"/>
          </a:xfrm>
          <a:prstGeom prst="rect">
            <a:avLst/>
          </a:prstGeom>
        </p:spPr>
      </p:pic>
      <p:sp>
        <p:nvSpPr>
          <p:cNvPr id="7" name="Text 3"/>
          <p:cNvSpPr/>
          <p:nvPr/>
        </p:nvSpPr>
        <p:spPr>
          <a:xfrm>
            <a:off x="640080" y="1671638"/>
            <a:ext cx="3657600" cy="685800"/>
          </a:xfrm>
          <a:prstGeom prst="rect">
            <a:avLst/>
          </a:prstGeom>
          <a:noFill/>
          <a:ln/>
        </p:spPr>
        <p:txBody>
          <a:bodyPr wrap="square" rtlCol="0" anchor="t"/>
          <a:lstStyle/>
          <a:p>
            <a:pPr algn="l" indent="0" marL="0">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HTML attributes enhance elements by providing additional metadata, which improves semantic meaning for browsers and developers.</a:t>
            </a:r>
            <a:endParaRPr lang="en-US" sz="1000" dirty="0"/>
          </a:p>
        </p:txBody>
      </p:sp>
      <p:pic>
        <p:nvPicPr>
          <p:cNvPr id="8" name="Image 2" descr="https://djgurnpwsdoqjscwqbsj.supabase.co/storage/v1/object/public/presentation-templates-data/Checkmark.png">    </p:cNvPr>
          <p:cNvPicPr>
            <a:picLocks noChangeAspect="1"/>
          </p:cNvPicPr>
          <p:nvPr/>
        </p:nvPicPr>
        <p:blipFill>
          <a:blip r:embed="rId4"/>
          <a:stretch>
            <a:fillRect/>
          </a:stretch>
        </p:blipFill>
        <p:spPr>
          <a:xfrm>
            <a:off x="365760" y="1851660"/>
            <a:ext cx="219456" cy="205740"/>
          </a:xfrm>
          <a:prstGeom prst="rect">
            <a:avLst/>
          </a:prstGeom>
        </p:spPr>
      </p:pic>
      <p:pic>
        <p:nvPicPr>
          <p:cNvPr id="9" name="Image 3" descr="https://djgurnpwsdoqjscwqbsj.supabase.co/storage/v1/object/public/presentation-templates-data/section16_pros.png">    </p:cNvPr>
          <p:cNvPicPr>
            <a:picLocks noChangeAspect="1"/>
          </p:cNvPicPr>
          <p:nvPr/>
        </p:nvPicPr>
        <p:blipFill>
          <a:blip r:embed="rId5"/>
          <a:stretch>
            <a:fillRect/>
          </a:stretch>
        </p:blipFill>
        <p:spPr>
          <a:xfrm>
            <a:off x="274320" y="2623185"/>
            <a:ext cx="4023360" cy="771525"/>
          </a:xfrm>
          <a:prstGeom prst="rect">
            <a:avLst/>
          </a:prstGeom>
        </p:spPr>
      </p:pic>
      <p:sp>
        <p:nvSpPr>
          <p:cNvPr id="10" name="Text 4"/>
          <p:cNvSpPr/>
          <p:nvPr/>
        </p:nvSpPr>
        <p:spPr>
          <a:xfrm>
            <a:off x="640080" y="2700338"/>
            <a:ext cx="3657600" cy="685800"/>
          </a:xfrm>
          <a:prstGeom prst="rect">
            <a:avLst/>
          </a:prstGeom>
          <a:noFill/>
          <a:ln/>
        </p:spPr>
        <p:txBody>
          <a:bodyPr wrap="square" rtlCol="0" anchor="t"/>
          <a:lstStyle/>
          <a:p>
            <a:pPr algn="l" indent="0" marL="0">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They enable customization of HTML elements, allowing for styles, behaviors, and functionalities specific to various applications.</a:t>
            </a:r>
            <a:endParaRPr lang="en-US" sz="1000" dirty="0"/>
          </a:p>
        </p:txBody>
      </p:sp>
      <p:pic>
        <p:nvPicPr>
          <p:cNvPr id="11" name="Image 4" descr="https://djgurnpwsdoqjscwqbsj.supabase.co/storage/v1/object/public/presentation-templates-data/Checkmark.png">    </p:cNvPr>
          <p:cNvPicPr>
            <a:picLocks noChangeAspect="1"/>
          </p:cNvPicPr>
          <p:nvPr/>
        </p:nvPicPr>
        <p:blipFill>
          <a:blip r:embed="rId6"/>
          <a:stretch>
            <a:fillRect/>
          </a:stretch>
        </p:blipFill>
        <p:spPr>
          <a:xfrm>
            <a:off x="365760" y="2880360"/>
            <a:ext cx="219456" cy="205740"/>
          </a:xfrm>
          <a:prstGeom prst="rect">
            <a:avLst/>
          </a:prstGeom>
        </p:spPr>
      </p:pic>
      <p:pic>
        <p:nvPicPr>
          <p:cNvPr id="12" name="Image 5" descr="https://djgurnpwsdoqjscwqbsj.supabase.co/storage/v1/object/public/presentation-templates-data/section16_pros.png">    </p:cNvPr>
          <p:cNvPicPr>
            <a:picLocks noChangeAspect="1"/>
          </p:cNvPicPr>
          <p:nvPr/>
        </p:nvPicPr>
        <p:blipFill>
          <a:blip r:embed="rId7"/>
          <a:stretch>
            <a:fillRect/>
          </a:stretch>
        </p:blipFill>
        <p:spPr>
          <a:xfrm>
            <a:off x="274320" y="3651885"/>
            <a:ext cx="4023360" cy="771525"/>
          </a:xfrm>
          <a:prstGeom prst="rect">
            <a:avLst/>
          </a:prstGeom>
        </p:spPr>
      </p:pic>
      <p:sp>
        <p:nvSpPr>
          <p:cNvPr id="13" name="Text 5"/>
          <p:cNvSpPr/>
          <p:nvPr/>
        </p:nvSpPr>
        <p:spPr>
          <a:xfrm>
            <a:off x="640080" y="3729038"/>
            <a:ext cx="3657600" cy="685800"/>
          </a:xfrm>
          <a:prstGeom prst="rect">
            <a:avLst/>
          </a:prstGeom>
          <a:noFill/>
          <a:ln/>
        </p:spPr>
        <p:txBody>
          <a:bodyPr wrap="square" rtlCol="0" anchor="t"/>
          <a:lstStyle/>
          <a:p>
            <a:pPr algn="l" indent="0" marL="0">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Attributes promote accessibility by enabling screen readers to interpret elements better, facilitating a better experience for users with disabilities.</a:t>
            </a:r>
            <a:endParaRPr lang="en-US" sz="1000" dirty="0"/>
          </a:p>
        </p:txBody>
      </p:sp>
      <p:pic>
        <p:nvPicPr>
          <p:cNvPr id="14" name="Image 6" descr="https://djgurnpwsdoqjscwqbsj.supabase.co/storage/v1/object/public/presentation-templates-data/Checkmark.png">    </p:cNvPr>
          <p:cNvPicPr>
            <a:picLocks noChangeAspect="1"/>
          </p:cNvPicPr>
          <p:nvPr/>
        </p:nvPicPr>
        <p:blipFill>
          <a:blip r:embed="rId8"/>
          <a:stretch>
            <a:fillRect/>
          </a:stretch>
        </p:blipFill>
        <p:spPr>
          <a:xfrm>
            <a:off x="365760" y="3909060"/>
            <a:ext cx="219456" cy="205740"/>
          </a:xfrm>
          <a:prstGeom prst="rect">
            <a:avLst/>
          </a:prstGeom>
        </p:spPr>
      </p:pic>
      <p:sp>
        <p:nvSpPr>
          <p:cNvPr id="15" name="Shape 6"/>
          <p:cNvSpPr/>
          <p:nvPr/>
        </p:nvSpPr>
        <p:spPr>
          <a:xfrm>
            <a:off x="4663440" y="1080135"/>
            <a:ext cx="4023360" cy="411480"/>
          </a:xfrm>
          <a:prstGeom prst="roundRect">
            <a:avLst/>
          </a:prstGeom>
          <a:solidFill>
            <a:srgbClr val="F9EFDC"/>
          </a:solidFill>
          <a:ln/>
        </p:spPr>
      </p:sp>
      <p:sp>
        <p:nvSpPr>
          <p:cNvPr id="16" name="Text 7"/>
          <p:cNvSpPr/>
          <p:nvPr/>
        </p:nvSpPr>
        <p:spPr>
          <a:xfrm>
            <a:off x="4663440" y="1080135"/>
            <a:ext cx="3474720" cy="411480"/>
          </a:xfrm>
          <a:prstGeom prst="rect">
            <a:avLst/>
          </a:prstGeom>
          <a:noFill/>
          <a:ln/>
        </p:spPr>
        <p:txBody>
          <a:bodyPr wrap="square" rtlCol="0" anchor="ctr"/>
          <a:lstStyle/>
          <a:p>
            <a:pPr algn="l" indent="0" marL="0">
              <a:buNone/>
            </a:pPr>
            <a:r>
              <a:rPr lang="en-US" sz="2000" b="1" dirty="0">
                <a:solidFill>
                  <a:srgbClr val="000000"/>
                </a:solidFill>
                <a:latin typeface="Plus Jakarta Sans" pitchFamily="34" charset="0"/>
                <a:ea typeface="Plus Jakarta Sans" pitchFamily="34" charset="-122"/>
                <a:cs typeface="Plus Jakarta Sans" pitchFamily="34" charset="-120"/>
              </a:rPr>
              <a:t>Drawbacks of HTML Attributes</a:t>
            </a:r>
            <a:endParaRPr lang="en-US" sz="2000" dirty="0"/>
          </a:p>
        </p:txBody>
      </p:sp>
      <p:pic>
        <p:nvPicPr>
          <p:cNvPr id="17" name="Image 7" descr="https://djgurnpwsdoqjscwqbsj.supabase.co/storage/v1/object/public/presentation-templates-data/thumbdown_red.png">    </p:cNvPr>
          <p:cNvPicPr>
            <a:picLocks noChangeAspect="1"/>
          </p:cNvPicPr>
          <p:nvPr/>
        </p:nvPicPr>
        <p:blipFill>
          <a:blip r:embed="rId9"/>
          <a:stretch>
            <a:fillRect/>
          </a:stretch>
        </p:blipFill>
        <p:spPr>
          <a:xfrm>
            <a:off x="8229600" y="1183005"/>
            <a:ext cx="274320" cy="257175"/>
          </a:xfrm>
          <a:prstGeom prst="rect">
            <a:avLst/>
          </a:prstGeom>
        </p:spPr>
      </p:pic>
      <p:pic>
        <p:nvPicPr>
          <p:cNvPr id="18" name="Image 8" descr="https://djgurnpwsdoqjscwqbsj.supabase.co/storage/v1/object/public/presentation-templates-data/section16_consbox.png">    </p:cNvPr>
          <p:cNvPicPr>
            <a:picLocks noChangeAspect="1"/>
          </p:cNvPicPr>
          <p:nvPr/>
        </p:nvPicPr>
        <p:blipFill>
          <a:blip r:embed="rId10"/>
          <a:stretch>
            <a:fillRect/>
          </a:stretch>
        </p:blipFill>
        <p:spPr>
          <a:xfrm>
            <a:off x="4663440" y="1594485"/>
            <a:ext cx="4023360" cy="771525"/>
          </a:xfrm>
          <a:prstGeom prst="rect">
            <a:avLst/>
          </a:prstGeom>
        </p:spPr>
      </p:pic>
      <p:sp>
        <p:nvSpPr>
          <p:cNvPr id="19" name="Text 8"/>
          <p:cNvSpPr/>
          <p:nvPr/>
        </p:nvSpPr>
        <p:spPr>
          <a:xfrm>
            <a:off x="5029200" y="1671638"/>
            <a:ext cx="3657600" cy="685800"/>
          </a:xfrm>
          <a:prstGeom prst="rect">
            <a:avLst/>
          </a:prstGeom>
          <a:noFill/>
          <a:ln/>
        </p:spPr>
        <p:txBody>
          <a:bodyPr wrap="square" rtlCol="0" anchor="t"/>
          <a:lstStyle/>
          <a:p>
            <a:pPr algn="l" indent="0" marL="0">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Overusing attributes can lead to cluttered code, making maintenance and readability more challenging for developers over time.</a:t>
            </a:r>
            <a:endParaRPr lang="en-US" sz="1000" dirty="0"/>
          </a:p>
        </p:txBody>
      </p:sp>
      <p:pic>
        <p:nvPicPr>
          <p:cNvPr id="20" name="Image 9" descr="https://djgurnpwsdoqjscwqbsj.supabase.co/storage/v1/object/public/presentation-templates-data/yellow%20checkmark.png">    </p:cNvPr>
          <p:cNvPicPr>
            <a:picLocks noChangeAspect="1"/>
          </p:cNvPicPr>
          <p:nvPr/>
        </p:nvPicPr>
        <p:blipFill>
          <a:blip r:embed="rId11"/>
          <a:stretch>
            <a:fillRect/>
          </a:stretch>
        </p:blipFill>
        <p:spPr>
          <a:xfrm>
            <a:off x="4754880" y="1851660"/>
            <a:ext cx="219456" cy="205740"/>
          </a:xfrm>
          <a:prstGeom prst="rect">
            <a:avLst/>
          </a:prstGeom>
        </p:spPr>
      </p:pic>
      <p:pic>
        <p:nvPicPr>
          <p:cNvPr id="21" name="Image 10" descr="https://djgurnpwsdoqjscwqbsj.supabase.co/storage/v1/object/public/presentation-templates-data/section16_consbox.png">    </p:cNvPr>
          <p:cNvPicPr>
            <a:picLocks noChangeAspect="1"/>
          </p:cNvPicPr>
          <p:nvPr/>
        </p:nvPicPr>
        <p:blipFill>
          <a:blip r:embed="rId12"/>
          <a:stretch>
            <a:fillRect/>
          </a:stretch>
        </p:blipFill>
        <p:spPr>
          <a:xfrm>
            <a:off x="4663440" y="2623185"/>
            <a:ext cx="4023360" cy="771525"/>
          </a:xfrm>
          <a:prstGeom prst="rect">
            <a:avLst/>
          </a:prstGeom>
        </p:spPr>
      </p:pic>
      <p:sp>
        <p:nvSpPr>
          <p:cNvPr id="22" name="Text 9"/>
          <p:cNvSpPr/>
          <p:nvPr/>
        </p:nvSpPr>
        <p:spPr>
          <a:xfrm>
            <a:off x="5029200" y="2700338"/>
            <a:ext cx="3657600" cy="685800"/>
          </a:xfrm>
          <a:prstGeom prst="rect">
            <a:avLst/>
          </a:prstGeom>
          <a:noFill/>
          <a:ln/>
        </p:spPr>
        <p:txBody>
          <a:bodyPr wrap="square" rtlCol="0" anchor="t"/>
          <a:lstStyle/>
          <a:p>
            <a:pPr algn="l" indent="0" marL="0">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Certain attributes may not be supported across all browsers, leading to inconsistent behavior or display issues in web applications.</a:t>
            </a:r>
            <a:endParaRPr lang="en-US" sz="1000" dirty="0"/>
          </a:p>
        </p:txBody>
      </p:sp>
      <p:pic>
        <p:nvPicPr>
          <p:cNvPr id="23" name="Image 11" descr="https://djgurnpwsdoqjscwqbsj.supabase.co/storage/v1/object/public/presentation-templates-data/yellow%20checkmark.png">    </p:cNvPr>
          <p:cNvPicPr>
            <a:picLocks noChangeAspect="1"/>
          </p:cNvPicPr>
          <p:nvPr/>
        </p:nvPicPr>
        <p:blipFill>
          <a:blip r:embed="rId13"/>
          <a:stretch>
            <a:fillRect/>
          </a:stretch>
        </p:blipFill>
        <p:spPr>
          <a:xfrm>
            <a:off x="4754880" y="2880360"/>
            <a:ext cx="219456" cy="205740"/>
          </a:xfrm>
          <a:prstGeom prst="rect">
            <a:avLst/>
          </a:prstGeom>
        </p:spPr>
      </p:pic>
      <p:pic>
        <p:nvPicPr>
          <p:cNvPr id="24" name="Image 12" descr="https://djgurnpwsdoqjscwqbsj.supabase.co/storage/v1/object/public/presentation-templates-data/section16_consbox.png">    </p:cNvPr>
          <p:cNvPicPr>
            <a:picLocks noChangeAspect="1"/>
          </p:cNvPicPr>
          <p:nvPr/>
        </p:nvPicPr>
        <p:blipFill>
          <a:blip r:embed="rId14"/>
          <a:stretch>
            <a:fillRect/>
          </a:stretch>
        </p:blipFill>
        <p:spPr>
          <a:xfrm>
            <a:off x="4663440" y="3651885"/>
            <a:ext cx="4023360" cy="771525"/>
          </a:xfrm>
          <a:prstGeom prst="rect">
            <a:avLst/>
          </a:prstGeom>
        </p:spPr>
      </p:pic>
      <p:sp>
        <p:nvSpPr>
          <p:cNvPr id="25" name="Text 10"/>
          <p:cNvSpPr/>
          <p:nvPr/>
        </p:nvSpPr>
        <p:spPr>
          <a:xfrm>
            <a:off x="5029200" y="3729038"/>
            <a:ext cx="3657600" cy="685800"/>
          </a:xfrm>
          <a:prstGeom prst="rect">
            <a:avLst/>
          </a:prstGeom>
          <a:noFill/>
          <a:ln/>
        </p:spPr>
        <p:txBody>
          <a:bodyPr wrap="square" rtlCol="0" anchor="t"/>
          <a:lstStyle/>
          <a:p>
            <a:pPr algn="l" indent="0" marL="0">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Inappropriate use of attributes can lead to security vulnerabilities, such as XSS (Cross-Site Scripting) when user input is not validated properly.</a:t>
            </a:r>
            <a:endParaRPr lang="en-US" sz="1000" dirty="0"/>
          </a:p>
        </p:txBody>
      </p:sp>
      <p:pic>
        <p:nvPicPr>
          <p:cNvPr id="26" name="Image 13" descr="https://djgurnpwsdoqjscwqbsj.supabase.co/storage/v1/object/public/presentation-templates-data/yellow%20checkmark.png">    </p:cNvPr>
          <p:cNvPicPr>
            <a:picLocks noChangeAspect="1"/>
          </p:cNvPicPr>
          <p:nvPr/>
        </p:nvPicPr>
        <p:blipFill>
          <a:blip r:embed="rId15"/>
          <a:stretch>
            <a:fillRect/>
          </a:stretch>
        </p:blipFill>
        <p:spPr>
          <a:xfrm>
            <a:off x="4754880" y="3909060"/>
            <a:ext cx="219456" cy="205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28600" y="411480"/>
            <a:ext cx="8046720" cy="685800"/>
          </a:xfrm>
          <a:prstGeom prst="rect">
            <a:avLst/>
          </a:prstGeom>
          <a:noFill/>
          <a:ln/>
        </p:spPr>
        <p:txBody>
          <a:bodyPr wrap="square" rtlCol="0" anchor="b"/>
          <a:lstStyle/>
          <a:p>
            <a:pPr algn="l" indent="0" marL="0">
              <a:buNone/>
            </a:pPr>
            <a:r>
              <a:rPr lang="en-US" sz="3000" b="1" dirty="0">
                <a:solidFill>
                  <a:srgbClr val="000000"/>
                </a:solidFill>
              </a:rPr>
              <a:t>Essential HTML Tags for Web Development</a:t>
            </a:r>
            <a:endParaRPr lang="en-US" sz="3000" dirty="0"/>
          </a:p>
        </p:txBody>
      </p:sp>
      <p:sp>
        <p:nvSpPr>
          <p:cNvPr id="3" name="Text 1"/>
          <p:cNvSpPr/>
          <p:nvPr/>
        </p:nvSpPr>
        <p:spPr>
          <a:xfrm>
            <a:off x="228600" y="1285875"/>
            <a:ext cx="4572000" cy="914400"/>
          </a:xfrm>
          <a:prstGeom prst="rect">
            <a:avLst/>
          </a:prstGeom>
          <a:noFill/>
          <a:ln/>
        </p:spPr>
        <p:txBody>
          <a:bodyPr wrap="square" rtlCol="0" anchor="t"/>
          <a:lstStyle/>
          <a:p>
            <a:pPr algn="l" indent="0" marL="0">
              <a:buNone/>
            </a:pPr>
            <a:r>
              <a:rPr lang="en-US" sz="1100" dirty="0">
                <a:solidFill>
                  <a:srgbClr val="000000"/>
                </a:solidFill>
              </a:rPr>
              <a:t>Explore the most commonly used HTML tags like &lt;div&gt;, &lt;span&gt;, and &lt;a&gt;. Understand their functions and significance in structuring and linking web content effectively, enhancing user experience and site functionality.</a:t>
            </a:r>
            <a:endParaRPr lang="en-US" sz="1100" dirty="0"/>
          </a:p>
        </p:txBody>
      </p:sp>
      <p:pic>
        <p:nvPicPr>
          <p:cNvPr id="4" name="Image 0" descr="https://images.pexels.com/photos/7107487/pexels-photo-7107487.jpeg?auto=compress&amp;cs=tinysrgb&amp;fit=crop&amp;h=1200&amp;w=800">    </p:cNvPr>
          <p:cNvPicPr>
            <a:picLocks noChangeAspect="1"/>
          </p:cNvPicPr>
          <p:nvPr/>
        </p:nvPicPr>
        <p:blipFill>
          <a:blip r:embed="rId2"/>
          <a:stretch>
            <a:fillRect/>
          </a:stretch>
        </p:blipFill>
        <p:spPr>
          <a:xfrm>
            <a:off x="228600" y="3086100"/>
            <a:ext cx="3200400" cy="1800225"/>
          </a:xfrm>
          <a:prstGeom prst="rect">
            <a:avLst/>
          </a:prstGeom>
        </p:spPr>
      </p:pic>
      <p:pic>
        <p:nvPicPr>
          <p:cNvPr id="5" name="Image 1" descr="https://djgurnpwsdoqjscwqbsj.supabase.co/storage/v1/object/public/presentation-templates-data/section16_graphbox.png">    </p:cNvPr>
          <p:cNvPicPr>
            <a:picLocks noChangeAspect="1"/>
          </p:cNvPicPr>
          <p:nvPr/>
        </p:nvPicPr>
        <p:blipFill>
          <a:blip r:embed="rId3"/>
          <a:stretch>
            <a:fillRect/>
          </a:stretch>
        </p:blipFill>
        <p:spPr>
          <a:xfrm>
            <a:off x="5212080" y="1285875"/>
            <a:ext cx="3657600" cy="3600450"/>
          </a:xfrm>
          <a:prstGeom prst="rect">
            <a:avLst/>
          </a:prstGeom>
        </p:spPr>
      </p:pic>
      <p:graphicFrame>
        <p:nvGraphicFramePr>
          <p:cNvPr id="6" name="Chart 0" descr=""/>
          <p:cNvGraphicFramePr/>
          <p:nvPr/>
        </p:nvGraphicFramePr>
        <p:xfrm>
          <a:off x="5303520" y="1371600"/>
          <a:ext cx="3474720" cy="3474720"/>
        </p:xfrm>
        <a:graphic xmlns:a="http://schemas.openxmlformats.org/drawingml/2006/main">
          <a:graphicData uri="http://schemas.openxmlformats.org/drawingml/2006/chart">
            <c:chart xmlns:c="http://schemas.openxmlformats.org/drawingml/2006/chart" r:id="rId4"/>
          </a:graphicData>
        </a:graphic>
      </p:graphicFrame>
      <p:sp>
        <p:nvSpPr>
          <p:cNvPr id="7" name="Text 2"/>
          <p:cNvSpPr/>
          <p:nvPr/>
        </p:nvSpPr>
        <p:spPr>
          <a:xfrm>
            <a:off x="1828800" y="3857625"/>
            <a:ext cx="1828800" cy="457200"/>
          </a:xfrm>
          <a:prstGeom prst="rect">
            <a:avLst/>
          </a:prstGeom>
          <a:noFill/>
          <a:ln/>
        </p:spPr>
        <p:txBody>
          <a:bodyPr wrap="square" rtlCol="0" anchor="ctr"/>
          <a:lstStyle/>
          <a:p>
            <a:pPr indent="0" marL="0">
              <a:buNone/>
            </a:pPr>
            <a:r>
              <a:rPr lang="en-US" sz="800" u="sng" dirty="0">
                <a:solidFill>
                  <a:srgbClr val="FFFFFF"/>
                </a:solidFill>
                <a:hlinkClick r:id="rId5" invalidUrl="" action="" tgtFrame="" tooltip="Pexel" history="1" highlightClick="0" endSnd="0">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0"/>
            <a:ext cx="8229600" cy="914400"/>
          </a:xfrm>
          <a:prstGeom prst="rect">
            <a:avLst/>
          </a:prstGeom>
          <a:noFill/>
          <a:ln/>
        </p:spPr>
        <p:txBody>
          <a:bodyPr wrap="square" rtlCol="0" anchor="ctr"/>
          <a:lstStyle/>
          <a:p>
            <a:pPr algn="l" indent="0" marL="0">
              <a:lnSpc>
                <a:spcPts val="2700"/>
              </a:lnSpc>
              <a:buNone/>
            </a:pPr>
            <a:r>
              <a:rPr lang="en-US" sz="3000" b="1" dirty="0">
                <a:solidFill>
                  <a:srgbClr val="000000"/>
                </a:solidFill>
              </a:rPr>
              <a:t>Tips for Effective HTML Coding</a:t>
            </a:r>
            <a:endParaRPr lang="en-US" sz="3000" dirty="0"/>
          </a:p>
        </p:txBody>
      </p:sp>
      <p:sp>
        <p:nvSpPr>
          <p:cNvPr id="3" name="Shape 1"/>
          <p:cNvSpPr/>
          <p:nvPr/>
        </p:nvSpPr>
        <p:spPr>
          <a:xfrm>
            <a:off x="274320" y="1080135"/>
            <a:ext cx="4023360" cy="411480"/>
          </a:xfrm>
          <a:prstGeom prst="roundRect">
            <a:avLst/>
          </a:prstGeom>
          <a:solidFill>
            <a:srgbClr val="F9EFDC"/>
          </a:solidFill>
          <a:ln/>
        </p:spPr>
      </p:sp>
      <p:sp>
        <p:nvSpPr>
          <p:cNvPr id="4" name="Text 2"/>
          <p:cNvSpPr/>
          <p:nvPr/>
        </p:nvSpPr>
        <p:spPr>
          <a:xfrm>
            <a:off x="274320" y="1080135"/>
            <a:ext cx="3474720" cy="411480"/>
          </a:xfrm>
          <a:prstGeom prst="rect">
            <a:avLst/>
          </a:prstGeom>
          <a:noFill/>
          <a:ln/>
        </p:spPr>
        <p:txBody>
          <a:bodyPr wrap="square" rtlCol="0" anchor="ctr"/>
          <a:lstStyle/>
          <a:p>
            <a:pPr algn="l" indent="0" marL="0">
              <a:buNone/>
            </a:pPr>
            <a:r>
              <a:rPr lang="en-US" sz="2000" b="1" dirty="0">
                <a:solidFill>
                  <a:srgbClr val="000000"/>
                </a:solidFill>
                <a:latin typeface="Plus Jakarta Sans" pitchFamily="34" charset="0"/>
                <a:ea typeface="Plus Jakarta Sans" pitchFamily="34" charset="-122"/>
                <a:cs typeface="Plus Jakarta Sans" pitchFamily="34" charset="-120"/>
              </a:rPr>
              <a:t>Best Practices Overview</a:t>
            </a:r>
            <a:endParaRPr lang="en-US" sz="2000" dirty="0"/>
          </a:p>
        </p:txBody>
      </p:sp>
      <p:pic>
        <p:nvPicPr>
          <p:cNvPr id="5" name="Image 0" descr="https://djgurnpwsdoqjscwqbsj.supabase.co/storage/v1/object/public/presentation-templates-data/ThumbsUp_green.png">    </p:cNvPr>
          <p:cNvPicPr>
            <a:picLocks noChangeAspect="1"/>
          </p:cNvPicPr>
          <p:nvPr/>
        </p:nvPicPr>
        <p:blipFill>
          <a:blip r:embed="rId2"/>
          <a:stretch>
            <a:fillRect/>
          </a:stretch>
        </p:blipFill>
        <p:spPr>
          <a:xfrm>
            <a:off x="3840480" y="1131570"/>
            <a:ext cx="320040" cy="334328"/>
          </a:xfrm>
          <a:prstGeom prst="rect">
            <a:avLst/>
          </a:prstGeom>
        </p:spPr>
      </p:pic>
      <p:pic>
        <p:nvPicPr>
          <p:cNvPr id="6" name="Image 1" descr="https://djgurnpwsdoqjscwqbsj.supabase.co/storage/v1/object/public/presentation-templates-data/section16_pros.png">    </p:cNvPr>
          <p:cNvPicPr>
            <a:picLocks noChangeAspect="1"/>
          </p:cNvPicPr>
          <p:nvPr/>
        </p:nvPicPr>
        <p:blipFill>
          <a:blip r:embed="rId3"/>
          <a:stretch>
            <a:fillRect/>
          </a:stretch>
        </p:blipFill>
        <p:spPr>
          <a:xfrm>
            <a:off x="274320" y="1594485"/>
            <a:ext cx="4023360" cy="771525"/>
          </a:xfrm>
          <a:prstGeom prst="rect">
            <a:avLst/>
          </a:prstGeom>
        </p:spPr>
      </p:pic>
      <p:sp>
        <p:nvSpPr>
          <p:cNvPr id="7" name="Text 3"/>
          <p:cNvSpPr/>
          <p:nvPr/>
        </p:nvSpPr>
        <p:spPr>
          <a:xfrm>
            <a:off x="640080" y="1671638"/>
            <a:ext cx="3657600" cy="685800"/>
          </a:xfrm>
          <a:prstGeom prst="rect">
            <a:avLst/>
          </a:prstGeom>
          <a:noFill/>
          <a:ln/>
        </p:spPr>
        <p:txBody>
          <a:bodyPr wrap="square" rtlCol="0" anchor="t"/>
          <a:lstStyle/>
          <a:p>
            <a:pPr algn="l" indent="0" marL="0">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Use semantic HTML to enhance accessibility and improve SEO. Elements like &lt;header&gt;, &lt;footer&gt;, and &lt;article&gt; aid search engines and assistive technologies.</a:t>
            </a:r>
            <a:endParaRPr lang="en-US" sz="1000" dirty="0"/>
          </a:p>
        </p:txBody>
      </p:sp>
      <p:pic>
        <p:nvPicPr>
          <p:cNvPr id="8" name="Image 2" descr="https://djgurnpwsdoqjscwqbsj.supabase.co/storage/v1/object/public/presentation-templates-data/Checkmark.png">    </p:cNvPr>
          <p:cNvPicPr>
            <a:picLocks noChangeAspect="1"/>
          </p:cNvPicPr>
          <p:nvPr/>
        </p:nvPicPr>
        <p:blipFill>
          <a:blip r:embed="rId4"/>
          <a:stretch>
            <a:fillRect/>
          </a:stretch>
        </p:blipFill>
        <p:spPr>
          <a:xfrm>
            <a:off x="365760" y="1851660"/>
            <a:ext cx="219456" cy="205740"/>
          </a:xfrm>
          <a:prstGeom prst="rect">
            <a:avLst/>
          </a:prstGeom>
        </p:spPr>
      </p:pic>
      <p:pic>
        <p:nvPicPr>
          <p:cNvPr id="9" name="Image 3" descr="https://djgurnpwsdoqjscwqbsj.supabase.co/storage/v1/object/public/presentation-templates-data/section16_pros.png">    </p:cNvPr>
          <p:cNvPicPr>
            <a:picLocks noChangeAspect="1"/>
          </p:cNvPicPr>
          <p:nvPr/>
        </p:nvPicPr>
        <p:blipFill>
          <a:blip r:embed="rId5"/>
          <a:stretch>
            <a:fillRect/>
          </a:stretch>
        </p:blipFill>
        <p:spPr>
          <a:xfrm>
            <a:off x="274320" y="2623185"/>
            <a:ext cx="4023360" cy="771525"/>
          </a:xfrm>
          <a:prstGeom prst="rect">
            <a:avLst/>
          </a:prstGeom>
        </p:spPr>
      </p:pic>
      <p:sp>
        <p:nvSpPr>
          <p:cNvPr id="10" name="Text 4"/>
          <p:cNvSpPr/>
          <p:nvPr/>
        </p:nvSpPr>
        <p:spPr>
          <a:xfrm>
            <a:off x="640080" y="2700338"/>
            <a:ext cx="3657600" cy="685800"/>
          </a:xfrm>
          <a:prstGeom prst="rect">
            <a:avLst/>
          </a:prstGeom>
          <a:noFill/>
          <a:ln/>
        </p:spPr>
        <p:txBody>
          <a:bodyPr wrap="square" rtlCol="0" anchor="t"/>
          <a:lstStyle/>
          <a:p>
            <a:pPr algn="l" indent="0" marL="0">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Keep your HTML structure clean and organized with appropriate indentation and whitespace. This helps readability and maintainability for you and other developers.</a:t>
            </a:r>
            <a:endParaRPr lang="en-US" sz="1000" dirty="0"/>
          </a:p>
        </p:txBody>
      </p:sp>
      <p:pic>
        <p:nvPicPr>
          <p:cNvPr id="11" name="Image 4" descr="https://djgurnpwsdoqjscwqbsj.supabase.co/storage/v1/object/public/presentation-templates-data/Checkmark.png">    </p:cNvPr>
          <p:cNvPicPr>
            <a:picLocks noChangeAspect="1"/>
          </p:cNvPicPr>
          <p:nvPr/>
        </p:nvPicPr>
        <p:blipFill>
          <a:blip r:embed="rId6"/>
          <a:stretch>
            <a:fillRect/>
          </a:stretch>
        </p:blipFill>
        <p:spPr>
          <a:xfrm>
            <a:off x="365760" y="2880360"/>
            <a:ext cx="219456" cy="205740"/>
          </a:xfrm>
          <a:prstGeom prst="rect">
            <a:avLst/>
          </a:prstGeom>
        </p:spPr>
      </p:pic>
      <p:pic>
        <p:nvPicPr>
          <p:cNvPr id="12" name="Image 5" descr="https://djgurnpwsdoqjscwqbsj.supabase.co/storage/v1/object/public/presentation-templates-data/section16_pros.png">    </p:cNvPr>
          <p:cNvPicPr>
            <a:picLocks noChangeAspect="1"/>
          </p:cNvPicPr>
          <p:nvPr/>
        </p:nvPicPr>
        <p:blipFill>
          <a:blip r:embed="rId7"/>
          <a:stretch>
            <a:fillRect/>
          </a:stretch>
        </p:blipFill>
        <p:spPr>
          <a:xfrm>
            <a:off x="274320" y="3651885"/>
            <a:ext cx="4023360" cy="771525"/>
          </a:xfrm>
          <a:prstGeom prst="rect">
            <a:avLst/>
          </a:prstGeom>
        </p:spPr>
      </p:pic>
      <p:sp>
        <p:nvSpPr>
          <p:cNvPr id="13" name="Text 5"/>
          <p:cNvSpPr/>
          <p:nvPr/>
        </p:nvSpPr>
        <p:spPr>
          <a:xfrm>
            <a:off x="640080" y="3729038"/>
            <a:ext cx="3657600" cy="685800"/>
          </a:xfrm>
          <a:prstGeom prst="rect">
            <a:avLst/>
          </a:prstGeom>
          <a:noFill/>
          <a:ln/>
        </p:spPr>
        <p:txBody>
          <a:bodyPr wrap="square" rtlCol="0" anchor="t"/>
          <a:lstStyle/>
          <a:p>
            <a:pPr algn="l" indent="0" marL="0">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Utilize proper heading hierarchy (H1-H6) to create a logical content structure. This improves navigation for screen readers and enhances user experience.</a:t>
            </a:r>
            <a:endParaRPr lang="en-US" sz="1000" dirty="0"/>
          </a:p>
        </p:txBody>
      </p:sp>
      <p:pic>
        <p:nvPicPr>
          <p:cNvPr id="14" name="Image 6" descr="https://djgurnpwsdoqjscwqbsj.supabase.co/storage/v1/object/public/presentation-templates-data/Checkmark.png">    </p:cNvPr>
          <p:cNvPicPr>
            <a:picLocks noChangeAspect="1"/>
          </p:cNvPicPr>
          <p:nvPr/>
        </p:nvPicPr>
        <p:blipFill>
          <a:blip r:embed="rId8"/>
          <a:stretch>
            <a:fillRect/>
          </a:stretch>
        </p:blipFill>
        <p:spPr>
          <a:xfrm>
            <a:off x="365760" y="3909060"/>
            <a:ext cx="219456" cy="205740"/>
          </a:xfrm>
          <a:prstGeom prst="rect">
            <a:avLst/>
          </a:prstGeom>
        </p:spPr>
      </p:pic>
      <p:sp>
        <p:nvSpPr>
          <p:cNvPr id="15" name="Shape 6"/>
          <p:cNvSpPr/>
          <p:nvPr/>
        </p:nvSpPr>
        <p:spPr>
          <a:xfrm>
            <a:off x="4663440" y="1080135"/>
            <a:ext cx="4023360" cy="411480"/>
          </a:xfrm>
          <a:prstGeom prst="roundRect">
            <a:avLst/>
          </a:prstGeom>
          <a:solidFill>
            <a:srgbClr val="F9EFDC"/>
          </a:solidFill>
          <a:ln/>
        </p:spPr>
      </p:sp>
      <p:sp>
        <p:nvSpPr>
          <p:cNvPr id="16" name="Text 7"/>
          <p:cNvSpPr/>
          <p:nvPr/>
        </p:nvSpPr>
        <p:spPr>
          <a:xfrm>
            <a:off x="4663440" y="1080135"/>
            <a:ext cx="3474720" cy="411480"/>
          </a:xfrm>
          <a:prstGeom prst="rect">
            <a:avLst/>
          </a:prstGeom>
          <a:noFill/>
          <a:ln/>
        </p:spPr>
        <p:txBody>
          <a:bodyPr wrap="square" rtlCol="0" anchor="ctr"/>
          <a:lstStyle/>
          <a:p>
            <a:pPr algn="l" indent="0" marL="0">
              <a:buNone/>
            </a:pPr>
            <a:r>
              <a:rPr lang="en-US" sz="2000" b="1" dirty="0">
                <a:solidFill>
                  <a:srgbClr val="000000"/>
                </a:solidFill>
                <a:latin typeface="Plus Jakarta Sans" pitchFamily="34" charset="0"/>
                <a:ea typeface="Plus Jakarta Sans" pitchFamily="34" charset="-122"/>
                <a:cs typeface="Plus Jakarta Sans" pitchFamily="34" charset="-120"/>
              </a:rPr>
              <a:t>Common Pitfalls</a:t>
            </a:r>
            <a:endParaRPr lang="en-US" sz="2000" dirty="0"/>
          </a:p>
        </p:txBody>
      </p:sp>
      <p:pic>
        <p:nvPicPr>
          <p:cNvPr id="17" name="Image 7" descr="https://djgurnpwsdoqjscwqbsj.supabase.co/storage/v1/object/public/presentation-templates-data/thumbdown_red.png">    </p:cNvPr>
          <p:cNvPicPr>
            <a:picLocks noChangeAspect="1"/>
          </p:cNvPicPr>
          <p:nvPr/>
        </p:nvPicPr>
        <p:blipFill>
          <a:blip r:embed="rId9"/>
          <a:stretch>
            <a:fillRect/>
          </a:stretch>
        </p:blipFill>
        <p:spPr>
          <a:xfrm>
            <a:off x="8229600" y="1183005"/>
            <a:ext cx="274320" cy="257175"/>
          </a:xfrm>
          <a:prstGeom prst="rect">
            <a:avLst/>
          </a:prstGeom>
        </p:spPr>
      </p:pic>
      <p:pic>
        <p:nvPicPr>
          <p:cNvPr id="18" name="Image 8" descr="https://djgurnpwsdoqjscwqbsj.supabase.co/storage/v1/object/public/presentation-templates-data/section16_consbox.png">    </p:cNvPr>
          <p:cNvPicPr>
            <a:picLocks noChangeAspect="1"/>
          </p:cNvPicPr>
          <p:nvPr/>
        </p:nvPicPr>
        <p:blipFill>
          <a:blip r:embed="rId10"/>
          <a:stretch>
            <a:fillRect/>
          </a:stretch>
        </p:blipFill>
        <p:spPr>
          <a:xfrm>
            <a:off x="4663440" y="1594485"/>
            <a:ext cx="4023360" cy="771525"/>
          </a:xfrm>
          <a:prstGeom prst="rect">
            <a:avLst/>
          </a:prstGeom>
        </p:spPr>
      </p:pic>
      <p:sp>
        <p:nvSpPr>
          <p:cNvPr id="19" name="Text 8"/>
          <p:cNvSpPr/>
          <p:nvPr/>
        </p:nvSpPr>
        <p:spPr>
          <a:xfrm>
            <a:off x="5029200" y="1671638"/>
            <a:ext cx="3657600" cy="685800"/>
          </a:xfrm>
          <a:prstGeom prst="rect">
            <a:avLst/>
          </a:prstGeom>
          <a:noFill/>
          <a:ln/>
        </p:spPr>
        <p:txBody>
          <a:bodyPr wrap="square" rtlCol="0" anchor="t"/>
          <a:lstStyle/>
          <a:p>
            <a:pPr algn="l" indent="0" marL="0">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Neglecting semantics by using generic elements like &lt;div&gt; instead of appropriate tags can lead to a loss of meaning for assistive technologies.</a:t>
            </a:r>
            <a:endParaRPr lang="en-US" sz="1000" dirty="0"/>
          </a:p>
        </p:txBody>
      </p:sp>
      <p:pic>
        <p:nvPicPr>
          <p:cNvPr id="20" name="Image 9" descr="https://djgurnpwsdoqjscwqbsj.supabase.co/storage/v1/object/public/presentation-templates-data/yellow%20checkmark.png">    </p:cNvPr>
          <p:cNvPicPr>
            <a:picLocks noChangeAspect="1"/>
          </p:cNvPicPr>
          <p:nvPr/>
        </p:nvPicPr>
        <p:blipFill>
          <a:blip r:embed="rId11"/>
          <a:stretch>
            <a:fillRect/>
          </a:stretch>
        </p:blipFill>
        <p:spPr>
          <a:xfrm>
            <a:off x="4754880" y="1851660"/>
            <a:ext cx="219456" cy="205740"/>
          </a:xfrm>
          <a:prstGeom prst="rect">
            <a:avLst/>
          </a:prstGeom>
        </p:spPr>
      </p:pic>
      <p:pic>
        <p:nvPicPr>
          <p:cNvPr id="21" name="Image 10" descr="https://djgurnpwsdoqjscwqbsj.supabase.co/storage/v1/object/public/presentation-templates-data/section16_consbox.png">    </p:cNvPr>
          <p:cNvPicPr>
            <a:picLocks noChangeAspect="1"/>
          </p:cNvPicPr>
          <p:nvPr/>
        </p:nvPicPr>
        <p:blipFill>
          <a:blip r:embed="rId12"/>
          <a:stretch>
            <a:fillRect/>
          </a:stretch>
        </p:blipFill>
        <p:spPr>
          <a:xfrm>
            <a:off x="4663440" y="2623185"/>
            <a:ext cx="4023360" cy="771525"/>
          </a:xfrm>
          <a:prstGeom prst="rect">
            <a:avLst/>
          </a:prstGeom>
        </p:spPr>
      </p:pic>
      <p:sp>
        <p:nvSpPr>
          <p:cNvPr id="22" name="Text 9"/>
          <p:cNvSpPr/>
          <p:nvPr/>
        </p:nvSpPr>
        <p:spPr>
          <a:xfrm>
            <a:off x="5029200" y="2700338"/>
            <a:ext cx="3657600" cy="685800"/>
          </a:xfrm>
          <a:prstGeom prst="rect">
            <a:avLst/>
          </a:prstGeom>
          <a:noFill/>
          <a:ln/>
        </p:spPr>
        <p:txBody>
          <a:bodyPr wrap="square" rtlCol="0" anchor="t"/>
          <a:lstStyle/>
          <a:p>
            <a:pPr algn="l" indent="0" marL="0">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Overly complex nesting of elements can make your HTML hard to read and maintain. Keep the structure simple and intuitive.</a:t>
            </a:r>
            <a:endParaRPr lang="en-US" sz="1000" dirty="0"/>
          </a:p>
        </p:txBody>
      </p:sp>
      <p:pic>
        <p:nvPicPr>
          <p:cNvPr id="23" name="Image 11" descr="https://djgurnpwsdoqjscwqbsj.supabase.co/storage/v1/object/public/presentation-templates-data/yellow%20checkmark.png">    </p:cNvPr>
          <p:cNvPicPr>
            <a:picLocks noChangeAspect="1"/>
          </p:cNvPicPr>
          <p:nvPr/>
        </p:nvPicPr>
        <p:blipFill>
          <a:blip r:embed="rId13"/>
          <a:stretch>
            <a:fillRect/>
          </a:stretch>
        </p:blipFill>
        <p:spPr>
          <a:xfrm>
            <a:off x="4754880" y="2880360"/>
            <a:ext cx="219456" cy="205740"/>
          </a:xfrm>
          <a:prstGeom prst="rect">
            <a:avLst/>
          </a:prstGeom>
        </p:spPr>
      </p:pic>
      <p:pic>
        <p:nvPicPr>
          <p:cNvPr id="24" name="Image 12" descr="https://djgurnpwsdoqjscwqbsj.supabase.co/storage/v1/object/public/presentation-templates-data/section16_consbox.png">    </p:cNvPr>
          <p:cNvPicPr>
            <a:picLocks noChangeAspect="1"/>
          </p:cNvPicPr>
          <p:nvPr/>
        </p:nvPicPr>
        <p:blipFill>
          <a:blip r:embed="rId14"/>
          <a:stretch>
            <a:fillRect/>
          </a:stretch>
        </p:blipFill>
        <p:spPr>
          <a:xfrm>
            <a:off x="4663440" y="3651885"/>
            <a:ext cx="4023360" cy="771525"/>
          </a:xfrm>
          <a:prstGeom prst="rect">
            <a:avLst/>
          </a:prstGeom>
        </p:spPr>
      </p:pic>
      <p:sp>
        <p:nvSpPr>
          <p:cNvPr id="25" name="Text 10"/>
          <p:cNvSpPr/>
          <p:nvPr/>
        </p:nvSpPr>
        <p:spPr>
          <a:xfrm>
            <a:off x="5029200" y="3729038"/>
            <a:ext cx="3657600" cy="685800"/>
          </a:xfrm>
          <a:prstGeom prst="rect">
            <a:avLst/>
          </a:prstGeom>
          <a:noFill/>
          <a:ln/>
        </p:spPr>
        <p:txBody>
          <a:bodyPr wrap="square" rtlCol="0" anchor="t"/>
          <a:lstStyle/>
          <a:p>
            <a:pPr algn="l" indent="0" marL="0">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Failing to validate your HTML can introduce bugs and inconsistencies across different browsers, affecting user experience and accessibility.</a:t>
            </a:r>
            <a:endParaRPr lang="en-US" sz="1000" dirty="0"/>
          </a:p>
        </p:txBody>
      </p:sp>
      <p:pic>
        <p:nvPicPr>
          <p:cNvPr id="26" name="Image 13" descr="https://djgurnpwsdoqjscwqbsj.supabase.co/storage/v1/object/public/presentation-templates-data/yellow%20checkmark.png">    </p:cNvPr>
          <p:cNvPicPr>
            <a:picLocks noChangeAspect="1"/>
          </p:cNvPicPr>
          <p:nvPr/>
        </p:nvPicPr>
        <p:blipFill>
          <a:blip r:embed="rId15"/>
          <a:stretch>
            <a:fillRect/>
          </a:stretch>
        </p:blipFill>
        <p:spPr>
          <a:xfrm>
            <a:off x="4754880" y="3909060"/>
            <a:ext cx="219456" cy="2057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2024-12-20T13:37:20Z</dcterms:created>
  <dcterms:modified xsi:type="dcterms:W3CDTF">2024-12-20T13:37:20Z</dcterms:modified>
</cp:coreProperties>
</file>