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8A1252-7EBA-4B01-BFB8-625DAB4EAC19}">
  <a:tblStyle styleId="{408A1252-7EBA-4B01-BFB8-625DAB4EAC19}"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42DE8557-8C2C-4DDE-A228-5E403919A649}"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4F0806EF-CF88-4EEC-A4A7-328AB889E521}"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6A18CA5-87F4-484C-9CC2-B87BFB0ADDAB}" styleName="Table_3">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4782c6c8d_2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7" name="Google Shape;127;gd4782c6c8d_2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d4782c6c8d_2_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4782c6c8d_2_1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7" name="Google Shape;247;gd4782c6c8d_2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85652ccf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d85652ccf7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60" name="Google Shape;260;gd85652ccf7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4782c6c8d_2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d4782c6c8d_2_2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75" name="Google Shape;275;gd4782c6c8d_2_20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d7859d676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cd7859d676_0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94" name="Google Shape;294;gcd7859d676_0_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94946987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9494698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d949469872_0_0: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4782c6c8d_2_2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gd4782c6c8d_2_2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27" name="Google Shape;327;gd4782c6c8d_2_2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162fe8245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d162fe824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d162fe8245_0_11: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4782c6c8d_2_2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gd4782c6c8d_2_2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71" name="Google Shape;371;gd4782c6c8d_2_2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dc87070cc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dc87070cc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dc8c67e44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gdc8c67e44c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91" name="Google Shape;391;gdc8c67e44c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4782c6c8d_2_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1" name="Google Shape;141;gd4782c6c8d_2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d1236dcff8_0_8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d1236dcff8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gd1236dcff8_0_835: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d1236dcff8_0_8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d1236dcff8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d1236dcff8_0_847: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1236dcff8_0_8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d1236dcff8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gd1236dcff8_0_858: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d1236dcff8_0_6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d1236dcff8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d1236dcff8_0_685: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d1236dcff8_0_6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d1236dcff8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gd1236dcff8_0_697: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d1236dcff8_0_7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d1236dcff8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gd1236dcff8_0_709: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d1236dcff8_0_7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d1236dcff8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d1236dcff8_0_721: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d1236dcff8_0_7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d1236dcff8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gd1236dcff8_0_733: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d1236dcff8_0_7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d1236dcff8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gd1236dcff8_0_745: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d1236dcff8_0_4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d1236dcff8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gd1236dcff8_0_458: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c87070cce_3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9" name="Google Shape;159;gdc87070cce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d1236dcff8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d1236dcff8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d1236dcff8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d1236dcff8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d5dbba11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d5dbba11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d5dbba11a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d5dbba11a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d5dbba11a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d5dbba11a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d4782c6c8d_2_3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03" name="Google Shape;603;gd4782c6c8d_2_3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d4782c6c8d_2_3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6" name="Google Shape;616;gd4782c6c8d_2_3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17" name="Google Shape;617;gd4782c6c8d_2_3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d4782c6c8d_2_3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8" name="Google Shape;628;gd4782c6c8d_2_3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29" name="Google Shape;629;gd4782c6c8d_2_3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d4782c6c8d_2_3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40" name="Google Shape;640;gd4782c6c8d_2_3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4782c6c8d_2_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1" name="Google Shape;171;gd4782c6c8d_2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c49d833be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3" name="Google Shape;183;gdc49d833be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c73566e3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dc73566e36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7" name="Google Shape;197;gdc73566e36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c73566e36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dc73566e36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0" name="Google Shape;210;gdc73566e36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c73566e36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c73566e3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dc73566e36_0_22: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4782c6c8d_2_1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5" name="Google Shape;235;gd4782c6c8d_2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 name="Google Shape;58;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59" name="Google Shape;59;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1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5" name="Google Shape;65;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16"/>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71" name="Google Shape;71;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17"/>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7" name="Google Shape;77;p17"/>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8" name="Google Shape;78;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18"/>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84" name="Google Shape;84;p18"/>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85" name="Google Shape;85;p18"/>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86" name="Google Shape;86;p18"/>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87" name="Google Shape;87;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2" name="Google Shape;92;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0" y="204788"/>
            <a:ext cx="3008313" cy="87153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1" name="Google Shape;101;p2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02" name="Google Shape;102;p21"/>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03" name="Google Shape;103;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053"/>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8" name="Google Shape;108;p22"/>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1792288" y="4025503"/>
            <a:ext cx="5486400" cy="60364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10" name="Google Shape;110;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5" name="Google Shape;115;p23"/>
          <p:cNvSpPr txBox="1"/>
          <p:nvPr>
            <p:ph idx="1" type="body"/>
          </p:nvPr>
        </p:nvSpPr>
        <p:spPr>
          <a:xfrm rot="5400000">
            <a:off x="2874763" y="-1217414"/>
            <a:ext cx="339447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6" name="Google Shape;116;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463777" y="1371600"/>
            <a:ext cx="4388644"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1" name="Google Shape;121;p24"/>
          <p:cNvSpPr txBox="1"/>
          <p:nvPr>
            <p:ph idx="1" type="body"/>
          </p:nvPr>
        </p:nvSpPr>
        <p:spPr>
          <a:xfrm rot="5400000">
            <a:off x="1272779"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2" name="Google Shape;122;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hyperlink" Target="https://www.kaggle.com/kmader/siim-medical-imag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9.png"/><Relationship Id="rId8"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32.png"/><Relationship Id="rId6" Type="http://schemas.openxmlformats.org/officeDocument/2006/relationships/image" Target="../media/image14.png"/><Relationship Id="rId7" Type="http://schemas.openxmlformats.org/officeDocument/2006/relationships/image" Target="../media/image34.png"/><Relationship Id="rId8"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3.jpg"/><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jpg"/><Relationship Id="rId10" Type="http://schemas.openxmlformats.org/officeDocument/2006/relationships/image" Target="../media/image37.png"/><Relationship Id="rId9"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10.png"/><Relationship Id="rId7" Type="http://schemas.openxmlformats.org/officeDocument/2006/relationships/image" Target="../media/image20.png"/><Relationship Id="rId8"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31.png"/><Relationship Id="rId6" Type="http://schemas.openxmlformats.org/officeDocument/2006/relationships/image" Target="../media/image35.jpg"/><Relationship Id="rId7"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4.jpg"/><Relationship Id="rId6" Type="http://schemas.openxmlformats.org/officeDocument/2006/relationships/image" Target="../media/image11.png"/><Relationship Id="rId7" Type="http://schemas.openxmlformats.org/officeDocument/2006/relationships/image" Target="../media/image2.png"/><Relationship Id="rId8"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35.jpg"/><Relationship Id="rId5"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35.jpg"/><Relationship Id="rId5"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35.jpg"/><Relationship Id="rId5" Type="http://schemas.openxmlformats.org/officeDocument/2006/relationships/image" Target="../media/image38.png"/><Relationship Id="rId6"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1.png"/><Relationship Id="rId4" Type="http://schemas.openxmlformats.org/officeDocument/2006/relationships/image" Target="../media/image35.jpg"/><Relationship Id="rId5" Type="http://schemas.openxmlformats.org/officeDocument/2006/relationships/image" Target="../media/image4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1.png"/><Relationship Id="rId4" Type="http://schemas.openxmlformats.org/officeDocument/2006/relationships/image" Target="../media/image35.jpg"/><Relationship Id="rId5" Type="http://schemas.openxmlformats.org/officeDocument/2006/relationships/image" Target="../media/image4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35.jpg"/><Relationship Id="rId5"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1.png"/><Relationship Id="rId4" Type="http://schemas.openxmlformats.org/officeDocument/2006/relationships/image" Target="../media/image35.jpg"/><Relationship Id="rId5"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35.jpg"/><Relationship Id="rId5" Type="http://schemas.openxmlformats.org/officeDocument/2006/relationships/image" Target="../media/image5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31.png"/><Relationship Id="rId4" Type="http://schemas.openxmlformats.org/officeDocument/2006/relationships/image" Target="../media/image35.jpg"/><Relationship Id="rId5"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31.png"/><Relationship Id="rId4" Type="http://schemas.openxmlformats.org/officeDocument/2006/relationships/image" Target="../media/image35.jpg"/><Relationship Id="rId5" Type="http://schemas.openxmlformats.org/officeDocument/2006/relationships/image" Target="../media/image47.png"/><Relationship Id="rId6"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46.png"/><Relationship Id="rId4" Type="http://schemas.openxmlformats.org/officeDocument/2006/relationships/image" Target="../media/image31.png"/><Relationship Id="rId5" Type="http://schemas.openxmlformats.org/officeDocument/2006/relationships/image" Target="../media/image3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31.png"/><Relationship Id="rId4" Type="http://schemas.openxmlformats.org/officeDocument/2006/relationships/image" Target="../media/image35.jpg"/><Relationship Id="rId5" Type="http://schemas.openxmlformats.org/officeDocument/2006/relationships/image" Target="../media/image48.png"/><Relationship Id="rId6" Type="http://schemas.openxmlformats.org/officeDocument/2006/relationships/image" Target="../media/image52.png"/><Relationship Id="rId7" Type="http://schemas.openxmlformats.org/officeDocument/2006/relationships/image" Target="../media/image4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31.png"/><Relationship Id="rId4" Type="http://schemas.openxmlformats.org/officeDocument/2006/relationships/image" Target="../media/image3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31.png"/><Relationship Id="rId4" Type="http://schemas.openxmlformats.org/officeDocument/2006/relationships/image" Target="../media/image3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31.png"/><Relationship Id="rId4" Type="http://schemas.openxmlformats.org/officeDocument/2006/relationships/image" Target="../media/image3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5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ctrTitle"/>
          </p:nvPr>
        </p:nvSpPr>
        <p:spPr>
          <a:xfrm>
            <a:off x="168818" y="1600200"/>
            <a:ext cx="8839200" cy="971550"/>
          </a:xfrm>
          <a:prstGeom prst="rect">
            <a:avLst/>
          </a:prstGeom>
          <a:no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SzPts val="1400"/>
              <a:buNone/>
            </a:pPr>
            <a:r>
              <a:rPr lang="en" sz="3200">
                <a:latin typeface="Calibri"/>
                <a:ea typeface="Calibri"/>
                <a:cs typeface="Calibri"/>
                <a:sym typeface="Calibri"/>
              </a:rPr>
              <a:t>LUNG CANCER DETECTION AND CLASSIFICATION USING IMAGE PROCESSING AND CNN-DEEP LEARNING ARCHITEC</a:t>
            </a:r>
            <a:r>
              <a:rPr lang="en" sz="3200">
                <a:latin typeface="Calibri"/>
                <a:ea typeface="Calibri"/>
                <a:cs typeface="Calibri"/>
                <a:sym typeface="Calibri"/>
              </a:rPr>
              <a:t>TURE</a:t>
            </a:r>
            <a:endParaRPr sz="2400">
              <a:latin typeface="Calibri"/>
              <a:ea typeface="Calibri"/>
              <a:cs typeface="Calibri"/>
              <a:sym typeface="Calibri"/>
            </a:endParaRPr>
          </a:p>
        </p:txBody>
      </p:sp>
      <p:sp>
        <p:nvSpPr>
          <p:cNvPr id="131" name="Google Shape;131;p25"/>
          <p:cNvSpPr txBox="1"/>
          <p:nvPr>
            <p:ph idx="1" type="subTitle"/>
          </p:nvPr>
        </p:nvSpPr>
        <p:spPr>
          <a:xfrm>
            <a:off x="1371600" y="3429000"/>
            <a:ext cx="6400800" cy="62865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888888"/>
              </a:buClr>
              <a:buSzPts val="800"/>
              <a:buFont typeface="Arial"/>
              <a:buNone/>
            </a:pPr>
            <a:r>
              <a:t/>
            </a:r>
            <a:endParaRPr sz="800"/>
          </a:p>
          <a:p>
            <a:pPr indent="0" lvl="0" marL="0" rtl="0" algn="ctr">
              <a:lnSpc>
                <a:spcPct val="80000"/>
              </a:lnSpc>
              <a:spcBef>
                <a:spcPts val="640"/>
              </a:spcBef>
              <a:spcAft>
                <a:spcPts val="0"/>
              </a:spcAft>
              <a:buClr>
                <a:schemeClr val="dk1"/>
              </a:buClr>
              <a:buSzPts val="3200"/>
              <a:buFont typeface="Arial"/>
              <a:buNone/>
            </a:pPr>
            <a:r>
              <a:rPr b="1" lang="en" sz="3200">
                <a:solidFill>
                  <a:schemeClr val="dk1"/>
                </a:solidFill>
              </a:rPr>
              <a:t>8 Credits</a:t>
            </a:r>
            <a:endParaRPr/>
          </a:p>
        </p:txBody>
      </p:sp>
      <p:pic>
        <p:nvPicPr>
          <p:cNvPr descr="pes logo.png" id="132" name="Google Shape;132;p25"/>
          <p:cNvPicPr preferRelativeResize="0"/>
          <p:nvPr/>
        </p:nvPicPr>
        <p:blipFill rotWithShape="1">
          <a:blip r:embed="rId3">
            <a:alphaModFix/>
          </a:blip>
          <a:srcRect b="0" l="0" r="0" t="0"/>
          <a:stretch/>
        </p:blipFill>
        <p:spPr>
          <a:xfrm>
            <a:off x="381000" y="114300"/>
            <a:ext cx="857250" cy="857250"/>
          </a:xfrm>
          <a:prstGeom prst="rect">
            <a:avLst/>
          </a:prstGeom>
          <a:noFill/>
          <a:ln>
            <a:noFill/>
          </a:ln>
        </p:spPr>
      </p:pic>
      <p:pic>
        <p:nvPicPr>
          <p:cNvPr descr="C:\Users\rajsekar\Pictures\ECE LOGO.jpg" id="133" name="Google Shape;133;p25"/>
          <p:cNvPicPr preferRelativeResize="0"/>
          <p:nvPr/>
        </p:nvPicPr>
        <p:blipFill rotWithShape="1">
          <a:blip r:embed="rId4">
            <a:alphaModFix/>
          </a:blip>
          <a:srcRect b="0" l="0" r="0" t="0"/>
          <a:stretch/>
        </p:blipFill>
        <p:spPr>
          <a:xfrm>
            <a:off x="7772400" y="171450"/>
            <a:ext cx="800100" cy="800100"/>
          </a:xfrm>
          <a:prstGeom prst="rect">
            <a:avLst/>
          </a:prstGeom>
          <a:noFill/>
          <a:ln>
            <a:noFill/>
          </a:ln>
        </p:spPr>
      </p:pic>
      <p:sp>
        <p:nvSpPr>
          <p:cNvPr id="134" name="Google Shape;134;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135" name="Google Shape;135;p25"/>
          <p:cNvSpPr/>
          <p:nvPr/>
        </p:nvSpPr>
        <p:spPr>
          <a:xfrm>
            <a:off x="3810000" y="2800350"/>
            <a:ext cx="1556836"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416</a:t>
            </a:r>
            <a:endParaRPr b="0" i="0" sz="1400" u="none" cap="none" strike="noStrike">
              <a:solidFill>
                <a:srgbClr val="000000"/>
              </a:solidFill>
              <a:latin typeface="Arial"/>
              <a:ea typeface="Arial"/>
              <a:cs typeface="Arial"/>
              <a:sym typeface="Arial"/>
            </a:endParaRPr>
          </a:p>
        </p:txBody>
      </p:sp>
      <p:sp>
        <p:nvSpPr>
          <p:cNvPr id="136" name="Google Shape;136;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137" name="Google Shape;137;p25"/>
          <p:cNvSpPr txBox="1"/>
          <p:nvPr>
            <p:ph idx="11" type="ftr"/>
          </p:nvPr>
        </p:nvSpPr>
        <p:spPr>
          <a:xfrm>
            <a:off x="1219200" y="5006578"/>
            <a:ext cx="7239000" cy="6905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sp>
        <p:nvSpPr>
          <p:cNvPr id="138" name="Google Shape;138;p25"/>
          <p:cNvSpPr txBox="1"/>
          <p:nvPr/>
        </p:nvSpPr>
        <p:spPr>
          <a:xfrm>
            <a:off x="5207800" y="501500"/>
            <a:ext cx="114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RG</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1028700" y="219460"/>
            <a:ext cx="7086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sz="3600" u="sng"/>
              <a:t>Block Diagram</a:t>
            </a:r>
            <a:endParaRPr sz="3600"/>
          </a:p>
        </p:txBody>
      </p:sp>
      <p:pic>
        <p:nvPicPr>
          <p:cNvPr descr="pes logo.png" id="250" name="Google Shape;250;p34"/>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251" name="Google Shape;251;p34"/>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252" name="Google Shape;252;p3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253" name="Google Shape;253;p3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254" name="Google Shape;254;p34"/>
          <p:cNvSpPr txBox="1"/>
          <p:nvPr>
            <p:ph idx="11" type="ftr"/>
          </p:nvPr>
        </p:nvSpPr>
        <p:spPr>
          <a:xfrm>
            <a:off x="1219200" y="5006578"/>
            <a:ext cx="7239000" cy="6905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pic>
        <p:nvPicPr>
          <p:cNvPr id="255" name="Google Shape;255;p34"/>
          <p:cNvPicPr preferRelativeResize="0"/>
          <p:nvPr/>
        </p:nvPicPr>
        <p:blipFill>
          <a:blip r:embed="rId5">
            <a:alphaModFix/>
          </a:blip>
          <a:stretch>
            <a:fillRect/>
          </a:stretch>
        </p:blipFill>
        <p:spPr>
          <a:xfrm>
            <a:off x="152400" y="1228612"/>
            <a:ext cx="8839202" cy="3386749"/>
          </a:xfrm>
          <a:prstGeom prst="rect">
            <a:avLst/>
          </a:prstGeom>
          <a:noFill/>
          <a:ln>
            <a:noFill/>
          </a:ln>
        </p:spPr>
      </p:pic>
      <p:sp>
        <p:nvSpPr>
          <p:cNvPr id="256" name="Google Shape;256;p34"/>
          <p:cNvSpPr txBox="1"/>
          <p:nvPr/>
        </p:nvSpPr>
        <p:spPr>
          <a:xfrm>
            <a:off x="6197925" y="199950"/>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RK</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457213"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sz="3600" u="sng"/>
              <a:t>Dataset</a:t>
            </a:r>
            <a:endParaRPr sz="3600" u="sng"/>
          </a:p>
        </p:txBody>
      </p:sp>
      <p:sp>
        <p:nvSpPr>
          <p:cNvPr id="263" name="Google Shape;263;p3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pic>
        <p:nvPicPr>
          <p:cNvPr descr="pes logo.png" id="264" name="Google Shape;264;p35"/>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265" name="Google Shape;265;p35"/>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266" name="Google Shape;266;p3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267" name="Google Shape;267;p3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268" name="Google Shape;268;p35"/>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graphicFrame>
        <p:nvGraphicFramePr>
          <p:cNvPr id="269" name="Google Shape;269;p35"/>
          <p:cNvGraphicFramePr/>
          <p:nvPr/>
        </p:nvGraphicFramePr>
        <p:xfrm>
          <a:off x="597475" y="1149954"/>
          <a:ext cx="3000000" cy="3000000"/>
        </p:xfrm>
        <a:graphic>
          <a:graphicData uri="http://schemas.openxmlformats.org/drawingml/2006/table">
            <a:tbl>
              <a:tblPr>
                <a:noFill/>
                <a:tableStyleId>{42DE8557-8C2C-4DDE-A228-5E403919A649}</a:tableStyleId>
              </a:tblPr>
              <a:tblGrid>
                <a:gridCol w="3198225"/>
                <a:gridCol w="2312750"/>
                <a:gridCol w="2438050"/>
              </a:tblGrid>
              <a:tr h="349775">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t>Dataset Link</a:t>
                      </a:r>
                      <a:endParaRPr sz="1100" u="none" cap="none" strike="noStrike"/>
                    </a:p>
                  </a:txBody>
                  <a:tcPr marT="68575" marB="6857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t>Number of Images</a:t>
                      </a:r>
                      <a:endParaRPr sz="1100" u="none" cap="none" strike="noStrike"/>
                    </a:p>
                  </a:txBody>
                  <a:tcPr marT="68575" marB="6857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t>Dataset Formats</a:t>
                      </a:r>
                      <a:endParaRPr sz="1100" u="none" cap="none" strike="noStrike"/>
                    </a:p>
                  </a:txBody>
                  <a:tcPr marT="68575" marB="68575" marR="91425" marL="91425"/>
                </a:tc>
              </a:tr>
              <a:tr h="411875">
                <a:tc>
                  <a:txBody>
                    <a:bodyPr/>
                    <a:lstStyle/>
                    <a:p>
                      <a:pPr indent="0" lvl="0" marL="0" marR="0" rtl="0" algn="l">
                        <a:lnSpc>
                          <a:spcPct val="115000"/>
                        </a:lnSpc>
                        <a:spcBef>
                          <a:spcPts val="0"/>
                        </a:spcBef>
                        <a:spcAft>
                          <a:spcPts val="0"/>
                        </a:spcAft>
                        <a:buClr>
                          <a:schemeClr val="dk1"/>
                        </a:buClr>
                        <a:buSzPts val="800"/>
                        <a:buFont typeface="Arial"/>
                        <a:buNone/>
                      </a:pPr>
                      <a:r>
                        <a:rPr lang="en" sz="1100" u="sng" cap="none" strike="noStrike">
                          <a:solidFill>
                            <a:schemeClr val="hlink"/>
                          </a:solidFill>
                          <a:latin typeface="Calibri"/>
                          <a:ea typeface="Calibri"/>
                          <a:cs typeface="Calibri"/>
                          <a:sym typeface="Calibri"/>
                          <a:hlinkClick r:id="rId5"/>
                        </a:rPr>
                        <a:t>https://www.kaggle.com/kmader/siim-medical-images</a:t>
                      </a:r>
                      <a:endParaRPr sz="1100" u="none" cap="none" strike="noStrike"/>
                    </a:p>
                  </a:txBody>
                  <a:tcPr marT="68575" marB="6857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t>(</a:t>
                      </a:r>
                      <a:r>
                        <a:rPr lang="en" sz="1100"/>
                        <a:t>1</a:t>
                      </a:r>
                      <a:r>
                        <a:rPr lang="en" sz="1100" u="none" cap="none" strike="noStrike"/>
                        <a:t>00 images)</a:t>
                      </a:r>
                      <a:endParaRPr sz="1100" u="none" cap="none" strike="noStrike"/>
                    </a:p>
                  </a:txBody>
                  <a:tcPr marT="68575" marB="6857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t>Dicom/tiff</a:t>
                      </a:r>
                      <a:endParaRPr sz="1100" u="none" cap="none" strike="noStrike"/>
                    </a:p>
                    <a:p>
                      <a:pPr indent="0" lvl="0" marL="0" marR="0" rtl="0" algn="ctr">
                        <a:lnSpc>
                          <a:spcPct val="100000"/>
                        </a:lnSpc>
                        <a:spcBef>
                          <a:spcPts val="0"/>
                        </a:spcBef>
                        <a:spcAft>
                          <a:spcPts val="0"/>
                        </a:spcAft>
                        <a:buClr>
                          <a:srgbClr val="000000"/>
                        </a:buClr>
                        <a:buSzPts val="1100"/>
                        <a:buFont typeface="Arial"/>
                        <a:buNone/>
                      </a:pPr>
                      <a:r>
                        <a:rPr lang="en" sz="1100" u="none" cap="none" strike="noStrike"/>
                        <a:t>(.dcm/.tiff)</a:t>
                      </a:r>
                      <a:endParaRPr sz="1100" u="none" cap="none" strike="noStrike"/>
                    </a:p>
                  </a:txBody>
                  <a:tcPr marT="68575" marB="68575" marR="91425" marL="91425"/>
                </a:tc>
              </a:tr>
            </a:tbl>
          </a:graphicData>
        </a:graphic>
      </p:graphicFrame>
      <p:sp>
        <p:nvSpPr>
          <p:cNvPr id="270" name="Google Shape;270;p35"/>
          <p:cNvSpPr txBox="1"/>
          <p:nvPr/>
        </p:nvSpPr>
        <p:spPr>
          <a:xfrm>
            <a:off x="597438" y="1927800"/>
            <a:ext cx="7949100" cy="2709000"/>
          </a:xfrm>
          <a:prstGeom prst="rect">
            <a:avLst/>
          </a:prstGeom>
          <a:noFill/>
          <a:ln>
            <a:noFill/>
          </a:ln>
        </p:spPr>
        <p:txBody>
          <a:bodyPr anchorCtr="0" anchor="t" bIns="91425" lIns="91425" spcFirstLastPara="1" rIns="91425" wrap="square" tIns="91425">
            <a:spAutoFit/>
          </a:bodyPr>
          <a:lstStyle/>
          <a:p>
            <a:pPr indent="-358775" lvl="0" marL="457200" rtl="0" algn="l">
              <a:spcBef>
                <a:spcPts val="0"/>
              </a:spcBef>
              <a:spcAft>
                <a:spcPts val="0"/>
              </a:spcAft>
              <a:buClr>
                <a:schemeClr val="dk1"/>
              </a:buClr>
              <a:buSzPts val="2050"/>
              <a:buChar char="●"/>
            </a:pPr>
            <a:r>
              <a:rPr lang="en" sz="2050">
                <a:solidFill>
                  <a:schemeClr val="dk1"/>
                </a:solidFill>
                <a:highlight>
                  <a:srgbClr val="FFFFFF"/>
                </a:highlight>
              </a:rPr>
              <a:t>The dataset is a subset of images from the cancer imaging archive </a:t>
            </a:r>
            <a:endParaRPr sz="2050">
              <a:solidFill>
                <a:schemeClr val="dk1"/>
              </a:solidFill>
              <a:highlight>
                <a:srgbClr val="FFFFFF"/>
              </a:highlight>
            </a:endParaRPr>
          </a:p>
          <a:p>
            <a:pPr indent="-358775" lvl="0" marL="457200" rtl="0" algn="l">
              <a:spcBef>
                <a:spcPts val="0"/>
              </a:spcBef>
              <a:spcAft>
                <a:spcPts val="0"/>
              </a:spcAft>
              <a:buClr>
                <a:schemeClr val="dk1"/>
              </a:buClr>
              <a:buSzPts val="2050"/>
              <a:buChar char="●"/>
            </a:pPr>
            <a:r>
              <a:rPr lang="en" sz="2050">
                <a:solidFill>
                  <a:schemeClr val="dk1"/>
                </a:solidFill>
                <a:highlight>
                  <a:srgbClr val="FFFFFF"/>
                </a:highlight>
              </a:rPr>
              <a:t>It consists of all CT images taken where valid age, modality, and contrast tags could be found</a:t>
            </a:r>
            <a:endParaRPr sz="2050">
              <a:solidFill>
                <a:schemeClr val="dk1"/>
              </a:solidFill>
              <a:highlight>
                <a:srgbClr val="FFFFFF"/>
              </a:highlight>
            </a:endParaRPr>
          </a:p>
          <a:p>
            <a:pPr indent="-358775" lvl="0" marL="457200" rtl="0" algn="l">
              <a:spcBef>
                <a:spcPts val="0"/>
              </a:spcBef>
              <a:spcAft>
                <a:spcPts val="0"/>
              </a:spcAft>
              <a:buClr>
                <a:schemeClr val="dk1"/>
              </a:buClr>
              <a:buSzPts val="2050"/>
              <a:buChar char="●"/>
            </a:pPr>
            <a:r>
              <a:rPr lang="en" sz="2050">
                <a:solidFill>
                  <a:schemeClr val="dk1"/>
                </a:solidFill>
                <a:highlight>
                  <a:srgbClr val="FFFFFF"/>
                </a:highlight>
              </a:rPr>
              <a:t>The metafile consists of the Patient ID, Contrast Tag, Age and Contrast</a:t>
            </a:r>
            <a:endParaRPr sz="2050">
              <a:solidFill>
                <a:schemeClr val="dk1"/>
              </a:solidFill>
              <a:highlight>
                <a:srgbClr val="FFFFFF"/>
              </a:highlight>
            </a:endParaRPr>
          </a:p>
          <a:p>
            <a:pPr indent="-358775" lvl="0" marL="457200" rtl="0" algn="l">
              <a:spcBef>
                <a:spcPts val="0"/>
              </a:spcBef>
              <a:spcAft>
                <a:spcPts val="0"/>
              </a:spcAft>
              <a:buClr>
                <a:schemeClr val="dk1"/>
              </a:buClr>
              <a:buSzPts val="2050"/>
              <a:buChar char="●"/>
            </a:pPr>
            <a:r>
              <a:rPr lang="en" sz="2050">
                <a:solidFill>
                  <a:schemeClr val="dk1"/>
                </a:solidFill>
                <a:highlight>
                  <a:srgbClr val="FFFFFF"/>
                </a:highlight>
              </a:rPr>
              <a:t>Wherever Contrast is TRUE - it means it is malignant and when it’s FALSE - it means it is benign</a:t>
            </a:r>
            <a:endParaRPr sz="2050">
              <a:solidFill>
                <a:schemeClr val="dk1"/>
              </a:solidFill>
              <a:highlight>
                <a:srgbClr val="FFFFFF"/>
              </a:highlight>
            </a:endParaRPr>
          </a:p>
        </p:txBody>
      </p:sp>
      <p:sp>
        <p:nvSpPr>
          <p:cNvPr id="271" name="Google Shape;271;p35"/>
          <p:cNvSpPr txBox="1"/>
          <p:nvPr/>
        </p:nvSpPr>
        <p:spPr>
          <a:xfrm>
            <a:off x="6108450" y="43457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D</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sz="3600" u="sng"/>
              <a:t>Pre-Processing</a:t>
            </a:r>
            <a:endParaRPr sz="3600" u="sng"/>
          </a:p>
        </p:txBody>
      </p:sp>
      <p:sp>
        <p:nvSpPr>
          <p:cNvPr id="278" name="Google Shape;278;p36"/>
          <p:cNvSpPr txBox="1"/>
          <p:nvPr>
            <p:ph idx="12" type="sldNum"/>
          </p:nvPr>
        </p:nvSpPr>
        <p:spPr>
          <a:xfrm>
            <a:off x="6553200" y="4767263"/>
            <a:ext cx="2133600" cy="2738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pic>
        <p:nvPicPr>
          <p:cNvPr descr="pes logo.png" id="279" name="Google Shape;279;p36"/>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280" name="Google Shape;280;p36"/>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281" name="Google Shape;281;p36"/>
          <p:cNvSpPr txBox="1"/>
          <p:nvPr>
            <p:ph idx="12" type="sldNum"/>
          </p:nvPr>
        </p:nvSpPr>
        <p:spPr>
          <a:xfrm>
            <a:off x="6553200" y="4767263"/>
            <a:ext cx="2133600" cy="2738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282" name="Google Shape;282;p36"/>
          <p:cNvSpPr txBox="1"/>
          <p:nvPr>
            <p:ph idx="10" type="dt"/>
          </p:nvPr>
        </p:nvSpPr>
        <p:spPr>
          <a:xfrm>
            <a:off x="457200" y="4767263"/>
            <a:ext cx="2133600" cy="2738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283" name="Google Shape;283;p36"/>
          <p:cNvSpPr txBox="1"/>
          <p:nvPr>
            <p:ph idx="11" type="ftr"/>
          </p:nvPr>
        </p:nvSpPr>
        <p:spPr>
          <a:xfrm>
            <a:off x="1219200" y="5006578"/>
            <a:ext cx="7239000" cy="690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sp>
        <p:nvSpPr>
          <p:cNvPr id="284" name="Google Shape;284;p36"/>
          <p:cNvSpPr txBox="1"/>
          <p:nvPr/>
        </p:nvSpPr>
        <p:spPr>
          <a:xfrm>
            <a:off x="1687800" y="1124975"/>
            <a:ext cx="1291500" cy="29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lang="en">
                <a:latin typeface="Calibri"/>
                <a:ea typeface="Calibri"/>
                <a:cs typeface="Calibri"/>
                <a:sym typeface="Calibri"/>
              </a:rPr>
              <a:t>Original Image</a:t>
            </a:r>
            <a:endParaRPr b="0" i="0" sz="1700" u="none" cap="none" strike="noStrike">
              <a:solidFill>
                <a:srgbClr val="000000"/>
              </a:solidFill>
              <a:latin typeface="Calibri"/>
              <a:ea typeface="Calibri"/>
              <a:cs typeface="Calibri"/>
              <a:sym typeface="Calibri"/>
            </a:endParaRPr>
          </a:p>
        </p:txBody>
      </p:sp>
      <p:sp>
        <p:nvSpPr>
          <p:cNvPr id="285" name="Google Shape;285;p36"/>
          <p:cNvSpPr txBox="1"/>
          <p:nvPr/>
        </p:nvSpPr>
        <p:spPr>
          <a:xfrm>
            <a:off x="6058975" y="1146279"/>
            <a:ext cx="1205700" cy="27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Median Filter</a:t>
            </a:r>
            <a:endParaRPr b="0" i="0" sz="1400" u="none" cap="none" strike="noStrike">
              <a:solidFill>
                <a:srgbClr val="000000"/>
              </a:solidFill>
              <a:latin typeface="Calibri"/>
              <a:ea typeface="Calibri"/>
              <a:cs typeface="Calibri"/>
              <a:sym typeface="Calibri"/>
            </a:endParaRPr>
          </a:p>
        </p:txBody>
      </p:sp>
      <p:pic>
        <p:nvPicPr>
          <p:cNvPr id="286" name="Google Shape;286;p36"/>
          <p:cNvPicPr preferRelativeResize="0"/>
          <p:nvPr/>
        </p:nvPicPr>
        <p:blipFill>
          <a:blip r:embed="rId5">
            <a:alphaModFix/>
          </a:blip>
          <a:stretch>
            <a:fillRect/>
          </a:stretch>
        </p:blipFill>
        <p:spPr>
          <a:xfrm>
            <a:off x="5737275" y="2265100"/>
            <a:ext cx="2194994" cy="2163775"/>
          </a:xfrm>
          <a:prstGeom prst="rect">
            <a:avLst/>
          </a:prstGeom>
          <a:noFill/>
          <a:ln>
            <a:noFill/>
          </a:ln>
        </p:spPr>
      </p:pic>
      <p:pic>
        <p:nvPicPr>
          <p:cNvPr id="287" name="Google Shape;287;p36"/>
          <p:cNvPicPr preferRelativeResize="0"/>
          <p:nvPr/>
        </p:nvPicPr>
        <p:blipFill>
          <a:blip r:embed="rId6">
            <a:alphaModFix/>
          </a:blip>
          <a:stretch>
            <a:fillRect/>
          </a:stretch>
        </p:blipFill>
        <p:spPr>
          <a:xfrm>
            <a:off x="5652175" y="1648438"/>
            <a:ext cx="2019300" cy="295275"/>
          </a:xfrm>
          <a:prstGeom prst="rect">
            <a:avLst/>
          </a:prstGeom>
          <a:noFill/>
          <a:ln>
            <a:noFill/>
          </a:ln>
        </p:spPr>
      </p:pic>
      <p:pic>
        <p:nvPicPr>
          <p:cNvPr id="288" name="Google Shape;288;p36"/>
          <p:cNvPicPr preferRelativeResize="0"/>
          <p:nvPr/>
        </p:nvPicPr>
        <p:blipFill>
          <a:blip r:embed="rId7">
            <a:alphaModFix/>
          </a:blip>
          <a:stretch>
            <a:fillRect/>
          </a:stretch>
        </p:blipFill>
        <p:spPr>
          <a:xfrm>
            <a:off x="1409000" y="2275748"/>
            <a:ext cx="2133600" cy="2163773"/>
          </a:xfrm>
          <a:prstGeom prst="rect">
            <a:avLst/>
          </a:prstGeom>
          <a:noFill/>
          <a:ln>
            <a:noFill/>
          </a:ln>
        </p:spPr>
      </p:pic>
      <p:pic>
        <p:nvPicPr>
          <p:cNvPr id="289" name="Google Shape;289;p36"/>
          <p:cNvPicPr preferRelativeResize="0"/>
          <p:nvPr/>
        </p:nvPicPr>
        <p:blipFill>
          <a:blip r:embed="rId8">
            <a:alphaModFix/>
          </a:blip>
          <a:stretch>
            <a:fillRect/>
          </a:stretch>
        </p:blipFill>
        <p:spPr>
          <a:xfrm>
            <a:off x="756400" y="1695000"/>
            <a:ext cx="3176875" cy="417925"/>
          </a:xfrm>
          <a:prstGeom prst="rect">
            <a:avLst/>
          </a:prstGeom>
          <a:noFill/>
          <a:ln>
            <a:noFill/>
          </a:ln>
        </p:spPr>
      </p:pic>
      <p:sp>
        <p:nvSpPr>
          <p:cNvPr id="290" name="Google Shape;290;p36"/>
          <p:cNvSpPr txBox="1"/>
          <p:nvPr/>
        </p:nvSpPr>
        <p:spPr>
          <a:xfrm>
            <a:off x="6108450" y="43457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D</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sz="3600" u="sng"/>
              <a:t>Pre-Processing</a:t>
            </a:r>
            <a:endParaRPr sz="3600" u="sng"/>
          </a:p>
        </p:txBody>
      </p:sp>
      <p:sp>
        <p:nvSpPr>
          <p:cNvPr id="297" name="Google Shape;297;p3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pic>
        <p:nvPicPr>
          <p:cNvPr descr="pes logo.png" id="298" name="Google Shape;298;p37"/>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299" name="Google Shape;299;p37"/>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300" name="Google Shape;300;p3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301" name="Google Shape;301;p3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302" name="Google Shape;302;p37"/>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sp>
        <p:nvSpPr>
          <p:cNvPr id="303" name="Google Shape;303;p37"/>
          <p:cNvSpPr txBox="1"/>
          <p:nvPr/>
        </p:nvSpPr>
        <p:spPr>
          <a:xfrm>
            <a:off x="1691640" y="1161150"/>
            <a:ext cx="1324500" cy="27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lang="en">
                <a:latin typeface="Calibri"/>
                <a:ea typeface="Calibri"/>
                <a:cs typeface="Calibri"/>
                <a:sym typeface="Calibri"/>
              </a:rPr>
              <a:t>Gaussian Filter</a:t>
            </a:r>
            <a:endParaRPr b="0" i="0" sz="1700" u="none" cap="none" strike="noStrike">
              <a:solidFill>
                <a:srgbClr val="000000"/>
              </a:solidFill>
              <a:latin typeface="Calibri"/>
              <a:ea typeface="Calibri"/>
              <a:cs typeface="Calibri"/>
              <a:sym typeface="Calibri"/>
            </a:endParaRPr>
          </a:p>
        </p:txBody>
      </p:sp>
      <p:sp>
        <p:nvSpPr>
          <p:cNvPr id="304" name="Google Shape;304;p37"/>
          <p:cNvSpPr txBox="1"/>
          <p:nvPr/>
        </p:nvSpPr>
        <p:spPr>
          <a:xfrm>
            <a:off x="5486400" y="1143000"/>
            <a:ext cx="2563800" cy="27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Calibri"/>
                <a:ea typeface="Calibri"/>
                <a:cs typeface="Calibri"/>
                <a:sym typeface="Calibri"/>
              </a:rPr>
              <a:t>Adaptive Histogram Equalization</a:t>
            </a:r>
            <a:endParaRPr b="0" i="0" sz="1400" u="none" cap="none" strike="noStrike">
              <a:solidFill>
                <a:srgbClr val="000000"/>
              </a:solidFill>
              <a:latin typeface="Calibri"/>
              <a:ea typeface="Calibri"/>
              <a:cs typeface="Calibri"/>
              <a:sym typeface="Calibri"/>
            </a:endParaRPr>
          </a:p>
        </p:txBody>
      </p:sp>
      <p:pic>
        <p:nvPicPr>
          <p:cNvPr id="305" name="Google Shape;305;p37"/>
          <p:cNvPicPr preferRelativeResize="0"/>
          <p:nvPr/>
        </p:nvPicPr>
        <p:blipFill>
          <a:blip r:embed="rId5">
            <a:alphaModFix/>
          </a:blip>
          <a:stretch>
            <a:fillRect/>
          </a:stretch>
        </p:blipFill>
        <p:spPr>
          <a:xfrm>
            <a:off x="1015639" y="1631113"/>
            <a:ext cx="2676525" cy="400050"/>
          </a:xfrm>
          <a:prstGeom prst="rect">
            <a:avLst/>
          </a:prstGeom>
          <a:noFill/>
          <a:ln>
            <a:noFill/>
          </a:ln>
        </p:spPr>
      </p:pic>
      <p:pic>
        <p:nvPicPr>
          <p:cNvPr id="306" name="Google Shape;306;p37"/>
          <p:cNvPicPr preferRelativeResize="0"/>
          <p:nvPr/>
        </p:nvPicPr>
        <p:blipFill>
          <a:blip r:embed="rId6">
            <a:alphaModFix/>
          </a:blip>
          <a:stretch>
            <a:fillRect/>
          </a:stretch>
        </p:blipFill>
        <p:spPr>
          <a:xfrm>
            <a:off x="1408175" y="2267699"/>
            <a:ext cx="2133600" cy="2153824"/>
          </a:xfrm>
          <a:prstGeom prst="rect">
            <a:avLst/>
          </a:prstGeom>
          <a:noFill/>
          <a:ln>
            <a:noFill/>
          </a:ln>
        </p:spPr>
      </p:pic>
      <p:pic>
        <p:nvPicPr>
          <p:cNvPr id="307" name="Google Shape;307;p37"/>
          <p:cNvPicPr preferRelativeResize="0"/>
          <p:nvPr/>
        </p:nvPicPr>
        <p:blipFill>
          <a:blip r:embed="rId7">
            <a:alphaModFix/>
          </a:blip>
          <a:stretch>
            <a:fillRect/>
          </a:stretch>
        </p:blipFill>
        <p:spPr>
          <a:xfrm>
            <a:off x="5733288" y="2267699"/>
            <a:ext cx="2133600" cy="2143664"/>
          </a:xfrm>
          <a:prstGeom prst="rect">
            <a:avLst/>
          </a:prstGeom>
          <a:noFill/>
          <a:ln>
            <a:noFill/>
          </a:ln>
        </p:spPr>
      </p:pic>
      <p:pic>
        <p:nvPicPr>
          <p:cNvPr id="308" name="Google Shape;308;p37"/>
          <p:cNvPicPr preferRelativeResize="0"/>
          <p:nvPr/>
        </p:nvPicPr>
        <p:blipFill>
          <a:blip r:embed="rId8">
            <a:alphaModFix/>
          </a:blip>
          <a:stretch>
            <a:fillRect/>
          </a:stretch>
        </p:blipFill>
        <p:spPr>
          <a:xfrm>
            <a:off x="5650992" y="1645920"/>
            <a:ext cx="2334104" cy="273900"/>
          </a:xfrm>
          <a:prstGeom prst="rect">
            <a:avLst/>
          </a:prstGeom>
          <a:noFill/>
          <a:ln>
            <a:noFill/>
          </a:ln>
        </p:spPr>
      </p:pic>
      <p:sp>
        <p:nvSpPr>
          <p:cNvPr id="309" name="Google Shape;309;p37"/>
          <p:cNvSpPr txBox="1"/>
          <p:nvPr/>
        </p:nvSpPr>
        <p:spPr>
          <a:xfrm>
            <a:off x="6108450" y="43457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D</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8"/>
          <p:cNvSpPr txBox="1"/>
          <p:nvPr>
            <p:ph type="title"/>
          </p:nvPr>
        </p:nvSpPr>
        <p:spPr>
          <a:xfrm>
            <a:off x="457200" y="154484"/>
            <a:ext cx="8229600" cy="64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u="sng"/>
              <a:t>Segmentation</a:t>
            </a:r>
            <a:endParaRPr sz="3600"/>
          </a:p>
        </p:txBody>
      </p:sp>
      <p:sp>
        <p:nvSpPr>
          <p:cNvPr id="316" name="Google Shape;316;p38"/>
          <p:cNvSpPr txBox="1"/>
          <p:nvPr>
            <p:ph idx="1" type="body"/>
          </p:nvPr>
        </p:nvSpPr>
        <p:spPr>
          <a:xfrm>
            <a:off x="457200" y="744143"/>
            <a:ext cx="8229600" cy="3655200"/>
          </a:xfrm>
          <a:prstGeom prst="rect">
            <a:avLst/>
          </a:prstGeom>
        </p:spPr>
        <p:txBody>
          <a:bodyPr anchorCtr="0" anchor="t" bIns="45700" lIns="91425" spcFirstLastPara="1" rIns="91425" wrap="square" tIns="45700">
            <a:noAutofit/>
          </a:bodyPr>
          <a:lstStyle/>
          <a:p>
            <a:pPr indent="0" lvl="0" marL="0" rtl="0" algn="just">
              <a:spcBef>
                <a:spcPts val="0"/>
              </a:spcBef>
              <a:spcAft>
                <a:spcPts val="0"/>
              </a:spcAft>
              <a:buNone/>
            </a:pPr>
            <a:r>
              <a:rPr lang="en" sz="2000" u="sng"/>
              <a:t>Thresholding:</a:t>
            </a:r>
            <a:endParaRPr sz="2000" u="sng"/>
          </a:p>
          <a:p>
            <a:pPr indent="-355600" lvl="0" marL="457200" rtl="0" algn="just">
              <a:spcBef>
                <a:spcPts val="0"/>
              </a:spcBef>
              <a:spcAft>
                <a:spcPts val="0"/>
              </a:spcAft>
              <a:buSzPts val="2000"/>
              <a:buChar char="•"/>
            </a:pPr>
            <a:r>
              <a:rPr lang="en" sz="2000"/>
              <a:t>This technique is based on a threshold value to turn a gray-scale image into a binary image</a:t>
            </a:r>
            <a:endParaRPr sz="2000"/>
          </a:p>
          <a:p>
            <a:pPr indent="-355600" lvl="0" marL="457200" rtl="0" algn="just">
              <a:spcBef>
                <a:spcPts val="0"/>
              </a:spcBef>
              <a:spcAft>
                <a:spcPts val="0"/>
              </a:spcAft>
              <a:buSzPts val="2000"/>
              <a:buChar char="•"/>
            </a:pPr>
            <a:r>
              <a:rPr lang="en" sz="2000"/>
              <a:t>In this technique image is segmented by comparing pixel values with a predefined threshold limit L</a:t>
            </a:r>
            <a:endParaRPr sz="2000"/>
          </a:p>
          <a:p>
            <a:pPr indent="-355600" lvl="0" marL="457200" rtl="0" algn="just">
              <a:spcBef>
                <a:spcPts val="0"/>
              </a:spcBef>
              <a:spcAft>
                <a:spcPts val="0"/>
              </a:spcAft>
              <a:buSzPts val="2000"/>
              <a:buChar char="•"/>
            </a:pPr>
            <a:r>
              <a:rPr lang="en" sz="2000"/>
              <a:t>The equation to define the threshold level is given by:</a:t>
            </a:r>
            <a:endParaRPr sz="2000"/>
          </a:p>
          <a:p>
            <a:pPr indent="0" lvl="0" marL="0" marR="0" rtl="0" algn="just">
              <a:lnSpc>
                <a:spcPct val="100000"/>
              </a:lnSpc>
              <a:spcBef>
                <a:spcPts val="0"/>
              </a:spcBef>
              <a:spcAft>
                <a:spcPts val="0"/>
              </a:spcAft>
              <a:buNone/>
            </a:pPr>
            <a:r>
              <a:t/>
            </a:r>
            <a:endParaRPr sz="2000" u="sng"/>
          </a:p>
          <a:p>
            <a:pPr indent="0" lvl="0" marL="0" marR="0" rtl="0" algn="just">
              <a:lnSpc>
                <a:spcPct val="100000"/>
              </a:lnSpc>
              <a:spcBef>
                <a:spcPts val="0"/>
              </a:spcBef>
              <a:spcAft>
                <a:spcPts val="0"/>
              </a:spcAft>
              <a:buNone/>
            </a:pPr>
            <a:r>
              <a:rPr lang="en" sz="2000" u="sng"/>
              <a:t>Watershed Segmentation</a:t>
            </a:r>
            <a:endParaRPr sz="2000" u="sng"/>
          </a:p>
          <a:p>
            <a:pPr indent="-355600" lvl="0" marL="457200" marR="0" rtl="0" algn="just">
              <a:lnSpc>
                <a:spcPct val="100000"/>
              </a:lnSpc>
              <a:spcBef>
                <a:spcPts val="0"/>
              </a:spcBef>
              <a:spcAft>
                <a:spcPts val="0"/>
              </a:spcAft>
              <a:buSzPts val="2000"/>
              <a:buChar char="•"/>
            </a:pPr>
            <a:r>
              <a:rPr lang="en" sz="2000"/>
              <a:t>Watershed is based on morphological process mixed with edge based segmentation to yield a hybrid technique</a:t>
            </a:r>
            <a:endParaRPr sz="2000"/>
          </a:p>
          <a:p>
            <a:pPr indent="-355600" lvl="0" marL="457200" rtl="0" algn="just">
              <a:spcBef>
                <a:spcPts val="0"/>
              </a:spcBef>
              <a:spcAft>
                <a:spcPts val="0"/>
              </a:spcAft>
              <a:buSzPts val="2000"/>
              <a:buChar char="•"/>
            </a:pPr>
            <a:r>
              <a:rPr lang="en" sz="2000"/>
              <a:t>It is used to detect and separate out touching/overlapping objects in images which will help in segmenting the nodules</a:t>
            </a:r>
            <a:endParaRPr sz="2000"/>
          </a:p>
          <a:p>
            <a:pPr indent="0" lvl="0" marL="0" marR="0" rtl="0" algn="just">
              <a:lnSpc>
                <a:spcPct val="100000"/>
              </a:lnSpc>
              <a:spcBef>
                <a:spcPts val="0"/>
              </a:spcBef>
              <a:spcAft>
                <a:spcPts val="0"/>
              </a:spcAft>
              <a:buNone/>
            </a:pPr>
            <a:r>
              <a:t/>
            </a:r>
            <a:endParaRPr sz="2000"/>
          </a:p>
        </p:txBody>
      </p:sp>
      <p:pic>
        <p:nvPicPr>
          <p:cNvPr descr="pes logo.png" id="317" name="Google Shape;317;p38"/>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318" name="Google Shape;318;p38"/>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319" name="Google Shape;319;p3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320" name="Google Shape;320;p38"/>
          <p:cNvSpPr txBox="1"/>
          <p:nvPr>
            <p:ph idx="10" type="dt"/>
          </p:nvPr>
        </p:nvSpPr>
        <p:spPr>
          <a:xfrm>
            <a:off x="457200" y="4801472"/>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321" name="Google Shape;321;p38"/>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pic>
        <p:nvPicPr>
          <p:cNvPr id="322" name="Google Shape;322;p38"/>
          <p:cNvPicPr preferRelativeResize="0"/>
          <p:nvPr/>
        </p:nvPicPr>
        <p:blipFill>
          <a:blip r:embed="rId5">
            <a:alphaModFix/>
          </a:blip>
          <a:stretch>
            <a:fillRect/>
          </a:stretch>
        </p:blipFill>
        <p:spPr>
          <a:xfrm>
            <a:off x="6553200" y="2176575"/>
            <a:ext cx="2324100" cy="651700"/>
          </a:xfrm>
          <a:prstGeom prst="rect">
            <a:avLst/>
          </a:prstGeom>
          <a:noFill/>
          <a:ln>
            <a:noFill/>
          </a:ln>
        </p:spPr>
      </p:pic>
      <p:sp>
        <p:nvSpPr>
          <p:cNvPr id="323" name="Google Shape;323;p38"/>
          <p:cNvSpPr txBox="1"/>
          <p:nvPr/>
        </p:nvSpPr>
        <p:spPr>
          <a:xfrm>
            <a:off x="6108450" y="43457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NP</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descr="pes logo.png" id="329" name="Google Shape;329;p39"/>
          <p:cNvPicPr preferRelativeResize="0"/>
          <p:nvPr/>
        </p:nvPicPr>
        <p:blipFill rotWithShape="1">
          <a:blip r:embed="rId3">
            <a:alphaModFix/>
          </a:blip>
          <a:srcRect b="0" l="0" r="0" t="0"/>
          <a:stretch/>
        </p:blipFill>
        <p:spPr>
          <a:xfrm>
            <a:off x="0" y="-57150"/>
            <a:ext cx="857250" cy="857250"/>
          </a:xfrm>
          <a:prstGeom prst="rect">
            <a:avLst/>
          </a:prstGeom>
          <a:noFill/>
          <a:ln>
            <a:noFill/>
          </a:ln>
        </p:spPr>
      </p:pic>
      <p:sp>
        <p:nvSpPr>
          <p:cNvPr id="330" name="Google Shape;330;p39"/>
          <p:cNvSpPr txBox="1"/>
          <p:nvPr>
            <p:ph idx="12" type="sldNum"/>
          </p:nvPr>
        </p:nvSpPr>
        <p:spPr>
          <a:xfrm>
            <a:off x="6553200" y="4767263"/>
            <a:ext cx="2133600" cy="2738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pic>
        <p:nvPicPr>
          <p:cNvPr descr="C:\Users\rajsekar\Pictures\ECE LOGO.jpg" id="331" name="Google Shape;331;p39"/>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332" name="Google Shape;332;p39"/>
          <p:cNvSpPr txBox="1"/>
          <p:nvPr>
            <p:ph idx="12" type="sldNum"/>
          </p:nvPr>
        </p:nvSpPr>
        <p:spPr>
          <a:xfrm>
            <a:off x="6553200" y="4767263"/>
            <a:ext cx="2133600" cy="2738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333" name="Google Shape;333;p39"/>
          <p:cNvSpPr txBox="1"/>
          <p:nvPr>
            <p:ph idx="10" type="dt"/>
          </p:nvPr>
        </p:nvSpPr>
        <p:spPr>
          <a:xfrm>
            <a:off x="457200" y="4767263"/>
            <a:ext cx="2133600" cy="2738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334" name="Google Shape;334;p39"/>
          <p:cNvSpPr txBox="1"/>
          <p:nvPr>
            <p:ph idx="11" type="ftr"/>
          </p:nvPr>
        </p:nvSpPr>
        <p:spPr>
          <a:xfrm>
            <a:off x="1219200" y="5006578"/>
            <a:ext cx="7239000" cy="690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sp>
        <p:nvSpPr>
          <p:cNvPr id="335" name="Google Shape;335;p39"/>
          <p:cNvSpPr txBox="1"/>
          <p:nvPr/>
        </p:nvSpPr>
        <p:spPr>
          <a:xfrm>
            <a:off x="3343950" y="795806"/>
            <a:ext cx="2456100" cy="1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Complement of </a:t>
            </a:r>
            <a:r>
              <a:rPr lang="en">
                <a:latin typeface="Calibri"/>
                <a:ea typeface="Calibri"/>
                <a:cs typeface="Calibri"/>
                <a:sym typeface="Calibri"/>
              </a:rPr>
              <a:t>B</a:t>
            </a:r>
            <a:r>
              <a:rPr b="0" i="0" lang="en" sz="1400" u="none" cap="none" strike="noStrike">
                <a:solidFill>
                  <a:srgbClr val="000000"/>
                </a:solidFill>
                <a:latin typeface="Calibri"/>
                <a:ea typeface="Calibri"/>
                <a:cs typeface="Calibri"/>
                <a:sym typeface="Calibri"/>
              </a:rPr>
              <a:t>inary Image</a:t>
            </a:r>
            <a:endParaRPr b="0" i="0" sz="1400" u="none" cap="none" strike="noStrike">
              <a:solidFill>
                <a:srgbClr val="000000"/>
              </a:solidFill>
              <a:latin typeface="Calibri"/>
              <a:ea typeface="Calibri"/>
              <a:cs typeface="Calibri"/>
              <a:sym typeface="Calibri"/>
            </a:endParaRPr>
          </a:p>
        </p:txBody>
      </p:sp>
      <p:sp>
        <p:nvSpPr>
          <p:cNvPr id="336" name="Google Shape;336;p39"/>
          <p:cNvSpPr txBox="1"/>
          <p:nvPr/>
        </p:nvSpPr>
        <p:spPr>
          <a:xfrm>
            <a:off x="3599238" y="2753025"/>
            <a:ext cx="1945500" cy="27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Watershed </a:t>
            </a:r>
            <a:r>
              <a:rPr lang="en">
                <a:latin typeface="Calibri"/>
                <a:ea typeface="Calibri"/>
                <a:cs typeface="Calibri"/>
                <a:sym typeface="Calibri"/>
              </a:rPr>
              <a:t>Labels Image</a:t>
            </a:r>
            <a:endParaRPr b="0" i="0" sz="1400" u="none" cap="none" strike="noStrike">
              <a:solidFill>
                <a:srgbClr val="000000"/>
              </a:solidFill>
              <a:latin typeface="Calibri"/>
              <a:ea typeface="Calibri"/>
              <a:cs typeface="Calibri"/>
              <a:sym typeface="Calibri"/>
            </a:endParaRPr>
          </a:p>
        </p:txBody>
      </p:sp>
      <p:sp>
        <p:nvSpPr>
          <p:cNvPr id="337" name="Google Shape;337;p39"/>
          <p:cNvSpPr txBox="1"/>
          <p:nvPr/>
        </p:nvSpPr>
        <p:spPr>
          <a:xfrm>
            <a:off x="1307175" y="2738888"/>
            <a:ext cx="2038200" cy="1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Watershed Lines Image</a:t>
            </a:r>
            <a:endParaRPr b="0" i="0" sz="1400" u="none" cap="none" strike="noStrike">
              <a:solidFill>
                <a:srgbClr val="000000"/>
              </a:solidFill>
              <a:latin typeface="Calibri"/>
              <a:ea typeface="Calibri"/>
              <a:cs typeface="Calibri"/>
              <a:sym typeface="Calibri"/>
            </a:endParaRPr>
          </a:p>
        </p:txBody>
      </p:sp>
      <p:sp>
        <p:nvSpPr>
          <p:cNvPr id="338" name="Google Shape;338;p39"/>
          <p:cNvSpPr txBox="1"/>
          <p:nvPr/>
        </p:nvSpPr>
        <p:spPr>
          <a:xfrm>
            <a:off x="1728250" y="800099"/>
            <a:ext cx="1278000" cy="27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Binary Image</a:t>
            </a:r>
            <a:endParaRPr b="0" i="0" sz="1400" u="none" cap="none" strike="noStrike">
              <a:solidFill>
                <a:srgbClr val="000000"/>
              </a:solidFill>
              <a:latin typeface="Calibri"/>
              <a:ea typeface="Calibri"/>
              <a:cs typeface="Calibri"/>
              <a:sym typeface="Calibri"/>
            </a:endParaRPr>
          </a:p>
        </p:txBody>
      </p:sp>
      <p:pic>
        <p:nvPicPr>
          <p:cNvPr id="339" name="Google Shape;339;p39"/>
          <p:cNvPicPr preferRelativeResize="0"/>
          <p:nvPr/>
        </p:nvPicPr>
        <p:blipFill rotWithShape="1">
          <a:blip r:embed="rId5">
            <a:alphaModFix/>
          </a:blip>
          <a:srcRect b="0" l="0" r="0" t="0"/>
          <a:stretch/>
        </p:blipFill>
        <p:spPr>
          <a:xfrm>
            <a:off x="3827125" y="1155588"/>
            <a:ext cx="1489750" cy="1491109"/>
          </a:xfrm>
          <a:prstGeom prst="rect">
            <a:avLst/>
          </a:prstGeom>
          <a:noFill/>
          <a:ln>
            <a:noFill/>
          </a:ln>
        </p:spPr>
      </p:pic>
      <p:pic>
        <p:nvPicPr>
          <p:cNvPr id="340" name="Google Shape;340;p39"/>
          <p:cNvPicPr preferRelativeResize="0"/>
          <p:nvPr/>
        </p:nvPicPr>
        <p:blipFill>
          <a:blip r:embed="rId6">
            <a:alphaModFix/>
          </a:blip>
          <a:stretch>
            <a:fillRect/>
          </a:stretch>
        </p:blipFill>
        <p:spPr>
          <a:xfrm>
            <a:off x="1545525" y="1186437"/>
            <a:ext cx="1489748" cy="1489748"/>
          </a:xfrm>
          <a:prstGeom prst="rect">
            <a:avLst/>
          </a:prstGeom>
          <a:noFill/>
          <a:ln>
            <a:noFill/>
          </a:ln>
        </p:spPr>
      </p:pic>
      <p:pic>
        <p:nvPicPr>
          <p:cNvPr id="341" name="Google Shape;341;p39"/>
          <p:cNvPicPr preferRelativeResize="0"/>
          <p:nvPr/>
        </p:nvPicPr>
        <p:blipFill>
          <a:blip r:embed="rId7">
            <a:alphaModFix/>
          </a:blip>
          <a:stretch>
            <a:fillRect/>
          </a:stretch>
        </p:blipFill>
        <p:spPr>
          <a:xfrm>
            <a:off x="6246225" y="1132806"/>
            <a:ext cx="1489750" cy="1501395"/>
          </a:xfrm>
          <a:prstGeom prst="rect">
            <a:avLst/>
          </a:prstGeom>
          <a:noFill/>
          <a:ln>
            <a:noFill/>
          </a:ln>
        </p:spPr>
      </p:pic>
      <p:pic>
        <p:nvPicPr>
          <p:cNvPr id="342" name="Google Shape;342;p39"/>
          <p:cNvPicPr preferRelativeResize="0"/>
          <p:nvPr/>
        </p:nvPicPr>
        <p:blipFill>
          <a:blip r:embed="rId8">
            <a:alphaModFix/>
          </a:blip>
          <a:stretch>
            <a:fillRect/>
          </a:stretch>
        </p:blipFill>
        <p:spPr>
          <a:xfrm>
            <a:off x="6287200" y="3100831"/>
            <a:ext cx="1489750" cy="1495558"/>
          </a:xfrm>
          <a:prstGeom prst="rect">
            <a:avLst/>
          </a:prstGeom>
          <a:noFill/>
          <a:ln>
            <a:noFill/>
          </a:ln>
        </p:spPr>
      </p:pic>
      <p:sp>
        <p:nvSpPr>
          <p:cNvPr id="343" name="Google Shape;343;p39"/>
          <p:cNvSpPr txBox="1"/>
          <p:nvPr/>
        </p:nvSpPr>
        <p:spPr>
          <a:xfrm>
            <a:off x="6318500" y="795800"/>
            <a:ext cx="1345200" cy="400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0"/>
              </a:spcAft>
              <a:buNone/>
            </a:pPr>
            <a:r>
              <a:rPr lang="en">
                <a:latin typeface="Calibri"/>
                <a:ea typeface="Calibri"/>
                <a:cs typeface="Calibri"/>
                <a:sym typeface="Calibri"/>
              </a:rPr>
              <a:t>G</a:t>
            </a:r>
            <a:r>
              <a:rPr lang="en">
                <a:latin typeface="Calibri"/>
                <a:ea typeface="Calibri"/>
                <a:cs typeface="Calibri"/>
                <a:sym typeface="Calibri"/>
              </a:rPr>
              <a:t>rayscale Mask</a:t>
            </a:r>
            <a:endParaRPr/>
          </a:p>
        </p:txBody>
      </p:sp>
      <p:sp>
        <p:nvSpPr>
          <p:cNvPr id="344" name="Google Shape;344;p39"/>
          <p:cNvSpPr txBox="1"/>
          <p:nvPr/>
        </p:nvSpPr>
        <p:spPr>
          <a:xfrm>
            <a:off x="6246225" y="2753013"/>
            <a:ext cx="1571700" cy="400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0"/>
              </a:spcAft>
              <a:buNone/>
            </a:pPr>
            <a:r>
              <a:rPr lang="en">
                <a:latin typeface="Calibri"/>
                <a:ea typeface="Calibri"/>
                <a:cs typeface="Calibri"/>
                <a:sym typeface="Calibri"/>
              </a:rPr>
              <a:t>Segmented Output</a:t>
            </a:r>
            <a:endParaRPr/>
          </a:p>
        </p:txBody>
      </p:sp>
      <p:pic>
        <p:nvPicPr>
          <p:cNvPr id="345" name="Google Shape;345;p39"/>
          <p:cNvPicPr preferRelativeResize="0"/>
          <p:nvPr/>
        </p:nvPicPr>
        <p:blipFill>
          <a:blip r:embed="rId9">
            <a:alphaModFix/>
          </a:blip>
          <a:stretch>
            <a:fillRect/>
          </a:stretch>
        </p:blipFill>
        <p:spPr>
          <a:xfrm>
            <a:off x="1581400" y="3089663"/>
            <a:ext cx="1489750" cy="1489750"/>
          </a:xfrm>
          <a:prstGeom prst="rect">
            <a:avLst/>
          </a:prstGeom>
          <a:noFill/>
          <a:ln>
            <a:noFill/>
          </a:ln>
        </p:spPr>
      </p:pic>
      <p:pic>
        <p:nvPicPr>
          <p:cNvPr id="346" name="Google Shape;346;p39"/>
          <p:cNvPicPr preferRelativeResize="0"/>
          <p:nvPr/>
        </p:nvPicPr>
        <p:blipFill>
          <a:blip r:embed="rId10">
            <a:alphaModFix/>
          </a:blip>
          <a:stretch>
            <a:fillRect/>
          </a:stretch>
        </p:blipFill>
        <p:spPr>
          <a:xfrm>
            <a:off x="3827113" y="3080250"/>
            <a:ext cx="1489750" cy="1507415"/>
          </a:xfrm>
          <a:prstGeom prst="rect">
            <a:avLst/>
          </a:prstGeom>
          <a:noFill/>
          <a:ln>
            <a:noFill/>
          </a:ln>
        </p:spPr>
      </p:pic>
      <p:sp>
        <p:nvSpPr>
          <p:cNvPr id="347" name="Google Shape;347;p39"/>
          <p:cNvSpPr txBox="1"/>
          <p:nvPr/>
        </p:nvSpPr>
        <p:spPr>
          <a:xfrm>
            <a:off x="6108450" y="43457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NP</a:t>
            </a:r>
            <a:endParaRPr>
              <a:latin typeface="Calibri"/>
              <a:ea typeface="Calibri"/>
              <a:cs typeface="Calibri"/>
              <a:sym typeface="Calibri"/>
            </a:endParaRPr>
          </a:p>
        </p:txBody>
      </p:sp>
      <p:sp>
        <p:nvSpPr>
          <p:cNvPr id="348" name="Google Shape;348;p39"/>
          <p:cNvSpPr txBox="1"/>
          <p:nvPr>
            <p:ph type="title"/>
          </p:nvPr>
        </p:nvSpPr>
        <p:spPr>
          <a:xfrm>
            <a:off x="457200" y="154484"/>
            <a:ext cx="8229600" cy="64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u="sng"/>
              <a:t>Segmentation</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40"/>
          <p:cNvPicPr preferRelativeResize="0"/>
          <p:nvPr/>
        </p:nvPicPr>
        <p:blipFill>
          <a:blip r:embed="rId3">
            <a:alphaModFix/>
          </a:blip>
          <a:stretch>
            <a:fillRect/>
          </a:stretch>
        </p:blipFill>
        <p:spPr>
          <a:xfrm>
            <a:off x="749425" y="2793590"/>
            <a:ext cx="4535775" cy="1680052"/>
          </a:xfrm>
          <a:prstGeom prst="rect">
            <a:avLst/>
          </a:prstGeom>
          <a:noFill/>
          <a:ln>
            <a:noFill/>
          </a:ln>
        </p:spPr>
      </p:pic>
      <p:pic>
        <p:nvPicPr>
          <p:cNvPr id="355" name="Google Shape;355;p40"/>
          <p:cNvPicPr preferRelativeResize="0"/>
          <p:nvPr/>
        </p:nvPicPr>
        <p:blipFill>
          <a:blip r:embed="rId4">
            <a:alphaModFix/>
          </a:blip>
          <a:stretch>
            <a:fillRect/>
          </a:stretch>
        </p:blipFill>
        <p:spPr>
          <a:xfrm>
            <a:off x="749426" y="904477"/>
            <a:ext cx="3422776" cy="1812925"/>
          </a:xfrm>
          <a:prstGeom prst="rect">
            <a:avLst/>
          </a:prstGeom>
          <a:noFill/>
          <a:ln>
            <a:noFill/>
          </a:ln>
        </p:spPr>
      </p:pic>
      <p:sp>
        <p:nvSpPr>
          <p:cNvPr id="356" name="Google Shape;356;p40"/>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descr="pes logo.png" id="357" name="Google Shape;357;p40"/>
          <p:cNvPicPr preferRelativeResize="0"/>
          <p:nvPr/>
        </p:nvPicPr>
        <p:blipFill rotWithShape="1">
          <a:blip r:embed="rId5">
            <a:alphaModFix/>
          </a:blip>
          <a:srcRect b="0" l="0" r="0" t="0"/>
          <a:stretch/>
        </p:blipFill>
        <p:spPr>
          <a:xfrm>
            <a:off x="0" y="0"/>
            <a:ext cx="857250" cy="857250"/>
          </a:xfrm>
          <a:prstGeom prst="rect">
            <a:avLst/>
          </a:prstGeom>
          <a:noFill/>
          <a:ln>
            <a:noFill/>
          </a:ln>
        </p:spPr>
      </p:pic>
      <p:sp>
        <p:nvSpPr>
          <p:cNvPr id="358" name="Google Shape;358;p40"/>
          <p:cNvSpPr txBox="1"/>
          <p:nvPr>
            <p:ph idx="10" type="dt"/>
          </p:nvPr>
        </p:nvSpPr>
        <p:spPr>
          <a:xfrm>
            <a:off x="457200" y="4764024"/>
            <a:ext cx="10470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23/03/2021</a:t>
            </a:r>
            <a:endParaRPr/>
          </a:p>
        </p:txBody>
      </p:sp>
      <p:pic>
        <p:nvPicPr>
          <p:cNvPr descr="C:\Users\rajsekar\Pictures\ECE LOGO.jpg" id="359" name="Google Shape;359;p40"/>
          <p:cNvPicPr preferRelativeResize="0"/>
          <p:nvPr/>
        </p:nvPicPr>
        <p:blipFill rotWithShape="1">
          <a:blip r:embed="rId6">
            <a:alphaModFix/>
          </a:blip>
          <a:srcRect b="0" l="0" r="0" t="0"/>
          <a:stretch/>
        </p:blipFill>
        <p:spPr>
          <a:xfrm>
            <a:off x="8077200" y="0"/>
            <a:ext cx="800100" cy="800100"/>
          </a:xfrm>
          <a:prstGeom prst="rect">
            <a:avLst/>
          </a:prstGeom>
          <a:noFill/>
          <a:ln>
            <a:noFill/>
          </a:ln>
        </p:spPr>
      </p:pic>
      <p:sp>
        <p:nvSpPr>
          <p:cNvPr id="360" name="Google Shape;360;p40"/>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pic>
        <p:nvPicPr>
          <p:cNvPr id="361" name="Google Shape;361;p40"/>
          <p:cNvPicPr preferRelativeResize="0"/>
          <p:nvPr/>
        </p:nvPicPr>
        <p:blipFill>
          <a:blip r:embed="rId7">
            <a:alphaModFix/>
          </a:blip>
          <a:stretch>
            <a:fillRect/>
          </a:stretch>
        </p:blipFill>
        <p:spPr>
          <a:xfrm>
            <a:off x="5285200" y="848359"/>
            <a:ext cx="1840100" cy="3918917"/>
          </a:xfrm>
          <a:prstGeom prst="rect">
            <a:avLst/>
          </a:prstGeom>
          <a:noFill/>
          <a:ln>
            <a:noFill/>
          </a:ln>
        </p:spPr>
      </p:pic>
      <p:sp>
        <p:nvSpPr>
          <p:cNvPr id="362" name="Google Shape;362;p40"/>
          <p:cNvSpPr txBox="1"/>
          <p:nvPr/>
        </p:nvSpPr>
        <p:spPr>
          <a:xfrm>
            <a:off x="7190525" y="900394"/>
            <a:ext cx="6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Shear</a:t>
            </a:r>
            <a:endParaRPr>
              <a:latin typeface="Calibri"/>
              <a:ea typeface="Calibri"/>
              <a:cs typeface="Calibri"/>
              <a:sym typeface="Calibri"/>
            </a:endParaRPr>
          </a:p>
        </p:txBody>
      </p:sp>
      <p:sp>
        <p:nvSpPr>
          <p:cNvPr id="363" name="Google Shape;363;p40"/>
          <p:cNvSpPr txBox="1"/>
          <p:nvPr/>
        </p:nvSpPr>
        <p:spPr>
          <a:xfrm>
            <a:off x="7159025" y="1960481"/>
            <a:ext cx="7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Scale</a:t>
            </a:r>
            <a:endParaRPr>
              <a:latin typeface="Calibri"/>
              <a:ea typeface="Calibri"/>
              <a:cs typeface="Calibri"/>
              <a:sym typeface="Calibri"/>
            </a:endParaRPr>
          </a:p>
        </p:txBody>
      </p:sp>
      <p:sp>
        <p:nvSpPr>
          <p:cNvPr id="364" name="Google Shape;364;p40"/>
          <p:cNvSpPr txBox="1"/>
          <p:nvPr/>
        </p:nvSpPr>
        <p:spPr>
          <a:xfrm>
            <a:off x="7125300" y="3020569"/>
            <a:ext cx="125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Horizontally Flipped</a:t>
            </a:r>
            <a:endParaRPr>
              <a:latin typeface="Calibri"/>
              <a:ea typeface="Calibri"/>
              <a:cs typeface="Calibri"/>
              <a:sym typeface="Calibri"/>
            </a:endParaRPr>
          </a:p>
        </p:txBody>
      </p:sp>
      <p:sp>
        <p:nvSpPr>
          <p:cNvPr id="365" name="Google Shape;365;p40"/>
          <p:cNvSpPr txBox="1"/>
          <p:nvPr/>
        </p:nvSpPr>
        <p:spPr>
          <a:xfrm>
            <a:off x="7125300" y="4013569"/>
            <a:ext cx="125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Vertically Flipped</a:t>
            </a:r>
            <a:endParaRPr>
              <a:latin typeface="Calibri"/>
              <a:ea typeface="Calibri"/>
              <a:cs typeface="Calibri"/>
              <a:sym typeface="Calibri"/>
            </a:endParaRPr>
          </a:p>
        </p:txBody>
      </p:sp>
      <p:sp>
        <p:nvSpPr>
          <p:cNvPr id="366" name="Google Shape;366;p40"/>
          <p:cNvSpPr txBox="1"/>
          <p:nvPr>
            <p:ph type="title"/>
          </p:nvPr>
        </p:nvSpPr>
        <p:spPr>
          <a:xfrm>
            <a:off x="457200" y="-57159"/>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u="sng"/>
              <a:t>Data Augmentation</a:t>
            </a:r>
            <a:endParaRPr sz="3600" u="sng"/>
          </a:p>
        </p:txBody>
      </p:sp>
      <p:sp>
        <p:nvSpPr>
          <p:cNvPr id="367" name="Google Shape;367;p40"/>
          <p:cNvSpPr txBox="1"/>
          <p:nvPr/>
        </p:nvSpPr>
        <p:spPr>
          <a:xfrm>
            <a:off x="6442775" y="208850"/>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NP</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sz="3600" u="sng"/>
              <a:t>Convolutional Neural Networks</a:t>
            </a:r>
            <a:endParaRPr sz="3600" u="sng"/>
          </a:p>
        </p:txBody>
      </p:sp>
      <p:sp>
        <p:nvSpPr>
          <p:cNvPr id="374" name="Google Shape;374;p41"/>
          <p:cNvSpPr txBox="1"/>
          <p:nvPr>
            <p:ph idx="1" type="body"/>
          </p:nvPr>
        </p:nvSpPr>
        <p:spPr>
          <a:xfrm>
            <a:off x="457200" y="1217988"/>
            <a:ext cx="8229600" cy="3394500"/>
          </a:xfrm>
          <a:prstGeom prst="rect">
            <a:avLst/>
          </a:prstGeom>
          <a:noFill/>
          <a:ln>
            <a:noFill/>
          </a:ln>
        </p:spPr>
        <p:txBody>
          <a:bodyPr anchorCtr="0" anchor="t" bIns="45700" lIns="91425" spcFirstLastPara="1" rIns="91425" wrap="square" tIns="45700">
            <a:noAutofit/>
          </a:bodyPr>
          <a:lstStyle/>
          <a:p>
            <a:pPr indent="-374650" lvl="0" marL="457200" marR="0" rtl="0" algn="l">
              <a:lnSpc>
                <a:spcPct val="100000"/>
              </a:lnSpc>
              <a:spcBef>
                <a:spcPts val="640"/>
              </a:spcBef>
              <a:spcAft>
                <a:spcPts val="0"/>
              </a:spcAft>
              <a:buSzPts val="2300"/>
              <a:buChar char="•"/>
            </a:pPr>
            <a:r>
              <a:rPr lang="en" sz="2300"/>
              <a:t>Architectures used: LeNet, AlexNet, VGG16 &amp; proposed model</a:t>
            </a:r>
            <a:endParaRPr sz="2300"/>
          </a:p>
          <a:p>
            <a:pPr indent="-374650" lvl="0" marL="457200" marR="0" rtl="0" algn="l">
              <a:lnSpc>
                <a:spcPct val="100000"/>
              </a:lnSpc>
              <a:spcBef>
                <a:spcPts val="0"/>
              </a:spcBef>
              <a:spcAft>
                <a:spcPts val="0"/>
              </a:spcAft>
              <a:buSzPts val="2300"/>
              <a:buChar char="•"/>
            </a:pPr>
            <a:r>
              <a:rPr lang="en" sz="2300"/>
              <a:t>Types of layers: Convolution, ReLU, Pooling, Fully Connected, Dropout &amp; </a:t>
            </a:r>
            <a:r>
              <a:rPr lang="en" sz="2300"/>
              <a:t>Batch Normalization layers</a:t>
            </a:r>
            <a:endParaRPr sz="2300"/>
          </a:p>
          <a:p>
            <a:pPr indent="-374650" lvl="0" marL="457200" marR="0" rtl="0" algn="l">
              <a:lnSpc>
                <a:spcPct val="100000"/>
              </a:lnSpc>
              <a:spcBef>
                <a:spcPts val="0"/>
              </a:spcBef>
              <a:spcAft>
                <a:spcPts val="0"/>
              </a:spcAft>
              <a:buSzPts val="2300"/>
              <a:buChar char="•"/>
            </a:pPr>
            <a:r>
              <a:rPr lang="en" sz="2300"/>
              <a:t>Activation functions: ReLU, softmax</a:t>
            </a:r>
            <a:endParaRPr sz="2300"/>
          </a:p>
          <a:p>
            <a:pPr indent="-374650" lvl="0" marL="457200" marR="0" rtl="0" algn="l">
              <a:lnSpc>
                <a:spcPct val="100000"/>
              </a:lnSpc>
              <a:spcBef>
                <a:spcPts val="0"/>
              </a:spcBef>
              <a:spcAft>
                <a:spcPts val="0"/>
              </a:spcAft>
              <a:buSzPts val="2300"/>
              <a:buChar char="•"/>
            </a:pPr>
            <a:r>
              <a:rPr lang="en" sz="2300"/>
              <a:t>Optimizer: Adam Optimizer</a:t>
            </a:r>
            <a:endParaRPr sz="2300"/>
          </a:p>
          <a:p>
            <a:pPr indent="-374650" lvl="0" marL="457200" marR="0" rtl="0" algn="l">
              <a:lnSpc>
                <a:spcPct val="100000"/>
              </a:lnSpc>
              <a:spcBef>
                <a:spcPts val="0"/>
              </a:spcBef>
              <a:spcAft>
                <a:spcPts val="0"/>
              </a:spcAft>
              <a:buSzPts val="2300"/>
              <a:buChar char="•"/>
            </a:pPr>
            <a:r>
              <a:rPr lang="en" sz="2300"/>
              <a:t>Evaluation metrics: Accuracy, precision, recall, </a:t>
            </a:r>
            <a:r>
              <a:rPr lang="en" sz="2300"/>
              <a:t>F1 score, </a:t>
            </a:r>
            <a:r>
              <a:rPr lang="en" sz="2300"/>
              <a:t>Macro Average, and Weighted Average</a:t>
            </a:r>
            <a:endParaRPr sz="2300"/>
          </a:p>
        </p:txBody>
      </p:sp>
      <p:sp>
        <p:nvSpPr>
          <p:cNvPr id="375" name="Google Shape;375;p41"/>
          <p:cNvSpPr txBox="1"/>
          <p:nvPr>
            <p:ph idx="12" type="sldNum"/>
          </p:nvPr>
        </p:nvSpPr>
        <p:spPr>
          <a:xfrm>
            <a:off x="6553200" y="4767263"/>
            <a:ext cx="2133600" cy="2738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
        <p:nvSpPr>
          <p:cNvPr id="376" name="Google Shape;376;p41"/>
          <p:cNvSpPr txBox="1"/>
          <p:nvPr>
            <p:ph idx="10" type="dt"/>
          </p:nvPr>
        </p:nvSpPr>
        <p:spPr>
          <a:xfrm>
            <a:off x="457200" y="4767263"/>
            <a:ext cx="2133600" cy="2738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
              <a:t>06</a:t>
            </a:r>
            <a:r>
              <a:rPr lang="en"/>
              <a:t>/05/2021</a:t>
            </a:r>
            <a:endParaRPr/>
          </a:p>
        </p:txBody>
      </p:sp>
      <p:sp>
        <p:nvSpPr>
          <p:cNvPr id="377" name="Google Shape;377;p41"/>
          <p:cNvSpPr txBox="1"/>
          <p:nvPr>
            <p:ph idx="11" type="ftr"/>
          </p:nvPr>
        </p:nvSpPr>
        <p:spPr>
          <a:xfrm>
            <a:off x="1219200" y="5006578"/>
            <a:ext cx="7239000" cy="690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pic>
        <p:nvPicPr>
          <p:cNvPr descr="pes logo.png" id="378" name="Google Shape;378;p41"/>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379" name="Google Shape;379;p41"/>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380" name="Google Shape;380;p41"/>
          <p:cNvSpPr txBox="1"/>
          <p:nvPr/>
        </p:nvSpPr>
        <p:spPr>
          <a:xfrm>
            <a:off x="6481350" y="13882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RK</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2"/>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3600" u="sng"/>
              <a:t>Binary Cross Entropy Loss Function</a:t>
            </a:r>
            <a:endParaRPr sz="3600" u="sng"/>
          </a:p>
        </p:txBody>
      </p:sp>
      <p:sp>
        <p:nvSpPr>
          <p:cNvPr id="386" name="Google Shape;386;p42"/>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lang="en" sz="2300"/>
              <a:t>Binary cross-entropy compares each of the predicted probabilities generated by the model to the actual class output which can be either 0 or 1. </a:t>
            </a:r>
            <a:endParaRPr sz="2300"/>
          </a:p>
          <a:p>
            <a:pPr indent="0" lvl="0" marL="457200" rtl="0" algn="l">
              <a:lnSpc>
                <a:spcPct val="115000"/>
              </a:lnSpc>
              <a:spcBef>
                <a:spcPts val="0"/>
              </a:spcBef>
              <a:spcAft>
                <a:spcPts val="0"/>
              </a:spcAft>
              <a:buNone/>
            </a:pPr>
            <a:r>
              <a:t/>
            </a:r>
            <a:endParaRPr sz="2300"/>
          </a:p>
          <a:p>
            <a:pPr indent="0" lvl="0" marL="457200" rtl="0" algn="l">
              <a:lnSpc>
                <a:spcPct val="115000"/>
              </a:lnSpc>
              <a:spcBef>
                <a:spcPts val="0"/>
              </a:spcBef>
              <a:spcAft>
                <a:spcPts val="0"/>
              </a:spcAft>
              <a:buNone/>
            </a:pPr>
            <a:r>
              <a:t/>
            </a:r>
            <a:endParaRPr sz="2300"/>
          </a:p>
          <a:p>
            <a:pPr indent="0" lvl="0" marL="457200" rtl="0" algn="l">
              <a:lnSpc>
                <a:spcPct val="115000"/>
              </a:lnSpc>
              <a:spcBef>
                <a:spcPts val="0"/>
              </a:spcBef>
              <a:spcAft>
                <a:spcPts val="0"/>
              </a:spcAft>
              <a:buNone/>
            </a:pPr>
            <a:r>
              <a:t/>
            </a:r>
            <a:endParaRPr sz="2300"/>
          </a:p>
          <a:p>
            <a:pPr indent="0" lvl="0" marL="457200" rtl="0" algn="l">
              <a:lnSpc>
                <a:spcPct val="115000"/>
              </a:lnSpc>
              <a:spcBef>
                <a:spcPts val="0"/>
              </a:spcBef>
              <a:spcAft>
                <a:spcPts val="0"/>
              </a:spcAft>
              <a:buNone/>
            </a:pPr>
            <a:r>
              <a:rPr lang="en" sz="1700"/>
              <a:t>Where N = total number of probabilities</a:t>
            </a:r>
            <a:endParaRPr sz="1700"/>
          </a:p>
          <a:p>
            <a:pPr indent="0" lvl="0" marL="457200" rtl="0" algn="l">
              <a:lnSpc>
                <a:spcPct val="115000"/>
              </a:lnSpc>
              <a:spcBef>
                <a:spcPts val="0"/>
              </a:spcBef>
              <a:spcAft>
                <a:spcPts val="0"/>
              </a:spcAft>
              <a:buNone/>
            </a:pPr>
            <a:r>
              <a:rPr lang="en" sz="1700"/>
              <a:t>p= predicted probability</a:t>
            </a:r>
            <a:endParaRPr sz="1700"/>
          </a:p>
          <a:p>
            <a:pPr indent="0" lvl="0" marL="457200" rtl="0" algn="l">
              <a:lnSpc>
                <a:spcPct val="115000"/>
              </a:lnSpc>
              <a:spcBef>
                <a:spcPts val="0"/>
              </a:spcBef>
              <a:spcAft>
                <a:spcPts val="0"/>
              </a:spcAft>
              <a:buNone/>
            </a:pPr>
            <a:r>
              <a:rPr lang="en" sz="1700"/>
              <a:t>y = label value/ ground truth</a:t>
            </a:r>
            <a:endParaRPr sz="1700"/>
          </a:p>
          <a:p>
            <a:pPr indent="0" lvl="0" marL="457200" rtl="0" algn="l">
              <a:lnSpc>
                <a:spcPct val="115000"/>
              </a:lnSpc>
              <a:spcBef>
                <a:spcPts val="0"/>
              </a:spcBef>
              <a:spcAft>
                <a:spcPts val="0"/>
              </a:spcAft>
              <a:buNone/>
            </a:pPr>
            <a:r>
              <a:t/>
            </a:r>
            <a:endParaRPr sz="2000"/>
          </a:p>
        </p:txBody>
      </p:sp>
      <p:pic>
        <p:nvPicPr>
          <p:cNvPr id="387" name="Google Shape;387;p42"/>
          <p:cNvPicPr preferRelativeResize="0"/>
          <p:nvPr/>
        </p:nvPicPr>
        <p:blipFill>
          <a:blip r:embed="rId3">
            <a:alphaModFix/>
          </a:blip>
          <a:stretch>
            <a:fillRect/>
          </a:stretch>
        </p:blipFill>
        <p:spPr>
          <a:xfrm>
            <a:off x="1739650" y="2479900"/>
            <a:ext cx="5407501" cy="1230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sp>
        <p:nvSpPr>
          <p:cNvPr id="394" name="Google Shape;394;p4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400"/>
              <a:buNone/>
            </a:pPr>
            <a:r>
              <a:rPr lang="en"/>
              <a:t>06/05/2021</a:t>
            </a:r>
            <a:endParaRPr/>
          </a:p>
        </p:txBody>
      </p:sp>
      <p:sp>
        <p:nvSpPr>
          <p:cNvPr id="395" name="Google Shape;395;p43"/>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pic>
        <p:nvPicPr>
          <p:cNvPr descr="pes logo.png" id="396" name="Google Shape;396;p43"/>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397" name="Google Shape;397;p43"/>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398" name="Google Shape;398;p43"/>
          <p:cNvSpPr txBox="1"/>
          <p:nvPr/>
        </p:nvSpPr>
        <p:spPr>
          <a:xfrm>
            <a:off x="2706450" y="231000"/>
            <a:ext cx="3731100" cy="420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sz="3600" u="sng">
                <a:solidFill>
                  <a:srgbClr val="000000"/>
                </a:solidFill>
                <a:latin typeface="Calibri"/>
                <a:ea typeface="Calibri"/>
                <a:cs typeface="Calibri"/>
                <a:sym typeface="Calibri"/>
              </a:rPr>
              <a:t>Evaluation Metrics</a:t>
            </a:r>
            <a:endParaRPr sz="3600" u="sng">
              <a:solidFill>
                <a:srgbClr val="000000"/>
              </a:solidFill>
              <a:latin typeface="Calibri"/>
              <a:ea typeface="Calibri"/>
              <a:cs typeface="Calibri"/>
              <a:sym typeface="Calibri"/>
            </a:endParaRPr>
          </a:p>
        </p:txBody>
      </p:sp>
      <p:pic>
        <p:nvPicPr>
          <p:cNvPr id="399" name="Google Shape;399;p43"/>
          <p:cNvPicPr preferRelativeResize="0"/>
          <p:nvPr/>
        </p:nvPicPr>
        <p:blipFill>
          <a:blip r:embed="rId5">
            <a:alphaModFix/>
          </a:blip>
          <a:stretch>
            <a:fillRect/>
          </a:stretch>
        </p:blipFill>
        <p:spPr>
          <a:xfrm>
            <a:off x="2212300" y="857250"/>
            <a:ext cx="5015689" cy="3658388"/>
          </a:xfrm>
          <a:prstGeom prst="rect">
            <a:avLst/>
          </a:prstGeom>
          <a:noFill/>
          <a:ln>
            <a:noFill/>
          </a:ln>
        </p:spPr>
      </p:pic>
      <p:sp>
        <p:nvSpPr>
          <p:cNvPr id="400" name="Google Shape;400;p43"/>
          <p:cNvSpPr txBox="1"/>
          <p:nvPr/>
        </p:nvSpPr>
        <p:spPr>
          <a:xfrm>
            <a:off x="6553200" y="318850"/>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RK</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457200" y="118053"/>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u="sng"/>
              <a:t>Team composition</a:t>
            </a:r>
            <a:endParaRPr/>
          </a:p>
        </p:txBody>
      </p:sp>
      <p:graphicFrame>
        <p:nvGraphicFramePr>
          <p:cNvPr id="144" name="Google Shape;144;p26"/>
          <p:cNvGraphicFramePr/>
          <p:nvPr/>
        </p:nvGraphicFramePr>
        <p:xfrm>
          <a:off x="990600" y="975310"/>
          <a:ext cx="3000000" cy="3000000"/>
        </p:xfrm>
        <a:graphic>
          <a:graphicData uri="http://schemas.openxmlformats.org/drawingml/2006/table">
            <a:tbl>
              <a:tblPr bandRow="1" firstRow="1">
                <a:noFill/>
                <a:tableStyleId>{408A1252-7EBA-4B01-BFB8-625DAB4EAC19}</a:tableStyleId>
              </a:tblPr>
              <a:tblGrid>
                <a:gridCol w="1933725"/>
                <a:gridCol w="1933725"/>
                <a:gridCol w="1933725"/>
                <a:gridCol w="1133000"/>
              </a:tblGrid>
              <a:tr h="50422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SL. NO</a:t>
                      </a:r>
                      <a:endParaRPr sz="1100" u="none" cap="none" strike="noStrike"/>
                    </a:p>
                  </a:txBody>
                  <a:tcPr marT="34300" marB="34300"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Name of the student</a:t>
                      </a:r>
                      <a:endParaRPr sz="1100" u="none" cap="none" strike="noStrike"/>
                    </a:p>
                  </a:txBody>
                  <a:tcPr marT="34300" marB="34300"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SRN</a:t>
                      </a:r>
                      <a:endParaRPr sz="1100" u="none" cap="none" strike="noStrike"/>
                    </a:p>
                  </a:txBody>
                  <a:tcPr marT="34300" marB="34300"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PHOTO</a:t>
                      </a:r>
                      <a:endParaRPr sz="1100" u="none" cap="none" strike="noStrike"/>
                    </a:p>
                  </a:txBody>
                  <a:tcPr marT="34300" marB="34300" marR="91450" marL="91450"/>
                </a:tc>
              </a:tr>
              <a:tr h="75017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 sz="1400" u="none" cap="none" strike="noStrike"/>
                        <a:t>01</a:t>
                      </a:r>
                      <a:endParaRPr sz="1100" u="none" cap="none" strike="noStrike"/>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34300" marB="34300"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 sz="1400" u="none" cap="none" strike="noStrike"/>
                        <a:t>Rhitesh Kumar Singh</a:t>
                      </a:r>
                      <a:endParaRPr sz="1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 sz="1400" u="none" cap="none" strike="noStrike"/>
                        <a:t>PES1201700254</a:t>
                      </a:r>
                      <a:endParaRPr sz="1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91450" marL="91450"/>
                </a:tc>
              </a:tr>
              <a:tr h="7205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 sz="1400" u="none" cap="none" strike="noStrike"/>
                        <a:t>02</a:t>
                      </a:r>
                      <a:endParaRPr sz="1100" u="none" cap="none" strike="noStrike"/>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 sz="1400" u="none" cap="none" strike="noStrike"/>
                        <a:t>Rajath Gadagkar</a:t>
                      </a:r>
                      <a:endParaRPr sz="1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 sz="1400" u="none" cap="none" strike="noStrike"/>
                        <a:t>PES1201700136</a:t>
                      </a:r>
                      <a:endParaRPr sz="1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91450" marL="91450"/>
                </a:tc>
              </a:tr>
              <a:tr h="75075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 sz="1400" u="none" cap="none" strike="noStrike"/>
                        <a:t>03</a:t>
                      </a:r>
                      <a:endParaRPr sz="11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 sz="1400" u="none" cap="none" strike="noStrike"/>
                        <a:t>Dhruv K.C</a:t>
                      </a:r>
                      <a:endParaRPr sz="1100" u="none" cap="none" strike="noStrike"/>
                    </a:p>
                  </a:txBody>
                  <a:tcPr marT="34300" marB="34300"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u="none" cap="none" strike="noStrike"/>
                    </a:p>
                    <a:p>
                      <a:pPr indent="0" lvl="0" marL="0" marR="0" rtl="0" algn="ctr">
                        <a:lnSpc>
                          <a:spcPct val="100000"/>
                        </a:lnSpc>
                        <a:spcBef>
                          <a:spcPts val="0"/>
                        </a:spcBef>
                        <a:spcAft>
                          <a:spcPts val="0"/>
                        </a:spcAft>
                        <a:buClr>
                          <a:schemeClr val="dk1"/>
                        </a:buClr>
                        <a:buSzPts val="1400"/>
                        <a:buFont typeface="Calibri"/>
                        <a:buNone/>
                      </a:pPr>
                      <a:r>
                        <a:rPr lang="en" sz="1400" u="none" cap="none" strike="noStrike"/>
                        <a:t>PES1201701265</a:t>
                      </a:r>
                      <a:endParaRPr sz="1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91450" marL="91450"/>
                </a:tc>
              </a:tr>
              <a:tr h="80285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 sz="1400" u="none" cap="none" strike="noStrike"/>
                        <a:t>04</a:t>
                      </a:r>
                      <a:endParaRPr sz="1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 sz="1400" u="none" cap="none" strike="noStrike"/>
                        <a:t>Nitin Kumar P</a:t>
                      </a:r>
                      <a:endParaRPr sz="1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 sz="1400" u="none" cap="none" strike="noStrike"/>
                        <a:t>PES1201701837</a:t>
                      </a:r>
                      <a:endParaRPr sz="1100" u="none" cap="none" strike="noStrike"/>
                    </a:p>
                  </a:txBody>
                  <a:tcPr marT="34300" marB="34300"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91450" marL="91450"/>
                </a:tc>
              </a:tr>
            </a:tbl>
          </a:graphicData>
        </a:graphic>
      </p:graphicFrame>
      <p:sp>
        <p:nvSpPr>
          <p:cNvPr id="145" name="Google Shape;145;p26"/>
          <p:cNvSpPr txBox="1"/>
          <p:nvPr/>
        </p:nvSpPr>
        <p:spPr>
          <a:xfrm>
            <a:off x="2895588" y="4443393"/>
            <a:ext cx="3886200" cy="48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Guide :  Prof. H R Vanamala</a:t>
            </a:r>
            <a:endParaRPr b="0" i="0" sz="1400" u="none" cap="none" strike="noStrike">
              <a:solidFill>
                <a:srgbClr val="000000"/>
              </a:solidFill>
              <a:latin typeface="Arial"/>
              <a:ea typeface="Arial"/>
              <a:cs typeface="Arial"/>
              <a:sym typeface="Arial"/>
            </a:endParaRPr>
          </a:p>
        </p:txBody>
      </p:sp>
      <p:pic>
        <p:nvPicPr>
          <p:cNvPr descr="pes logo.png" id="146" name="Google Shape;146;p26"/>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147" name="Google Shape;147;p26"/>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148" name="Google Shape;148;p2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149" name="Google Shape;149;p26"/>
          <p:cNvSpPr txBox="1"/>
          <p:nvPr>
            <p:ph idx="11" type="ftr"/>
          </p:nvPr>
        </p:nvSpPr>
        <p:spPr>
          <a:xfrm>
            <a:off x="1219200" y="5006578"/>
            <a:ext cx="7239000" cy="6905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sp>
        <p:nvSpPr>
          <p:cNvPr id="150" name="Google Shape;150;p2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151" name="Google Shape;151;p26"/>
          <p:cNvSpPr txBox="1"/>
          <p:nvPr/>
        </p:nvSpPr>
        <p:spPr>
          <a:xfrm>
            <a:off x="6869800" y="2252025"/>
            <a:ext cx="963900" cy="55597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52" name="Google Shape;152;p26"/>
          <p:cNvPicPr preferRelativeResize="0"/>
          <p:nvPr/>
        </p:nvPicPr>
        <p:blipFill rotWithShape="1">
          <a:blip r:embed="rId5">
            <a:alphaModFix/>
          </a:blip>
          <a:srcRect b="0" l="0" r="0" t="0"/>
          <a:stretch/>
        </p:blipFill>
        <p:spPr>
          <a:xfrm>
            <a:off x="6780250" y="2226694"/>
            <a:ext cx="1143001" cy="747169"/>
          </a:xfrm>
          <a:prstGeom prst="rect">
            <a:avLst/>
          </a:prstGeom>
          <a:noFill/>
          <a:ln>
            <a:noFill/>
          </a:ln>
        </p:spPr>
      </p:pic>
      <p:pic>
        <p:nvPicPr>
          <p:cNvPr id="153" name="Google Shape;153;p26"/>
          <p:cNvPicPr preferRelativeResize="0"/>
          <p:nvPr/>
        </p:nvPicPr>
        <p:blipFill rotWithShape="1">
          <a:blip r:embed="rId6">
            <a:alphaModFix/>
          </a:blip>
          <a:srcRect b="0" l="0" r="0" t="0"/>
          <a:stretch/>
        </p:blipFill>
        <p:spPr>
          <a:xfrm>
            <a:off x="6780250" y="2977725"/>
            <a:ext cx="1143000" cy="747169"/>
          </a:xfrm>
          <a:prstGeom prst="rect">
            <a:avLst/>
          </a:prstGeom>
          <a:noFill/>
          <a:ln>
            <a:noFill/>
          </a:ln>
        </p:spPr>
      </p:pic>
      <p:pic>
        <p:nvPicPr>
          <p:cNvPr id="154" name="Google Shape;154;p26"/>
          <p:cNvPicPr preferRelativeResize="0"/>
          <p:nvPr/>
        </p:nvPicPr>
        <p:blipFill rotWithShape="1">
          <a:blip r:embed="rId7">
            <a:alphaModFix/>
          </a:blip>
          <a:srcRect b="0" l="0" r="0" t="0"/>
          <a:stretch/>
        </p:blipFill>
        <p:spPr>
          <a:xfrm>
            <a:off x="6791775" y="3701006"/>
            <a:ext cx="1131475" cy="800100"/>
          </a:xfrm>
          <a:prstGeom prst="rect">
            <a:avLst/>
          </a:prstGeom>
          <a:noFill/>
          <a:ln>
            <a:noFill/>
          </a:ln>
        </p:spPr>
      </p:pic>
      <p:pic>
        <p:nvPicPr>
          <p:cNvPr id="155" name="Google Shape;155;p26"/>
          <p:cNvPicPr preferRelativeResize="0"/>
          <p:nvPr/>
        </p:nvPicPr>
        <p:blipFill rotWithShape="1">
          <a:blip r:embed="rId8">
            <a:alphaModFix/>
          </a:blip>
          <a:srcRect b="0" l="0" r="0" t="0"/>
          <a:stretch/>
        </p:blipFill>
        <p:spPr>
          <a:xfrm>
            <a:off x="6786025" y="1479544"/>
            <a:ext cx="1131475" cy="747169"/>
          </a:xfrm>
          <a:prstGeom prst="rect">
            <a:avLst/>
          </a:prstGeom>
          <a:noFill/>
          <a:ln>
            <a:noFill/>
          </a:ln>
        </p:spPr>
      </p:pic>
      <p:sp>
        <p:nvSpPr>
          <p:cNvPr id="156" name="Google Shape;156;p26"/>
          <p:cNvSpPr txBox="1"/>
          <p:nvPr/>
        </p:nvSpPr>
        <p:spPr>
          <a:xfrm>
            <a:off x="6223650" y="118050"/>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RG</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4"/>
          <p:cNvSpPr txBox="1"/>
          <p:nvPr>
            <p:ph type="title"/>
          </p:nvPr>
        </p:nvSpPr>
        <p:spPr>
          <a:xfrm>
            <a:off x="457200" y="154484"/>
            <a:ext cx="8229600" cy="64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u="sng"/>
              <a:t>Le</a:t>
            </a:r>
            <a:r>
              <a:rPr lang="en" u="sng"/>
              <a:t>Net Architecture</a:t>
            </a:r>
            <a:endParaRPr u="sng"/>
          </a:p>
        </p:txBody>
      </p:sp>
      <p:sp>
        <p:nvSpPr>
          <p:cNvPr id="407" name="Google Shape;407;p44"/>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descr="pes logo.png" id="408" name="Google Shape;408;p44"/>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409" name="Google Shape;409;p44"/>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410" name="Google Shape;410;p44"/>
          <p:cNvSpPr txBox="1"/>
          <p:nvPr>
            <p:ph idx="10" type="dt"/>
          </p:nvPr>
        </p:nvSpPr>
        <p:spPr>
          <a:xfrm>
            <a:off x="457200" y="4764024"/>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23/03/2021</a:t>
            </a:r>
            <a:endParaRPr/>
          </a:p>
        </p:txBody>
      </p:sp>
      <p:sp>
        <p:nvSpPr>
          <p:cNvPr id="411" name="Google Shape;411;p44"/>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sp>
        <p:nvSpPr>
          <p:cNvPr id="412" name="Google Shape;412;p44"/>
          <p:cNvSpPr txBox="1"/>
          <p:nvPr/>
        </p:nvSpPr>
        <p:spPr>
          <a:xfrm>
            <a:off x="675525" y="1134725"/>
            <a:ext cx="1587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Calibri"/>
                <a:ea typeface="Calibri"/>
                <a:cs typeface="Calibri"/>
                <a:sym typeface="Calibri"/>
              </a:rPr>
              <a:t>Model Summary:</a:t>
            </a:r>
            <a:endParaRPr b="1" sz="1500">
              <a:latin typeface="Calibri"/>
              <a:ea typeface="Calibri"/>
              <a:cs typeface="Calibri"/>
              <a:sym typeface="Calibri"/>
            </a:endParaRPr>
          </a:p>
        </p:txBody>
      </p:sp>
      <p:pic>
        <p:nvPicPr>
          <p:cNvPr id="413" name="Google Shape;413;p44"/>
          <p:cNvPicPr preferRelativeResize="0"/>
          <p:nvPr/>
        </p:nvPicPr>
        <p:blipFill>
          <a:blip r:embed="rId5">
            <a:alphaModFix/>
          </a:blip>
          <a:stretch>
            <a:fillRect/>
          </a:stretch>
        </p:blipFill>
        <p:spPr>
          <a:xfrm>
            <a:off x="2524275" y="1134724"/>
            <a:ext cx="4095450" cy="3295558"/>
          </a:xfrm>
          <a:prstGeom prst="rect">
            <a:avLst/>
          </a:prstGeom>
          <a:noFill/>
          <a:ln>
            <a:noFill/>
          </a:ln>
        </p:spPr>
      </p:pic>
      <p:sp>
        <p:nvSpPr>
          <p:cNvPr id="414" name="Google Shape;414;p44"/>
          <p:cNvSpPr txBox="1"/>
          <p:nvPr/>
        </p:nvSpPr>
        <p:spPr>
          <a:xfrm>
            <a:off x="6841400" y="15447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D</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5"/>
          <p:cNvSpPr txBox="1"/>
          <p:nvPr>
            <p:ph type="title"/>
          </p:nvPr>
        </p:nvSpPr>
        <p:spPr>
          <a:xfrm>
            <a:off x="457200" y="154484"/>
            <a:ext cx="8229600" cy="64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u="sng"/>
              <a:t>Le</a:t>
            </a:r>
            <a:r>
              <a:rPr lang="en" u="sng"/>
              <a:t>Net Results</a:t>
            </a:r>
            <a:endParaRPr u="sng"/>
          </a:p>
        </p:txBody>
      </p:sp>
      <p:sp>
        <p:nvSpPr>
          <p:cNvPr id="421" name="Google Shape;421;p45"/>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descr="pes logo.png" id="422" name="Google Shape;422;p45"/>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423" name="Google Shape;423;p45"/>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424" name="Google Shape;424;p45"/>
          <p:cNvSpPr txBox="1"/>
          <p:nvPr>
            <p:ph idx="10" type="dt"/>
          </p:nvPr>
        </p:nvSpPr>
        <p:spPr>
          <a:xfrm>
            <a:off x="457200" y="4764024"/>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23/03/2021</a:t>
            </a:r>
            <a:endParaRPr/>
          </a:p>
        </p:txBody>
      </p:sp>
      <p:sp>
        <p:nvSpPr>
          <p:cNvPr id="425" name="Google Shape;425;p45"/>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pic>
        <p:nvPicPr>
          <p:cNvPr id="426" name="Google Shape;426;p45"/>
          <p:cNvPicPr preferRelativeResize="0"/>
          <p:nvPr/>
        </p:nvPicPr>
        <p:blipFill>
          <a:blip r:embed="rId5">
            <a:alphaModFix/>
          </a:blip>
          <a:stretch>
            <a:fillRect/>
          </a:stretch>
        </p:blipFill>
        <p:spPr>
          <a:xfrm>
            <a:off x="216175" y="1139950"/>
            <a:ext cx="8711650" cy="2531900"/>
          </a:xfrm>
          <a:prstGeom prst="rect">
            <a:avLst/>
          </a:prstGeom>
          <a:noFill/>
          <a:ln>
            <a:noFill/>
          </a:ln>
        </p:spPr>
      </p:pic>
      <p:sp>
        <p:nvSpPr>
          <p:cNvPr id="427" name="Google Shape;427;p45"/>
          <p:cNvSpPr txBox="1"/>
          <p:nvPr/>
        </p:nvSpPr>
        <p:spPr>
          <a:xfrm>
            <a:off x="6553200" y="27597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D</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6"/>
          <p:cNvSpPr txBox="1"/>
          <p:nvPr>
            <p:ph type="title"/>
          </p:nvPr>
        </p:nvSpPr>
        <p:spPr>
          <a:xfrm>
            <a:off x="2305350" y="172331"/>
            <a:ext cx="45333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u="sng"/>
              <a:t>Le</a:t>
            </a:r>
            <a:r>
              <a:rPr lang="en" u="sng"/>
              <a:t>Net Results</a:t>
            </a:r>
            <a:endParaRPr u="sng"/>
          </a:p>
        </p:txBody>
      </p:sp>
      <p:sp>
        <p:nvSpPr>
          <p:cNvPr id="434" name="Google Shape;434;p46"/>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descr="pes logo.png" id="435" name="Google Shape;435;p46"/>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436" name="Google Shape;436;p46"/>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437" name="Google Shape;437;p46"/>
          <p:cNvSpPr txBox="1"/>
          <p:nvPr>
            <p:ph idx="10" type="dt"/>
          </p:nvPr>
        </p:nvSpPr>
        <p:spPr>
          <a:xfrm>
            <a:off x="457200" y="4764024"/>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23/03/2021</a:t>
            </a:r>
            <a:endParaRPr/>
          </a:p>
        </p:txBody>
      </p:sp>
      <p:sp>
        <p:nvSpPr>
          <p:cNvPr id="438" name="Google Shape;438;p46"/>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pic>
        <p:nvPicPr>
          <p:cNvPr id="439" name="Google Shape;439;p46"/>
          <p:cNvPicPr preferRelativeResize="0"/>
          <p:nvPr/>
        </p:nvPicPr>
        <p:blipFill>
          <a:blip r:embed="rId5">
            <a:alphaModFix/>
          </a:blip>
          <a:stretch>
            <a:fillRect/>
          </a:stretch>
        </p:blipFill>
        <p:spPr>
          <a:xfrm>
            <a:off x="1783775" y="1029731"/>
            <a:ext cx="2480242" cy="3672046"/>
          </a:xfrm>
          <a:prstGeom prst="rect">
            <a:avLst/>
          </a:prstGeom>
          <a:noFill/>
          <a:ln>
            <a:noFill/>
          </a:ln>
        </p:spPr>
      </p:pic>
      <p:pic>
        <p:nvPicPr>
          <p:cNvPr id="440" name="Google Shape;440;p46"/>
          <p:cNvPicPr preferRelativeResize="0"/>
          <p:nvPr/>
        </p:nvPicPr>
        <p:blipFill>
          <a:blip r:embed="rId6">
            <a:alphaModFix/>
          </a:blip>
          <a:stretch>
            <a:fillRect/>
          </a:stretch>
        </p:blipFill>
        <p:spPr>
          <a:xfrm>
            <a:off x="4646617" y="2095944"/>
            <a:ext cx="3657600" cy="1209675"/>
          </a:xfrm>
          <a:prstGeom prst="rect">
            <a:avLst/>
          </a:prstGeom>
          <a:noFill/>
          <a:ln>
            <a:noFill/>
          </a:ln>
        </p:spPr>
      </p:pic>
      <p:sp>
        <p:nvSpPr>
          <p:cNvPr id="441" name="Google Shape;441;p46"/>
          <p:cNvSpPr txBox="1"/>
          <p:nvPr/>
        </p:nvSpPr>
        <p:spPr>
          <a:xfrm>
            <a:off x="5922300" y="3363850"/>
            <a:ext cx="188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Classification Report</a:t>
            </a:r>
            <a:endParaRPr b="1">
              <a:latin typeface="Calibri"/>
              <a:ea typeface="Calibri"/>
              <a:cs typeface="Calibri"/>
              <a:sym typeface="Calibri"/>
            </a:endParaRPr>
          </a:p>
        </p:txBody>
      </p:sp>
      <p:sp>
        <p:nvSpPr>
          <p:cNvPr id="442" name="Google Shape;442;p46"/>
          <p:cNvSpPr txBox="1"/>
          <p:nvPr/>
        </p:nvSpPr>
        <p:spPr>
          <a:xfrm>
            <a:off x="6553200" y="27597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D</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7"/>
          <p:cNvSpPr txBox="1"/>
          <p:nvPr>
            <p:ph type="title"/>
          </p:nvPr>
        </p:nvSpPr>
        <p:spPr>
          <a:xfrm>
            <a:off x="457200" y="154484"/>
            <a:ext cx="8229600" cy="64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u="sng"/>
              <a:t>AlexNet Architecture</a:t>
            </a:r>
            <a:endParaRPr u="sng"/>
          </a:p>
        </p:txBody>
      </p:sp>
      <p:sp>
        <p:nvSpPr>
          <p:cNvPr id="449" name="Google Shape;449;p47"/>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descr="pes logo.png" id="450" name="Google Shape;450;p47"/>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451" name="Google Shape;451;p47"/>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452" name="Google Shape;452;p47"/>
          <p:cNvSpPr txBox="1"/>
          <p:nvPr>
            <p:ph idx="10" type="dt"/>
          </p:nvPr>
        </p:nvSpPr>
        <p:spPr>
          <a:xfrm>
            <a:off x="457200" y="4764024"/>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23/03/2021</a:t>
            </a:r>
            <a:endParaRPr/>
          </a:p>
        </p:txBody>
      </p:sp>
      <p:sp>
        <p:nvSpPr>
          <p:cNvPr id="453" name="Google Shape;453;p47"/>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pic>
        <p:nvPicPr>
          <p:cNvPr id="454" name="Google Shape;454;p47"/>
          <p:cNvPicPr preferRelativeResize="0"/>
          <p:nvPr/>
        </p:nvPicPr>
        <p:blipFill>
          <a:blip r:embed="rId5">
            <a:alphaModFix/>
          </a:blip>
          <a:stretch>
            <a:fillRect/>
          </a:stretch>
        </p:blipFill>
        <p:spPr>
          <a:xfrm>
            <a:off x="3295600" y="800088"/>
            <a:ext cx="2552802" cy="3939301"/>
          </a:xfrm>
          <a:prstGeom prst="rect">
            <a:avLst/>
          </a:prstGeom>
          <a:noFill/>
          <a:ln>
            <a:noFill/>
          </a:ln>
        </p:spPr>
      </p:pic>
      <p:sp>
        <p:nvSpPr>
          <p:cNvPr id="455" name="Google Shape;455;p47"/>
          <p:cNvSpPr txBox="1"/>
          <p:nvPr/>
        </p:nvSpPr>
        <p:spPr>
          <a:xfrm>
            <a:off x="676656" y="1133856"/>
            <a:ext cx="1587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Calibri"/>
                <a:ea typeface="Calibri"/>
                <a:cs typeface="Calibri"/>
                <a:sym typeface="Calibri"/>
              </a:rPr>
              <a:t>Model Summary:</a:t>
            </a:r>
            <a:endParaRPr b="1" sz="1500">
              <a:latin typeface="Calibri"/>
              <a:ea typeface="Calibri"/>
              <a:cs typeface="Calibri"/>
              <a:sym typeface="Calibri"/>
            </a:endParaRPr>
          </a:p>
        </p:txBody>
      </p:sp>
      <p:sp>
        <p:nvSpPr>
          <p:cNvPr id="456" name="Google Shape;456;p47"/>
          <p:cNvSpPr txBox="1"/>
          <p:nvPr/>
        </p:nvSpPr>
        <p:spPr>
          <a:xfrm>
            <a:off x="6848950" y="7732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RG</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8"/>
          <p:cNvSpPr txBox="1"/>
          <p:nvPr>
            <p:ph type="title"/>
          </p:nvPr>
        </p:nvSpPr>
        <p:spPr>
          <a:xfrm>
            <a:off x="457200" y="154484"/>
            <a:ext cx="8229600" cy="64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u="sng"/>
              <a:t>AlexNet Results</a:t>
            </a:r>
            <a:endParaRPr u="sng"/>
          </a:p>
        </p:txBody>
      </p:sp>
      <p:sp>
        <p:nvSpPr>
          <p:cNvPr id="463" name="Google Shape;463;p48"/>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descr="pes logo.png" id="464" name="Google Shape;464;p48"/>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465" name="Google Shape;465;p48"/>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466" name="Google Shape;466;p48"/>
          <p:cNvSpPr txBox="1"/>
          <p:nvPr>
            <p:ph idx="10" type="dt"/>
          </p:nvPr>
        </p:nvSpPr>
        <p:spPr>
          <a:xfrm>
            <a:off x="457200" y="4764024"/>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23/03/2021</a:t>
            </a:r>
            <a:endParaRPr/>
          </a:p>
        </p:txBody>
      </p:sp>
      <p:sp>
        <p:nvSpPr>
          <p:cNvPr id="467" name="Google Shape;467;p48"/>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pic>
        <p:nvPicPr>
          <p:cNvPr id="468" name="Google Shape;468;p48"/>
          <p:cNvPicPr preferRelativeResize="0"/>
          <p:nvPr/>
        </p:nvPicPr>
        <p:blipFill>
          <a:blip r:embed="rId5">
            <a:alphaModFix/>
          </a:blip>
          <a:stretch>
            <a:fillRect/>
          </a:stretch>
        </p:blipFill>
        <p:spPr>
          <a:xfrm>
            <a:off x="1503688" y="797675"/>
            <a:ext cx="6136603" cy="3910012"/>
          </a:xfrm>
          <a:prstGeom prst="rect">
            <a:avLst/>
          </a:prstGeom>
          <a:noFill/>
          <a:ln>
            <a:noFill/>
          </a:ln>
        </p:spPr>
      </p:pic>
      <p:sp>
        <p:nvSpPr>
          <p:cNvPr id="469" name="Google Shape;469;p48"/>
          <p:cNvSpPr txBox="1"/>
          <p:nvPr/>
        </p:nvSpPr>
        <p:spPr>
          <a:xfrm>
            <a:off x="6848950" y="7732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RG</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9"/>
          <p:cNvSpPr txBox="1"/>
          <p:nvPr>
            <p:ph type="title"/>
          </p:nvPr>
        </p:nvSpPr>
        <p:spPr>
          <a:xfrm>
            <a:off x="2305350" y="172331"/>
            <a:ext cx="45333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u="sng"/>
              <a:t>AlexNet Results</a:t>
            </a:r>
            <a:endParaRPr u="sng"/>
          </a:p>
        </p:txBody>
      </p:sp>
      <p:sp>
        <p:nvSpPr>
          <p:cNvPr id="476" name="Google Shape;476;p49"/>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descr="pes logo.png" id="477" name="Google Shape;477;p49"/>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478" name="Google Shape;478;p49"/>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479" name="Google Shape;479;p49"/>
          <p:cNvSpPr txBox="1"/>
          <p:nvPr>
            <p:ph idx="10" type="dt"/>
          </p:nvPr>
        </p:nvSpPr>
        <p:spPr>
          <a:xfrm>
            <a:off x="457200" y="4764024"/>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23/03/2021</a:t>
            </a:r>
            <a:endParaRPr/>
          </a:p>
        </p:txBody>
      </p:sp>
      <p:sp>
        <p:nvSpPr>
          <p:cNvPr id="480" name="Google Shape;480;p49"/>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pic>
        <p:nvPicPr>
          <p:cNvPr id="481" name="Google Shape;481;p49"/>
          <p:cNvPicPr preferRelativeResize="0"/>
          <p:nvPr/>
        </p:nvPicPr>
        <p:blipFill>
          <a:blip r:embed="rId5">
            <a:alphaModFix/>
          </a:blip>
          <a:stretch>
            <a:fillRect/>
          </a:stretch>
        </p:blipFill>
        <p:spPr>
          <a:xfrm>
            <a:off x="2984300" y="881875"/>
            <a:ext cx="3708807" cy="3885412"/>
          </a:xfrm>
          <a:prstGeom prst="rect">
            <a:avLst/>
          </a:prstGeom>
          <a:noFill/>
          <a:ln>
            <a:noFill/>
          </a:ln>
        </p:spPr>
      </p:pic>
      <p:sp>
        <p:nvSpPr>
          <p:cNvPr id="482" name="Google Shape;482;p49"/>
          <p:cNvSpPr txBox="1"/>
          <p:nvPr/>
        </p:nvSpPr>
        <p:spPr>
          <a:xfrm>
            <a:off x="6848950" y="7732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RG</a:t>
            </a: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0"/>
          <p:cNvSpPr txBox="1"/>
          <p:nvPr>
            <p:ph type="title"/>
          </p:nvPr>
        </p:nvSpPr>
        <p:spPr>
          <a:xfrm>
            <a:off x="457200" y="154484"/>
            <a:ext cx="8229600" cy="64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u="sng"/>
              <a:t>VGG16 Architecture</a:t>
            </a:r>
            <a:endParaRPr u="sng"/>
          </a:p>
        </p:txBody>
      </p:sp>
      <p:sp>
        <p:nvSpPr>
          <p:cNvPr id="489" name="Google Shape;489;p50"/>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descr="pes logo.png" id="490" name="Google Shape;490;p50"/>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491" name="Google Shape;491;p50"/>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492" name="Google Shape;492;p50"/>
          <p:cNvSpPr txBox="1"/>
          <p:nvPr>
            <p:ph idx="10" type="dt"/>
          </p:nvPr>
        </p:nvSpPr>
        <p:spPr>
          <a:xfrm>
            <a:off x="457200" y="4764024"/>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23/03/2021</a:t>
            </a:r>
            <a:endParaRPr/>
          </a:p>
        </p:txBody>
      </p:sp>
      <p:sp>
        <p:nvSpPr>
          <p:cNvPr id="493" name="Google Shape;493;p50"/>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pic>
        <p:nvPicPr>
          <p:cNvPr id="494" name="Google Shape;494;p50"/>
          <p:cNvPicPr preferRelativeResize="0"/>
          <p:nvPr/>
        </p:nvPicPr>
        <p:blipFill>
          <a:blip r:embed="rId5">
            <a:alphaModFix/>
          </a:blip>
          <a:stretch>
            <a:fillRect/>
          </a:stretch>
        </p:blipFill>
        <p:spPr>
          <a:xfrm>
            <a:off x="3375613" y="857250"/>
            <a:ext cx="2392763" cy="3862238"/>
          </a:xfrm>
          <a:prstGeom prst="rect">
            <a:avLst/>
          </a:prstGeom>
          <a:noFill/>
          <a:ln>
            <a:noFill/>
          </a:ln>
        </p:spPr>
      </p:pic>
      <p:sp>
        <p:nvSpPr>
          <p:cNvPr id="495" name="Google Shape;495;p50"/>
          <p:cNvSpPr txBox="1"/>
          <p:nvPr/>
        </p:nvSpPr>
        <p:spPr>
          <a:xfrm>
            <a:off x="676656" y="1133856"/>
            <a:ext cx="1587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Calibri"/>
                <a:ea typeface="Calibri"/>
                <a:cs typeface="Calibri"/>
                <a:sym typeface="Calibri"/>
              </a:rPr>
              <a:t>Model Summary:</a:t>
            </a:r>
            <a:endParaRPr b="1" sz="1500">
              <a:latin typeface="Calibri"/>
              <a:ea typeface="Calibri"/>
              <a:cs typeface="Calibri"/>
              <a:sym typeface="Calibri"/>
            </a:endParaRPr>
          </a:p>
        </p:txBody>
      </p:sp>
      <p:sp>
        <p:nvSpPr>
          <p:cNvPr id="496" name="Google Shape;496;p50"/>
          <p:cNvSpPr txBox="1"/>
          <p:nvPr/>
        </p:nvSpPr>
        <p:spPr>
          <a:xfrm>
            <a:off x="6848950" y="7732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NP</a:t>
            </a:r>
            <a:endParaRPr>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1"/>
          <p:cNvSpPr txBox="1"/>
          <p:nvPr>
            <p:ph type="title"/>
          </p:nvPr>
        </p:nvSpPr>
        <p:spPr>
          <a:xfrm>
            <a:off x="457200" y="154484"/>
            <a:ext cx="8229600" cy="64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u="sng"/>
              <a:t>VGG16 Results</a:t>
            </a:r>
            <a:endParaRPr u="sng"/>
          </a:p>
        </p:txBody>
      </p:sp>
      <p:sp>
        <p:nvSpPr>
          <p:cNvPr id="503" name="Google Shape;503;p51"/>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descr="pes logo.png" id="504" name="Google Shape;504;p51"/>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505" name="Google Shape;505;p51"/>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506" name="Google Shape;506;p51"/>
          <p:cNvSpPr txBox="1"/>
          <p:nvPr>
            <p:ph idx="10" type="dt"/>
          </p:nvPr>
        </p:nvSpPr>
        <p:spPr>
          <a:xfrm>
            <a:off x="457200" y="4764024"/>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23/03/2021</a:t>
            </a:r>
            <a:endParaRPr/>
          </a:p>
        </p:txBody>
      </p:sp>
      <p:sp>
        <p:nvSpPr>
          <p:cNvPr id="507" name="Google Shape;507;p51"/>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pic>
        <p:nvPicPr>
          <p:cNvPr id="508" name="Google Shape;508;p51"/>
          <p:cNvPicPr preferRelativeResize="0"/>
          <p:nvPr/>
        </p:nvPicPr>
        <p:blipFill>
          <a:blip r:embed="rId5">
            <a:alphaModFix/>
          </a:blip>
          <a:stretch>
            <a:fillRect/>
          </a:stretch>
        </p:blipFill>
        <p:spPr>
          <a:xfrm>
            <a:off x="1442988" y="1043135"/>
            <a:ext cx="6258014" cy="3475433"/>
          </a:xfrm>
          <a:prstGeom prst="rect">
            <a:avLst/>
          </a:prstGeom>
          <a:noFill/>
          <a:ln>
            <a:noFill/>
          </a:ln>
        </p:spPr>
      </p:pic>
      <p:sp>
        <p:nvSpPr>
          <p:cNvPr id="509" name="Google Shape;509;p51"/>
          <p:cNvSpPr txBox="1"/>
          <p:nvPr/>
        </p:nvSpPr>
        <p:spPr>
          <a:xfrm>
            <a:off x="6848950" y="7732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NP</a:t>
            </a:r>
            <a:endParaRPr>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2"/>
          <p:cNvSpPr txBox="1"/>
          <p:nvPr>
            <p:ph type="title"/>
          </p:nvPr>
        </p:nvSpPr>
        <p:spPr>
          <a:xfrm>
            <a:off x="2442000" y="212719"/>
            <a:ext cx="47934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u="sng"/>
              <a:t>VGG16 Results</a:t>
            </a:r>
            <a:endParaRPr u="sng"/>
          </a:p>
        </p:txBody>
      </p:sp>
      <p:sp>
        <p:nvSpPr>
          <p:cNvPr id="516" name="Google Shape;516;p52"/>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descr="pes logo.png" id="517" name="Google Shape;517;p52"/>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518" name="Google Shape;518;p52"/>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519" name="Google Shape;519;p52"/>
          <p:cNvSpPr txBox="1"/>
          <p:nvPr>
            <p:ph idx="10" type="dt"/>
          </p:nvPr>
        </p:nvSpPr>
        <p:spPr>
          <a:xfrm>
            <a:off x="457200" y="4764024"/>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23/03/2021</a:t>
            </a:r>
            <a:endParaRPr/>
          </a:p>
        </p:txBody>
      </p:sp>
      <p:sp>
        <p:nvSpPr>
          <p:cNvPr id="520" name="Google Shape;520;p52"/>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pic>
        <p:nvPicPr>
          <p:cNvPr id="521" name="Google Shape;521;p52"/>
          <p:cNvPicPr preferRelativeResize="0"/>
          <p:nvPr/>
        </p:nvPicPr>
        <p:blipFill>
          <a:blip r:embed="rId5">
            <a:alphaModFix/>
          </a:blip>
          <a:stretch>
            <a:fillRect/>
          </a:stretch>
        </p:blipFill>
        <p:spPr>
          <a:xfrm>
            <a:off x="2970125" y="913350"/>
            <a:ext cx="3737156" cy="3853913"/>
          </a:xfrm>
          <a:prstGeom prst="rect">
            <a:avLst/>
          </a:prstGeom>
          <a:noFill/>
          <a:ln>
            <a:noFill/>
          </a:ln>
        </p:spPr>
      </p:pic>
      <p:sp>
        <p:nvSpPr>
          <p:cNvPr id="522" name="Google Shape;522;p52"/>
          <p:cNvSpPr txBox="1"/>
          <p:nvPr/>
        </p:nvSpPr>
        <p:spPr>
          <a:xfrm>
            <a:off x="6848950" y="7732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NP</a:t>
            </a:r>
            <a:endParaRPr>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3"/>
          <p:cNvSpPr txBox="1"/>
          <p:nvPr>
            <p:ph type="title"/>
          </p:nvPr>
        </p:nvSpPr>
        <p:spPr>
          <a:xfrm>
            <a:off x="457200" y="154484"/>
            <a:ext cx="8229600" cy="64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u="sng"/>
              <a:t>Proposed Architecture</a:t>
            </a:r>
            <a:endParaRPr u="sng"/>
          </a:p>
        </p:txBody>
      </p:sp>
      <p:sp>
        <p:nvSpPr>
          <p:cNvPr id="529" name="Google Shape;529;p53"/>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descr="pes logo.png" id="530" name="Google Shape;530;p53"/>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531" name="Google Shape;531;p53"/>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532" name="Google Shape;532;p53"/>
          <p:cNvSpPr txBox="1"/>
          <p:nvPr>
            <p:ph idx="10" type="dt"/>
          </p:nvPr>
        </p:nvSpPr>
        <p:spPr>
          <a:xfrm>
            <a:off x="457200" y="4767272"/>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533" name="Google Shape;533;p53"/>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pic>
        <p:nvPicPr>
          <p:cNvPr id="534" name="Google Shape;534;p53"/>
          <p:cNvPicPr preferRelativeResize="0"/>
          <p:nvPr/>
        </p:nvPicPr>
        <p:blipFill>
          <a:blip r:embed="rId5">
            <a:alphaModFix/>
          </a:blip>
          <a:stretch>
            <a:fillRect/>
          </a:stretch>
        </p:blipFill>
        <p:spPr>
          <a:xfrm>
            <a:off x="1823513" y="995525"/>
            <a:ext cx="2715436" cy="3771750"/>
          </a:xfrm>
          <a:prstGeom prst="rect">
            <a:avLst/>
          </a:prstGeom>
          <a:noFill/>
          <a:ln>
            <a:noFill/>
          </a:ln>
        </p:spPr>
      </p:pic>
      <p:pic>
        <p:nvPicPr>
          <p:cNvPr id="535" name="Google Shape;535;p53"/>
          <p:cNvPicPr preferRelativeResize="0"/>
          <p:nvPr/>
        </p:nvPicPr>
        <p:blipFill>
          <a:blip r:embed="rId6">
            <a:alphaModFix/>
          </a:blip>
          <a:stretch>
            <a:fillRect/>
          </a:stretch>
        </p:blipFill>
        <p:spPr>
          <a:xfrm>
            <a:off x="4925150" y="1147849"/>
            <a:ext cx="2715425" cy="2608098"/>
          </a:xfrm>
          <a:prstGeom prst="rect">
            <a:avLst/>
          </a:prstGeom>
          <a:noFill/>
          <a:ln>
            <a:noFill/>
          </a:ln>
        </p:spPr>
      </p:pic>
      <p:sp>
        <p:nvSpPr>
          <p:cNvPr id="536" name="Google Shape;536;p53"/>
          <p:cNvSpPr txBox="1"/>
          <p:nvPr/>
        </p:nvSpPr>
        <p:spPr>
          <a:xfrm>
            <a:off x="164592" y="1133856"/>
            <a:ext cx="1587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Calibri"/>
                <a:ea typeface="Calibri"/>
                <a:cs typeface="Calibri"/>
                <a:sym typeface="Calibri"/>
              </a:rPr>
              <a:t>Model Summary:</a:t>
            </a:r>
            <a:endParaRPr b="1" sz="1500">
              <a:latin typeface="Calibri"/>
              <a:ea typeface="Calibri"/>
              <a:cs typeface="Calibri"/>
              <a:sym typeface="Calibri"/>
            </a:endParaRPr>
          </a:p>
        </p:txBody>
      </p:sp>
      <p:sp>
        <p:nvSpPr>
          <p:cNvPr id="537" name="Google Shape;537;p53"/>
          <p:cNvSpPr txBox="1"/>
          <p:nvPr/>
        </p:nvSpPr>
        <p:spPr>
          <a:xfrm>
            <a:off x="6848950" y="7732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RK</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sz="3600" u="sng"/>
              <a:t>Contents</a:t>
            </a:r>
            <a:endParaRPr sz="3600"/>
          </a:p>
        </p:txBody>
      </p:sp>
      <p:sp>
        <p:nvSpPr>
          <p:cNvPr id="162" name="Google Shape;162;p27"/>
          <p:cNvSpPr txBox="1"/>
          <p:nvPr>
            <p:ph idx="1" type="body"/>
          </p:nvPr>
        </p:nvSpPr>
        <p:spPr>
          <a:xfrm>
            <a:off x="457200" y="931595"/>
            <a:ext cx="8229600" cy="2607300"/>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rPr lang="en" sz="1900"/>
              <a:t>1)Problem Statement</a:t>
            </a:r>
            <a:endParaRPr sz="1900"/>
          </a:p>
          <a:p>
            <a:pPr indent="-139700" lvl="0" marL="342900" rtl="0" algn="l">
              <a:spcBef>
                <a:spcPts val="0"/>
              </a:spcBef>
              <a:spcAft>
                <a:spcPts val="0"/>
              </a:spcAft>
              <a:buClr>
                <a:schemeClr val="dk1"/>
              </a:buClr>
              <a:buSzPts val="3200"/>
              <a:buFont typeface="Arial"/>
              <a:buNone/>
            </a:pPr>
            <a:r>
              <a:rPr lang="en" sz="1900"/>
              <a:t>2)Motivation</a:t>
            </a:r>
            <a:endParaRPr sz="1900"/>
          </a:p>
          <a:p>
            <a:pPr indent="-139700" lvl="0" marL="342900" rtl="0" algn="l">
              <a:spcBef>
                <a:spcPts val="0"/>
              </a:spcBef>
              <a:spcAft>
                <a:spcPts val="0"/>
              </a:spcAft>
              <a:buClr>
                <a:schemeClr val="dk1"/>
              </a:buClr>
              <a:buSzPts val="3200"/>
              <a:buFont typeface="Arial"/>
              <a:buNone/>
            </a:pPr>
            <a:r>
              <a:rPr lang="en" sz="1900"/>
              <a:t>3)Literature Review</a:t>
            </a:r>
            <a:endParaRPr sz="1900"/>
          </a:p>
          <a:p>
            <a:pPr indent="-139700" lvl="0" marL="342900" rtl="0" algn="l">
              <a:spcBef>
                <a:spcPts val="0"/>
              </a:spcBef>
              <a:spcAft>
                <a:spcPts val="0"/>
              </a:spcAft>
              <a:buClr>
                <a:schemeClr val="dk1"/>
              </a:buClr>
              <a:buSzPts val="3200"/>
              <a:buFont typeface="Arial"/>
              <a:buNone/>
            </a:pPr>
            <a:r>
              <a:rPr lang="en" sz="1900"/>
              <a:t>4)Methodology</a:t>
            </a:r>
            <a:endParaRPr sz="1900"/>
          </a:p>
          <a:p>
            <a:pPr indent="-139700" lvl="0" marL="342900" rtl="0" algn="l">
              <a:spcBef>
                <a:spcPts val="0"/>
              </a:spcBef>
              <a:spcAft>
                <a:spcPts val="0"/>
              </a:spcAft>
              <a:buSzPts val="3200"/>
              <a:buNone/>
            </a:pPr>
            <a:r>
              <a:rPr lang="en" sz="1900"/>
              <a:t>5)Block Diagram</a:t>
            </a:r>
            <a:endParaRPr sz="1900"/>
          </a:p>
          <a:p>
            <a:pPr indent="-139700" lvl="0" marL="342900" rtl="0" algn="l">
              <a:spcBef>
                <a:spcPts val="0"/>
              </a:spcBef>
              <a:spcAft>
                <a:spcPts val="0"/>
              </a:spcAft>
              <a:buClr>
                <a:schemeClr val="dk1"/>
              </a:buClr>
              <a:buSzPts val="3200"/>
              <a:buFont typeface="Arial"/>
              <a:buNone/>
            </a:pPr>
            <a:r>
              <a:rPr lang="en" sz="1900"/>
              <a:t>6)Dataset</a:t>
            </a:r>
            <a:endParaRPr sz="1900"/>
          </a:p>
          <a:p>
            <a:pPr indent="-139700" lvl="0" marL="342900" rtl="0" algn="l">
              <a:spcBef>
                <a:spcPts val="0"/>
              </a:spcBef>
              <a:spcAft>
                <a:spcPts val="0"/>
              </a:spcAft>
              <a:buClr>
                <a:schemeClr val="dk1"/>
              </a:buClr>
              <a:buSzPts val="3200"/>
              <a:buFont typeface="Arial"/>
              <a:buNone/>
            </a:pPr>
            <a:r>
              <a:rPr lang="en" sz="1900"/>
              <a:t>6)Pre-processing</a:t>
            </a:r>
            <a:endParaRPr sz="1900"/>
          </a:p>
          <a:p>
            <a:pPr indent="-139700" lvl="0" marL="342900" rtl="0" algn="l">
              <a:spcBef>
                <a:spcPts val="0"/>
              </a:spcBef>
              <a:spcAft>
                <a:spcPts val="0"/>
              </a:spcAft>
              <a:buClr>
                <a:schemeClr val="dk1"/>
              </a:buClr>
              <a:buSzPts val="3200"/>
              <a:buFont typeface="Arial"/>
              <a:buNone/>
            </a:pPr>
            <a:r>
              <a:rPr lang="en" sz="1900"/>
              <a:t>7)Convolutional Neural Networks</a:t>
            </a:r>
            <a:endParaRPr sz="1900"/>
          </a:p>
          <a:p>
            <a:pPr indent="-139700" lvl="0" marL="342900" rtl="0" algn="l">
              <a:spcBef>
                <a:spcPts val="0"/>
              </a:spcBef>
              <a:spcAft>
                <a:spcPts val="0"/>
              </a:spcAft>
              <a:buClr>
                <a:schemeClr val="dk1"/>
              </a:buClr>
              <a:buSzPts val="3200"/>
              <a:buFont typeface="Arial"/>
              <a:buNone/>
            </a:pPr>
            <a:r>
              <a:rPr lang="en" sz="1900"/>
              <a:t>8)Results and Comparison</a:t>
            </a:r>
            <a:endParaRPr sz="1900"/>
          </a:p>
          <a:p>
            <a:pPr indent="-139700" lvl="0" marL="342900" rtl="0" algn="l">
              <a:spcBef>
                <a:spcPts val="0"/>
              </a:spcBef>
              <a:spcAft>
                <a:spcPts val="0"/>
              </a:spcAft>
              <a:buSzPts val="3200"/>
              <a:buNone/>
            </a:pPr>
            <a:r>
              <a:rPr lang="en" sz="1900"/>
              <a:t>9)Modification/Novelty</a:t>
            </a:r>
            <a:endParaRPr sz="1900"/>
          </a:p>
          <a:p>
            <a:pPr indent="-139700" lvl="0" marL="342900" rtl="0" algn="l">
              <a:spcBef>
                <a:spcPts val="0"/>
              </a:spcBef>
              <a:spcAft>
                <a:spcPts val="0"/>
              </a:spcAft>
              <a:buSzPts val="3200"/>
              <a:buNone/>
            </a:pPr>
            <a:r>
              <a:rPr lang="en" sz="1900"/>
              <a:t>10)Conclusion</a:t>
            </a:r>
            <a:endParaRPr sz="1900"/>
          </a:p>
          <a:p>
            <a:pPr indent="-139700" lvl="0" marL="342900" rtl="0" algn="l">
              <a:spcBef>
                <a:spcPts val="0"/>
              </a:spcBef>
              <a:spcAft>
                <a:spcPts val="0"/>
              </a:spcAft>
              <a:buSzPts val="3200"/>
              <a:buNone/>
            </a:pPr>
            <a:r>
              <a:rPr lang="en" sz="1900"/>
              <a:t>11)Project Timeline</a:t>
            </a:r>
            <a:endParaRPr sz="1900"/>
          </a:p>
          <a:p>
            <a:pPr indent="-139700" lvl="0" marL="342900" rtl="0" algn="l">
              <a:spcBef>
                <a:spcPts val="0"/>
              </a:spcBef>
              <a:spcAft>
                <a:spcPts val="0"/>
              </a:spcAft>
              <a:buClr>
                <a:schemeClr val="dk1"/>
              </a:buClr>
              <a:buSzPts val="3200"/>
              <a:buFont typeface="Arial"/>
              <a:buNone/>
            </a:pPr>
            <a:r>
              <a:rPr lang="en" sz="1900"/>
              <a:t>12)References</a:t>
            </a:r>
            <a:endParaRPr sz="1900"/>
          </a:p>
        </p:txBody>
      </p:sp>
      <p:pic>
        <p:nvPicPr>
          <p:cNvPr descr="pes logo.png" id="163" name="Google Shape;163;p27"/>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164" name="Google Shape;164;p27"/>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165" name="Google Shape;165;p2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166" name="Google Shape;166;p2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167" name="Google Shape;167;p27"/>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sp>
        <p:nvSpPr>
          <p:cNvPr id="168" name="Google Shape;168;p27"/>
          <p:cNvSpPr txBox="1"/>
          <p:nvPr/>
        </p:nvSpPr>
        <p:spPr>
          <a:xfrm>
            <a:off x="6287950" y="10462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RG</a:t>
            </a: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pic>
        <p:nvPicPr>
          <p:cNvPr id="542" name="Google Shape;542;p54"/>
          <p:cNvPicPr preferRelativeResize="0"/>
          <p:nvPr/>
        </p:nvPicPr>
        <p:blipFill>
          <a:blip r:embed="rId3">
            <a:alphaModFix/>
          </a:blip>
          <a:stretch>
            <a:fillRect/>
          </a:stretch>
        </p:blipFill>
        <p:spPr>
          <a:xfrm>
            <a:off x="457200" y="1215775"/>
            <a:ext cx="8229600" cy="3181131"/>
          </a:xfrm>
          <a:prstGeom prst="rect">
            <a:avLst/>
          </a:prstGeom>
          <a:noFill/>
          <a:ln>
            <a:noFill/>
          </a:ln>
        </p:spPr>
      </p:pic>
      <p:sp>
        <p:nvSpPr>
          <p:cNvPr id="543" name="Google Shape;543;p54"/>
          <p:cNvSpPr txBox="1"/>
          <p:nvPr>
            <p:ph type="title"/>
          </p:nvPr>
        </p:nvSpPr>
        <p:spPr>
          <a:xfrm>
            <a:off x="457200" y="154484"/>
            <a:ext cx="8229600" cy="64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u="sng"/>
              <a:t>Results</a:t>
            </a:r>
            <a:endParaRPr u="sng"/>
          </a:p>
        </p:txBody>
      </p:sp>
      <p:sp>
        <p:nvSpPr>
          <p:cNvPr id="544" name="Google Shape;544;p54"/>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descr="pes logo.png" id="545" name="Google Shape;545;p54"/>
          <p:cNvPicPr preferRelativeResize="0"/>
          <p:nvPr/>
        </p:nvPicPr>
        <p:blipFill rotWithShape="1">
          <a:blip r:embed="rId4">
            <a:alphaModFix/>
          </a:blip>
          <a:srcRect b="0" l="0" r="0" t="0"/>
          <a:stretch/>
        </p:blipFill>
        <p:spPr>
          <a:xfrm>
            <a:off x="0" y="0"/>
            <a:ext cx="857250" cy="857250"/>
          </a:xfrm>
          <a:prstGeom prst="rect">
            <a:avLst/>
          </a:prstGeom>
          <a:noFill/>
          <a:ln>
            <a:noFill/>
          </a:ln>
        </p:spPr>
      </p:pic>
      <p:pic>
        <p:nvPicPr>
          <p:cNvPr descr="C:\Users\rajsekar\Pictures\ECE LOGO.jpg" id="546" name="Google Shape;546;p54"/>
          <p:cNvPicPr preferRelativeResize="0"/>
          <p:nvPr/>
        </p:nvPicPr>
        <p:blipFill rotWithShape="1">
          <a:blip r:embed="rId5">
            <a:alphaModFix/>
          </a:blip>
          <a:srcRect b="0" l="0" r="0" t="0"/>
          <a:stretch/>
        </p:blipFill>
        <p:spPr>
          <a:xfrm>
            <a:off x="8077200" y="0"/>
            <a:ext cx="800100" cy="800100"/>
          </a:xfrm>
          <a:prstGeom prst="rect">
            <a:avLst/>
          </a:prstGeom>
          <a:noFill/>
          <a:ln>
            <a:noFill/>
          </a:ln>
        </p:spPr>
      </p:pic>
      <p:sp>
        <p:nvSpPr>
          <p:cNvPr id="547" name="Google Shape;547;p54"/>
          <p:cNvSpPr txBox="1"/>
          <p:nvPr>
            <p:ph idx="10" type="dt"/>
          </p:nvPr>
        </p:nvSpPr>
        <p:spPr>
          <a:xfrm>
            <a:off x="457200" y="4767272"/>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548" name="Google Shape;548;p54"/>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sp>
        <p:nvSpPr>
          <p:cNvPr id="549" name="Google Shape;549;p54"/>
          <p:cNvSpPr txBox="1"/>
          <p:nvPr/>
        </p:nvSpPr>
        <p:spPr>
          <a:xfrm>
            <a:off x="6848950" y="7732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RK</a:t>
            </a:r>
            <a:endParaRPr>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5"/>
          <p:cNvSpPr txBox="1"/>
          <p:nvPr>
            <p:ph type="title"/>
          </p:nvPr>
        </p:nvSpPr>
        <p:spPr>
          <a:xfrm>
            <a:off x="457200" y="154484"/>
            <a:ext cx="8229600" cy="64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u="sng"/>
              <a:t>Results</a:t>
            </a:r>
            <a:endParaRPr u="sng"/>
          </a:p>
        </p:txBody>
      </p:sp>
      <p:sp>
        <p:nvSpPr>
          <p:cNvPr id="555" name="Google Shape;555;p55"/>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descr="pes logo.png" id="556" name="Google Shape;556;p55"/>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557" name="Google Shape;557;p55"/>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558" name="Google Shape;558;p55"/>
          <p:cNvSpPr txBox="1"/>
          <p:nvPr>
            <p:ph idx="10" type="dt"/>
          </p:nvPr>
        </p:nvSpPr>
        <p:spPr>
          <a:xfrm>
            <a:off x="457200" y="4767272"/>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559" name="Google Shape;559;p55"/>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pic>
        <p:nvPicPr>
          <p:cNvPr id="560" name="Google Shape;560;p55"/>
          <p:cNvPicPr preferRelativeResize="0"/>
          <p:nvPr/>
        </p:nvPicPr>
        <p:blipFill>
          <a:blip r:embed="rId5">
            <a:alphaModFix/>
          </a:blip>
          <a:stretch>
            <a:fillRect/>
          </a:stretch>
        </p:blipFill>
        <p:spPr>
          <a:xfrm>
            <a:off x="1143000" y="840625"/>
            <a:ext cx="3429000" cy="2305050"/>
          </a:xfrm>
          <a:prstGeom prst="rect">
            <a:avLst/>
          </a:prstGeom>
          <a:noFill/>
          <a:ln>
            <a:noFill/>
          </a:ln>
        </p:spPr>
      </p:pic>
      <p:pic>
        <p:nvPicPr>
          <p:cNvPr id="561" name="Google Shape;561;p55"/>
          <p:cNvPicPr preferRelativeResize="0"/>
          <p:nvPr/>
        </p:nvPicPr>
        <p:blipFill>
          <a:blip r:embed="rId6">
            <a:alphaModFix/>
          </a:blip>
          <a:stretch>
            <a:fillRect/>
          </a:stretch>
        </p:blipFill>
        <p:spPr>
          <a:xfrm>
            <a:off x="4572000" y="783475"/>
            <a:ext cx="3785091" cy="2362200"/>
          </a:xfrm>
          <a:prstGeom prst="rect">
            <a:avLst/>
          </a:prstGeom>
          <a:noFill/>
          <a:ln>
            <a:noFill/>
          </a:ln>
        </p:spPr>
      </p:pic>
      <p:pic>
        <p:nvPicPr>
          <p:cNvPr id="562" name="Google Shape;562;p55"/>
          <p:cNvPicPr preferRelativeResize="0"/>
          <p:nvPr/>
        </p:nvPicPr>
        <p:blipFill>
          <a:blip r:embed="rId7">
            <a:alphaModFix/>
          </a:blip>
          <a:stretch>
            <a:fillRect/>
          </a:stretch>
        </p:blipFill>
        <p:spPr>
          <a:xfrm>
            <a:off x="3195750" y="3221875"/>
            <a:ext cx="3285921" cy="1312500"/>
          </a:xfrm>
          <a:prstGeom prst="rect">
            <a:avLst/>
          </a:prstGeom>
          <a:noFill/>
          <a:ln>
            <a:noFill/>
          </a:ln>
        </p:spPr>
      </p:pic>
      <p:sp>
        <p:nvSpPr>
          <p:cNvPr id="563" name="Google Shape;563;p55"/>
          <p:cNvSpPr txBox="1"/>
          <p:nvPr/>
        </p:nvSpPr>
        <p:spPr>
          <a:xfrm>
            <a:off x="4086313" y="4397975"/>
            <a:ext cx="150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alibri"/>
                <a:ea typeface="Calibri"/>
                <a:cs typeface="Calibri"/>
                <a:sym typeface="Calibri"/>
              </a:rPr>
              <a:t>Classification Report</a:t>
            </a:r>
            <a:endParaRPr b="1" sz="1200">
              <a:latin typeface="Calibri"/>
              <a:ea typeface="Calibri"/>
              <a:cs typeface="Calibri"/>
              <a:sym typeface="Calibri"/>
            </a:endParaRPr>
          </a:p>
        </p:txBody>
      </p:sp>
      <p:sp>
        <p:nvSpPr>
          <p:cNvPr id="564" name="Google Shape;564;p55"/>
          <p:cNvSpPr txBox="1"/>
          <p:nvPr/>
        </p:nvSpPr>
        <p:spPr>
          <a:xfrm>
            <a:off x="6848950" y="7732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RK</a:t>
            </a:r>
            <a:endParaRPr>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6"/>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Comparison of architectures</a:t>
            </a:r>
            <a:endParaRPr/>
          </a:p>
        </p:txBody>
      </p:sp>
      <p:sp>
        <p:nvSpPr>
          <p:cNvPr id="570" name="Google Shape;570;p56"/>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descr="pes logo.png" id="571" name="Google Shape;571;p56"/>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572" name="Google Shape;572;p56"/>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573" name="Google Shape;573;p56"/>
          <p:cNvSpPr txBox="1"/>
          <p:nvPr>
            <p:ph idx="10" type="dt"/>
          </p:nvPr>
        </p:nvSpPr>
        <p:spPr>
          <a:xfrm>
            <a:off x="457200" y="4767272"/>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574" name="Google Shape;574;p56"/>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graphicFrame>
        <p:nvGraphicFramePr>
          <p:cNvPr id="575" name="Google Shape;575;p56"/>
          <p:cNvGraphicFramePr/>
          <p:nvPr/>
        </p:nvGraphicFramePr>
        <p:xfrm>
          <a:off x="1081088" y="1537025"/>
          <a:ext cx="3000000" cy="3000000"/>
        </p:xfrm>
        <a:graphic>
          <a:graphicData uri="http://schemas.openxmlformats.org/drawingml/2006/table">
            <a:tbl>
              <a:tblPr>
                <a:noFill/>
                <a:tableStyleId>{46A18CA5-87F4-484C-9CC2-B87BFB0ADDAB}</a:tableStyleId>
              </a:tblPr>
              <a:tblGrid>
                <a:gridCol w="723900"/>
                <a:gridCol w="762000"/>
                <a:gridCol w="523875"/>
                <a:gridCol w="485775"/>
                <a:gridCol w="657225"/>
                <a:gridCol w="666750"/>
                <a:gridCol w="542925"/>
                <a:gridCol w="485775"/>
                <a:gridCol w="904875"/>
                <a:gridCol w="1228725"/>
              </a:tblGrid>
              <a:tr h="279400">
                <a:tc rowSpan="2">
                  <a:txBody>
                    <a:bodyPr/>
                    <a:lstStyle/>
                    <a:p>
                      <a:pPr indent="0" lvl="0" marL="0" rtl="0" algn="ctr">
                        <a:spcBef>
                          <a:spcPts val="0"/>
                        </a:spcBef>
                        <a:spcAft>
                          <a:spcPts val="0"/>
                        </a:spcAft>
                        <a:buNone/>
                      </a:pPr>
                      <a:r>
                        <a:t/>
                      </a:r>
                      <a:endParaRPr sz="1200">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Model</a:t>
                      </a:r>
                      <a:endParaRPr sz="1200">
                        <a:highlight>
                          <a:srgbClr val="FFFFFF"/>
                        </a:highlight>
                        <a:latin typeface="Times New Roman"/>
                        <a:ea typeface="Times New Roman"/>
                        <a:cs typeface="Times New Roman"/>
                        <a:sym typeface="Times New Roman"/>
                      </a:endParaRPr>
                    </a:p>
                  </a:txBody>
                  <a:tcPr marT="63500" marB="63500" marR="63500" marL="63500"/>
                </a:tc>
                <a:tc rowSpan="2">
                  <a:txBody>
                    <a:bodyPr/>
                    <a:lstStyle/>
                    <a:p>
                      <a:pPr indent="0" lvl="0" marL="0" rtl="0" algn="l">
                        <a:spcBef>
                          <a:spcPts val="0"/>
                        </a:spcBef>
                        <a:spcAft>
                          <a:spcPts val="0"/>
                        </a:spcAft>
                        <a:buNone/>
                      </a:pPr>
                      <a:r>
                        <a:t/>
                      </a:r>
                      <a:endParaRPr sz="12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Accuracy</a:t>
                      </a:r>
                      <a:endParaRPr sz="1200">
                        <a:highlight>
                          <a:srgbClr val="FFFFFF"/>
                        </a:highlight>
                        <a:latin typeface="Times New Roman"/>
                        <a:ea typeface="Times New Roman"/>
                        <a:cs typeface="Times New Roman"/>
                        <a:sym typeface="Times New Roman"/>
                      </a:endParaRPr>
                    </a:p>
                  </a:txBody>
                  <a:tcPr marT="63500" marB="63500" marR="63500" marL="63500"/>
                </a:tc>
                <a:tc gridSpan="2">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Precision</a:t>
                      </a:r>
                      <a:endParaRPr sz="1200">
                        <a:highlight>
                          <a:srgbClr val="FFFFFF"/>
                        </a:highlight>
                        <a:latin typeface="Times New Roman"/>
                        <a:ea typeface="Times New Roman"/>
                        <a:cs typeface="Times New Roman"/>
                        <a:sym typeface="Times New Roman"/>
                      </a:endParaRPr>
                    </a:p>
                  </a:txBody>
                  <a:tcPr marT="63500" marB="63500" marR="63500" marL="63500"/>
                </a:tc>
                <a:tc hMerge="1"/>
                <a:tc gridSpan="2">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Recall</a:t>
                      </a:r>
                      <a:endParaRPr sz="1200">
                        <a:highlight>
                          <a:srgbClr val="FFFFFF"/>
                        </a:highlight>
                        <a:latin typeface="Times New Roman"/>
                        <a:ea typeface="Times New Roman"/>
                        <a:cs typeface="Times New Roman"/>
                        <a:sym typeface="Times New Roman"/>
                      </a:endParaRPr>
                    </a:p>
                  </a:txBody>
                  <a:tcPr marT="63500" marB="63500" marR="63500" marL="63500"/>
                </a:tc>
                <a:tc hMerge="1"/>
                <a:tc gridSpan="2">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F1 Score</a:t>
                      </a:r>
                      <a:endParaRPr sz="1200">
                        <a:highlight>
                          <a:srgbClr val="FFFFFF"/>
                        </a:highlight>
                        <a:latin typeface="Times New Roman"/>
                        <a:ea typeface="Times New Roman"/>
                        <a:cs typeface="Times New Roman"/>
                        <a:sym typeface="Times New Roman"/>
                      </a:endParaRPr>
                    </a:p>
                  </a:txBody>
                  <a:tcPr marT="63500" marB="63500" marR="63500" marL="63500"/>
                </a:tc>
                <a:tc hMerge="1"/>
                <a:tc rowSpan="2">
                  <a:txBody>
                    <a:bodyPr/>
                    <a:lstStyle/>
                    <a:p>
                      <a:pPr indent="0" lvl="0" marL="0" rtl="0" algn="ctr">
                        <a:spcBef>
                          <a:spcPts val="0"/>
                        </a:spcBef>
                        <a:spcAft>
                          <a:spcPts val="0"/>
                        </a:spcAft>
                        <a:buNone/>
                      </a:pPr>
                      <a:r>
                        <a:t/>
                      </a:r>
                      <a:endParaRPr sz="1200">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Train loss</a:t>
                      </a:r>
                      <a:endParaRPr sz="1200">
                        <a:highlight>
                          <a:srgbClr val="FFFFFF"/>
                        </a:highlight>
                        <a:latin typeface="Times New Roman"/>
                        <a:ea typeface="Times New Roman"/>
                        <a:cs typeface="Times New Roman"/>
                        <a:sym typeface="Times New Roman"/>
                      </a:endParaRPr>
                    </a:p>
                  </a:txBody>
                  <a:tcPr marT="63500" marB="63500" marR="63500" marL="63500"/>
                </a:tc>
                <a:tc rowSpan="2">
                  <a:txBody>
                    <a:bodyPr/>
                    <a:lstStyle/>
                    <a:p>
                      <a:pPr indent="0" lvl="0" marL="0" rtl="0" algn="ctr">
                        <a:spcBef>
                          <a:spcPts val="0"/>
                        </a:spcBef>
                        <a:spcAft>
                          <a:spcPts val="0"/>
                        </a:spcAft>
                        <a:buNone/>
                      </a:pPr>
                      <a:r>
                        <a:t/>
                      </a:r>
                      <a:endParaRPr sz="1200">
                        <a:highlight>
                          <a:srgbClr val="FFFFFF"/>
                        </a:highlight>
                        <a:latin typeface="Times New Roman"/>
                        <a:ea typeface="Times New Roman"/>
                        <a:cs typeface="Times New Roman"/>
                        <a:sym typeface="Times New Roman"/>
                      </a:endParaRPr>
                    </a:p>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Validation loss</a:t>
                      </a:r>
                      <a:endParaRPr sz="1200">
                        <a:highlight>
                          <a:srgbClr val="FFFFFF"/>
                        </a:highlight>
                        <a:latin typeface="Times New Roman"/>
                        <a:ea typeface="Times New Roman"/>
                        <a:cs typeface="Times New Roman"/>
                        <a:sym typeface="Times New Roman"/>
                      </a:endParaRPr>
                    </a:p>
                  </a:txBody>
                  <a:tcPr marT="63500" marB="63500" marR="63500" marL="63500"/>
                </a:tc>
              </a:tr>
              <a:tr h="318125">
                <a:tc vMerge="1"/>
                <a:tc vMerge="1"/>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1</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1</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1</a:t>
                      </a:r>
                      <a:endParaRPr sz="1200">
                        <a:highlight>
                          <a:srgbClr val="FFFFFF"/>
                        </a:highlight>
                        <a:latin typeface="Times New Roman"/>
                        <a:ea typeface="Times New Roman"/>
                        <a:cs typeface="Times New Roman"/>
                        <a:sym typeface="Times New Roman"/>
                      </a:endParaRPr>
                    </a:p>
                  </a:txBody>
                  <a:tcPr marT="63500" marB="63500" marR="63500" marL="63500"/>
                </a:tc>
                <a:tc vMerge="1"/>
                <a:tc vMerge="1"/>
              </a:tr>
              <a:tr h="318125">
                <a:tc>
                  <a:txBody>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LeNet</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88.57</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0.84</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0.91</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0.91</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0.85</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0.87</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0.88</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2.4172e-05 </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0.9127</a:t>
                      </a:r>
                      <a:endParaRPr sz="1200">
                        <a:highlight>
                          <a:srgbClr val="FFFFFF"/>
                        </a:highlight>
                        <a:latin typeface="Times New Roman"/>
                        <a:ea typeface="Times New Roman"/>
                        <a:cs typeface="Times New Roman"/>
                        <a:sym typeface="Times New Roman"/>
                      </a:endParaRPr>
                    </a:p>
                  </a:txBody>
                  <a:tcPr marT="63500" marB="63500" marR="63500" marL="63500"/>
                </a:tc>
              </a:tr>
              <a:tr h="318125">
                <a:tc>
                  <a:txBody>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AlexNet</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89.99</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0.88</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0.92</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0.91</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0.89</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0.89</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0.91</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0.2752</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0.9657</a:t>
                      </a:r>
                      <a:endParaRPr sz="1200">
                        <a:highlight>
                          <a:srgbClr val="FFFFFF"/>
                        </a:highlight>
                        <a:latin typeface="Times New Roman"/>
                        <a:ea typeface="Times New Roman"/>
                        <a:cs typeface="Times New Roman"/>
                        <a:sym typeface="Times New Roman"/>
                      </a:endParaRPr>
                    </a:p>
                  </a:txBody>
                  <a:tcPr marT="63500" marB="63500" marR="63500" marL="63500"/>
                </a:tc>
              </a:tr>
              <a:tr h="318125">
                <a:tc>
                  <a:txBody>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VGG16</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51.43</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0.46</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0.00</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1.00</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0.00</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0.63</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0.00</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0.6931</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0.6930</a:t>
                      </a:r>
                      <a:endParaRPr sz="1200">
                        <a:highlight>
                          <a:srgbClr val="FFFFFF"/>
                        </a:highlight>
                        <a:latin typeface="Times New Roman"/>
                        <a:ea typeface="Times New Roman"/>
                        <a:cs typeface="Times New Roman"/>
                        <a:sym typeface="Times New Roman"/>
                      </a:endParaRPr>
                    </a:p>
                  </a:txBody>
                  <a:tcPr marT="63500" marB="63500" marR="63500" marL="63500"/>
                </a:tc>
              </a:tr>
              <a:tr h="318125">
                <a:tc>
                  <a:txBody>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Proposed Model</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99.28</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0.98</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1.00</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1.00</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0.99</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0.99</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0.99</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0.1812</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lang="en" sz="1200">
                          <a:highlight>
                            <a:srgbClr val="FFFFFF"/>
                          </a:highlight>
                          <a:latin typeface="Times New Roman"/>
                          <a:ea typeface="Times New Roman"/>
                          <a:cs typeface="Times New Roman"/>
                          <a:sym typeface="Times New Roman"/>
                        </a:rPr>
                        <a:t>0.0235</a:t>
                      </a:r>
                      <a:endParaRPr sz="1200">
                        <a:highlight>
                          <a:srgbClr val="FFFFFF"/>
                        </a:highlight>
                        <a:latin typeface="Times New Roman"/>
                        <a:ea typeface="Times New Roman"/>
                        <a:cs typeface="Times New Roman"/>
                        <a:sym typeface="Times New Roman"/>
                      </a:endParaRPr>
                    </a:p>
                  </a:txBody>
                  <a:tcPr marT="63500" marB="63500" marR="63500" marL="63500"/>
                </a:tc>
              </a:tr>
            </a:tbl>
          </a:graphicData>
        </a:graphic>
      </p:graphicFrame>
      <p:sp>
        <p:nvSpPr>
          <p:cNvPr id="576" name="Google Shape;576;p56"/>
          <p:cNvSpPr txBox="1"/>
          <p:nvPr/>
        </p:nvSpPr>
        <p:spPr>
          <a:xfrm>
            <a:off x="6848950" y="7732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RG</a:t>
            </a:r>
            <a:endParaRPr>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7"/>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Modifications\Novelty</a:t>
            </a:r>
            <a:endParaRPr/>
          </a:p>
        </p:txBody>
      </p:sp>
      <p:sp>
        <p:nvSpPr>
          <p:cNvPr id="582" name="Google Shape;582;p57"/>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81000" lvl="0" marL="457200" rtl="0" algn="l">
              <a:spcBef>
                <a:spcPts val="360"/>
              </a:spcBef>
              <a:spcAft>
                <a:spcPts val="0"/>
              </a:spcAft>
              <a:buSzPts val="2400"/>
              <a:buChar char="•"/>
            </a:pPr>
            <a:r>
              <a:rPr lang="en" sz="2400"/>
              <a:t>We derived our proposed architecture from </a:t>
            </a:r>
            <a:r>
              <a:rPr lang="en" sz="2400"/>
              <a:t>AlexNet architecture </a:t>
            </a:r>
            <a:r>
              <a:rPr lang="en" sz="2400"/>
              <a:t>by adding more convolution layers,  fully connected layers, making use of dropouts and, changing the orientation of the layers</a:t>
            </a:r>
            <a:endParaRPr sz="2400"/>
          </a:p>
          <a:p>
            <a:pPr indent="-381000" lvl="0" marL="457200" rtl="0" algn="l">
              <a:spcBef>
                <a:spcPts val="0"/>
              </a:spcBef>
              <a:spcAft>
                <a:spcPts val="0"/>
              </a:spcAft>
              <a:buSzPts val="2400"/>
              <a:buChar char="•"/>
            </a:pPr>
            <a:r>
              <a:rPr lang="en" sz="2400"/>
              <a:t>Performed hyperparameter tuning by tuning parameters such as kernel size, number of filters, batch size, number of </a:t>
            </a:r>
            <a:r>
              <a:rPr lang="en" sz="2400"/>
              <a:t>epochs, padding, stride and making use of early stopping </a:t>
            </a:r>
            <a:r>
              <a:rPr lang="en" sz="2400"/>
              <a:t>in order to improve the performance of the model and to get </a:t>
            </a:r>
            <a:r>
              <a:rPr lang="en" sz="2400"/>
              <a:t>better</a:t>
            </a:r>
            <a:r>
              <a:rPr lang="en" sz="2400"/>
              <a:t> accuracy</a:t>
            </a:r>
            <a:endParaRPr sz="2400"/>
          </a:p>
        </p:txBody>
      </p:sp>
      <p:sp>
        <p:nvSpPr>
          <p:cNvPr id="583" name="Google Shape;583;p57"/>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descr="pes logo.png" id="584" name="Google Shape;584;p57"/>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585" name="Google Shape;585;p57"/>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586" name="Google Shape;586;p57"/>
          <p:cNvSpPr txBox="1"/>
          <p:nvPr>
            <p:ph idx="10" type="dt"/>
          </p:nvPr>
        </p:nvSpPr>
        <p:spPr>
          <a:xfrm>
            <a:off x="457200" y="4767272"/>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587" name="Google Shape;587;p57"/>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sp>
        <p:nvSpPr>
          <p:cNvPr id="588" name="Google Shape;588;p57"/>
          <p:cNvSpPr txBox="1"/>
          <p:nvPr/>
        </p:nvSpPr>
        <p:spPr>
          <a:xfrm>
            <a:off x="6848950" y="7732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RK</a:t>
            </a:r>
            <a:endParaRPr>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8"/>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Conclusion &amp; Future Scope</a:t>
            </a:r>
            <a:endParaRPr/>
          </a:p>
        </p:txBody>
      </p:sp>
      <p:sp>
        <p:nvSpPr>
          <p:cNvPr id="594" name="Google Shape;594;p58"/>
          <p:cNvSpPr txBox="1"/>
          <p:nvPr>
            <p:ph idx="1" type="body"/>
          </p:nvPr>
        </p:nvSpPr>
        <p:spPr>
          <a:xfrm>
            <a:off x="457200" y="1063375"/>
            <a:ext cx="8229600" cy="3394500"/>
          </a:xfrm>
          <a:prstGeom prst="rect">
            <a:avLst/>
          </a:prstGeom>
        </p:spPr>
        <p:txBody>
          <a:bodyPr anchorCtr="0" anchor="t" bIns="45700" lIns="91425" spcFirstLastPara="1" rIns="91425" wrap="square" tIns="45700">
            <a:noAutofit/>
          </a:bodyPr>
          <a:lstStyle/>
          <a:p>
            <a:pPr indent="-361950" lvl="0" marL="457200" rtl="0" algn="just">
              <a:spcBef>
                <a:spcPts val="0"/>
              </a:spcBef>
              <a:spcAft>
                <a:spcPts val="0"/>
              </a:spcAft>
              <a:buSzPts val="2100"/>
              <a:buAutoNum type="arabicPeriod"/>
            </a:pPr>
            <a:r>
              <a:rPr lang="en" sz="2100"/>
              <a:t>Developed a lung cancer detection model based on CNN-Deep Learning architecture and could classify the detected nodules as either malignant or benign. </a:t>
            </a:r>
            <a:endParaRPr sz="2100"/>
          </a:p>
          <a:p>
            <a:pPr indent="-361950" lvl="0" marL="457200" rtl="0" algn="just">
              <a:spcBef>
                <a:spcPts val="0"/>
              </a:spcBef>
              <a:spcAft>
                <a:spcPts val="0"/>
              </a:spcAft>
              <a:buSzPts val="2100"/>
              <a:buAutoNum type="arabicPeriod"/>
            </a:pPr>
            <a:r>
              <a:rPr lang="en" sz="2100"/>
              <a:t>Achieved higher accuracy (99.28%) and performance with the use of image processing techniques and proposed CNN model  when compared to other architectures and models we came across during literature survey.</a:t>
            </a:r>
            <a:endParaRPr sz="2100"/>
          </a:p>
          <a:p>
            <a:pPr indent="-361950" lvl="0" marL="457200" rtl="0" algn="just">
              <a:spcBef>
                <a:spcPts val="0"/>
              </a:spcBef>
              <a:spcAft>
                <a:spcPts val="0"/>
              </a:spcAft>
              <a:buSzPts val="2100"/>
              <a:buAutoNum type="arabicPeriod"/>
            </a:pPr>
            <a:r>
              <a:rPr lang="en" sz="2100"/>
              <a:t>Accuracy and performance of the model can be improved by using </a:t>
            </a:r>
            <a:endParaRPr sz="2100"/>
          </a:p>
          <a:p>
            <a:pPr indent="0" lvl="0" marL="0" rtl="0" algn="just">
              <a:spcBef>
                <a:spcPts val="0"/>
              </a:spcBef>
              <a:spcAft>
                <a:spcPts val="0"/>
              </a:spcAft>
              <a:buNone/>
            </a:pPr>
            <a:r>
              <a:rPr lang="en" sz="2100"/>
              <a:t>	i) Mask R CNN for segmentation</a:t>
            </a:r>
            <a:endParaRPr sz="2100"/>
          </a:p>
          <a:p>
            <a:pPr indent="0" lvl="0" marL="0" rtl="0" algn="just">
              <a:spcBef>
                <a:spcPts val="0"/>
              </a:spcBef>
              <a:spcAft>
                <a:spcPts val="0"/>
              </a:spcAft>
              <a:buNone/>
            </a:pPr>
            <a:r>
              <a:rPr lang="en" sz="2100"/>
              <a:t>       ii) Parallel convolution layers in the architecture </a:t>
            </a:r>
            <a:endParaRPr sz="2100"/>
          </a:p>
          <a:p>
            <a:pPr indent="0" lvl="0" marL="0" rtl="0" algn="just">
              <a:spcBef>
                <a:spcPts val="0"/>
              </a:spcBef>
              <a:spcAft>
                <a:spcPts val="0"/>
              </a:spcAft>
              <a:buClr>
                <a:schemeClr val="dk1"/>
              </a:buClr>
              <a:buSzPts val="1800"/>
              <a:buFont typeface="Arial"/>
              <a:buNone/>
            </a:pPr>
            <a:r>
              <a:t/>
            </a:r>
            <a:endParaRPr sz="2400"/>
          </a:p>
        </p:txBody>
      </p:sp>
      <p:sp>
        <p:nvSpPr>
          <p:cNvPr id="595" name="Google Shape;595;p58"/>
          <p:cNvSpPr txBox="1"/>
          <p:nvPr>
            <p:ph idx="12" type="sldNum"/>
          </p:nvPr>
        </p:nvSpPr>
        <p:spPr>
          <a:xfrm>
            <a:off x="6553200" y="4767263"/>
            <a:ext cx="2133600" cy="273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descr="pes logo.png" id="596" name="Google Shape;596;p58"/>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597" name="Google Shape;597;p58"/>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598" name="Google Shape;598;p58"/>
          <p:cNvSpPr txBox="1"/>
          <p:nvPr>
            <p:ph idx="10" type="dt"/>
          </p:nvPr>
        </p:nvSpPr>
        <p:spPr>
          <a:xfrm>
            <a:off x="457200" y="4767272"/>
            <a:ext cx="2133600" cy="205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599" name="Google Shape;599;p58"/>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sp>
        <p:nvSpPr>
          <p:cNvPr id="600" name="Google Shape;600;p58"/>
          <p:cNvSpPr txBox="1"/>
          <p:nvPr/>
        </p:nvSpPr>
        <p:spPr>
          <a:xfrm>
            <a:off x="6848950" y="7732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NP</a:t>
            </a:r>
            <a:endParaRPr>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5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u="sng"/>
              <a:t>Project timeline</a:t>
            </a:r>
            <a:endParaRPr/>
          </a:p>
        </p:txBody>
      </p:sp>
      <p:sp>
        <p:nvSpPr>
          <p:cNvPr id="606" name="Google Shape;606;p59"/>
          <p:cNvSpPr txBox="1"/>
          <p:nvPr>
            <p:ph idx="1" type="body"/>
          </p:nvPr>
        </p:nvSpPr>
        <p:spPr>
          <a:xfrm>
            <a:off x="457200" y="1200150"/>
            <a:ext cx="8229600" cy="396450"/>
          </a:xfrm>
          <a:prstGeom prst="rect">
            <a:avLst/>
          </a:prstGeom>
          <a:noFill/>
          <a:ln>
            <a:noFill/>
          </a:ln>
        </p:spPr>
        <p:txBody>
          <a:bodyPr anchorCtr="0" anchor="t" bIns="45700" lIns="91425" spcFirstLastPara="1" rIns="91425" wrap="square" tIns="45700">
            <a:noAutofit/>
          </a:bodyPr>
          <a:lstStyle/>
          <a:p>
            <a:pPr indent="-279400" lvl="0" marL="342900" rtl="0" algn="l">
              <a:lnSpc>
                <a:spcPct val="100000"/>
              </a:lnSpc>
              <a:spcBef>
                <a:spcPts val="0"/>
              </a:spcBef>
              <a:spcAft>
                <a:spcPts val="0"/>
              </a:spcAft>
              <a:buClr>
                <a:schemeClr val="dk1"/>
              </a:buClr>
              <a:buSzPts val="2200"/>
              <a:buChar char="•"/>
            </a:pPr>
            <a:r>
              <a:rPr lang="en" sz="2200"/>
              <a:t>Gantt chart showing milestones of work:</a:t>
            </a:r>
            <a:endParaRPr sz="2200"/>
          </a:p>
          <a:p>
            <a:pPr indent="0" lvl="0" marL="342900" rtl="0" algn="l">
              <a:lnSpc>
                <a:spcPct val="100000"/>
              </a:lnSpc>
              <a:spcBef>
                <a:spcPts val="0"/>
              </a:spcBef>
              <a:spcAft>
                <a:spcPts val="0"/>
              </a:spcAft>
              <a:buSzPts val="1800"/>
              <a:buNone/>
            </a:pPr>
            <a:r>
              <a:t/>
            </a:r>
            <a:endParaRPr/>
          </a:p>
        </p:txBody>
      </p:sp>
      <p:pic>
        <p:nvPicPr>
          <p:cNvPr descr="pes logo.png" id="607" name="Google Shape;607;p59"/>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608" name="Google Shape;608;p59"/>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609" name="Google Shape;609;p5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610" name="Google Shape;610;p5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611" name="Google Shape;611;p59"/>
          <p:cNvSpPr txBox="1"/>
          <p:nvPr>
            <p:ph idx="11" type="ftr"/>
          </p:nvPr>
        </p:nvSpPr>
        <p:spPr>
          <a:xfrm>
            <a:off x="1219200" y="5006578"/>
            <a:ext cx="7239000" cy="6905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pic>
        <p:nvPicPr>
          <p:cNvPr id="612" name="Google Shape;612;p59"/>
          <p:cNvPicPr preferRelativeResize="0"/>
          <p:nvPr/>
        </p:nvPicPr>
        <p:blipFill rotWithShape="1">
          <a:blip r:embed="rId5">
            <a:alphaModFix/>
          </a:blip>
          <a:srcRect b="0" l="0" r="0" t="0"/>
          <a:stretch/>
        </p:blipFill>
        <p:spPr>
          <a:xfrm>
            <a:off x="64025" y="1598250"/>
            <a:ext cx="9021323" cy="3137763"/>
          </a:xfrm>
          <a:prstGeom prst="rect">
            <a:avLst/>
          </a:prstGeom>
          <a:noFill/>
          <a:ln>
            <a:noFill/>
          </a:ln>
        </p:spPr>
      </p:pic>
      <p:sp>
        <p:nvSpPr>
          <p:cNvPr id="613" name="Google Shape;613;p59"/>
          <p:cNvSpPr txBox="1"/>
          <p:nvPr/>
        </p:nvSpPr>
        <p:spPr>
          <a:xfrm>
            <a:off x="6848950" y="7732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NP</a:t>
            </a:r>
            <a:endParaRPr>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0"/>
          <p:cNvSpPr txBox="1"/>
          <p:nvPr>
            <p:ph type="title"/>
          </p:nvPr>
        </p:nvSpPr>
        <p:spPr>
          <a:xfrm>
            <a:off x="457200" y="94153"/>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u="sng"/>
              <a:t>References</a:t>
            </a:r>
            <a:endParaRPr u="sng"/>
          </a:p>
        </p:txBody>
      </p:sp>
      <p:sp>
        <p:nvSpPr>
          <p:cNvPr id="620" name="Google Shape;620;p60"/>
          <p:cNvSpPr txBox="1"/>
          <p:nvPr>
            <p:ph idx="1" type="body"/>
          </p:nvPr>
        </p:nvSpPr>
        <p:spPr>
          <a:xfrm>
            <a:off x="457200" y="857250"/>
            <a:ext cx="8229600" cy="310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000"/>
              <a:buFont typeface="Arial"/>
              <a:buNone/>
            </a:pPr>
            <a:r>
              <a:rPr lang="en" sz="1300">
                <a:latin typeface="Arial"/>
                <a:ea typeface="Arial"/>
                <a:cs typeface="Arial"/>
                <a:sym typeface="Arial"/>
              </a:rPr>
              <a:t>[1] Suren Makajua, P.W.C. Prasad, Abeer Alsadoon, A. K. Singh, A. Elchouemi</a:t>
            </a:r>
            <a:endParaRPr sz="1300">
              <a:latin typeface="Arial"/>
              <a:ea typeface="Arial"/>
              <a:cs typeface="Arial"/>
              <a:sym typeface="Arial"/>
            </a:endParaRPr>
          </a:p>
          <a:p>
            <a:pPr indent="0" lvl="0" marL="0" rtl="0" algn="l">
              <a:lnSpc>
                <a:spcPct val="100000"/>
              </a:lnSpc>
              <a:spcBef>
                <a:spcPts val="0"/>
              </a:spcBef>
              <a:spcAft>
                <a:spcPts val="0"/>
              </a:spcAft>
              <a:buSzPts val="1800"/>
              <a:buNone/>
            </a:pPr>
            <a:r>
              <a:rPr lang="en" sz="1300">
                <a:latin typeface="Arial"/>
                <a:ea typeface="Arial"/>
                <a:cs typeface="Arial"/>
                <a:sym typeface="Arial"/>
              </a:rPr>
              <a:t>“</a:t>
            </a:r>
            <a:r>
              <a:rPr b="1" lang="en" sz="1300">
                <a:latin typeface="Arial"/>
                <a:ea typeface="Arial"/>
                <a:cs typeface="Arial"/>
                <a:sym typeface="Arial"/>
              </a:rPr>
              <a:t>Lung Cancer Detection using CT Scan Images”</a:t>
            </a:r>
            <a:r>
              <a:rPr lang="en" sz="1300">
                <a:latin typeface="Arial"/>
                <a:ea typeface="Arial"/>
                <a:cs typeface="Arial"/>
                <a:sym typeface="Arial"/>
              </a:rPr>
              <a:t>, 6th International Conference on Smart Computing and Communications, 2018</a:t>
            </a:r>
            <a:endParaRPr sz="1300">
              <a:latin typeface="Arial"/>
              <a:ea typeface="Arial"/>
              <a:cs typeface="Arial"/>
              <a:sym typeface="Arial"/>
            </a:endParaRPr>
          </a:p>
          <a:p>
            <a:pPr indent="0" lvl="0" marL="0" rtl="0" algn="l">
              <a:lnSpc>
                <a:spcPct val="100000"/>
              </a:lnSpc>
              <a:spcBef>
                <a:spcPts val="0"/>
              </a:spcBef>
              <a:spcAft>
                <a:spcPts val="0"/>
              </a:spcAft>
              <a:buClr>
                <a:schemeClr val="dk1"/>
              </a:buClr>
              <a:buSzPts val="1500"/>
              <a:buFont typeface="Arial"/>
              <a:buNone/>
            </a:pPr>
            <a:r>
              <a:t/>
            </a:r>
            <a:endParaRPr sz="1300">
              <a:latin typeface="Arial"/>
              <a:ea typeface="Arial"/>
              <a:cs typeface="Arial"/>
              <a:sym typeface="Arial"/>
            </a:endParaRPr>
          </a:p>
          <a:p>
            <a:pPr indent="0" lvl="0" marL="0" rtl="0" algn="l">
              <a:lnSpc>
                <a:spcPct val="100000"/>
              </a:lnSpc>
              <a:spcBef>
                <a:spcPts val="0"/>
              </a:spcBef>
              <a:spcAft>
                <a:spcPts val="0"/>
              </a:spcAft>
              <a:buClr>
                <a:schemeClr val="dk1"/>
              </a:buClr>
              <a:buSzPts val="1500"/>
              <a:buFont typeface="Arial"/>
              <a:buNone/>
            </a:pPr>
            <a:r>
              <a:rPr lang="en" sz="1300">
                <a:latin typeface="Arial"/>
                <a:ea typeface="Arial"/>
                <a:cs typeface="Arial"/>
                <a:sym typeface="Arial"/>
              </a:rPr>
              <a:t>[2] K.Mohanambal , Y.Nirosha , E.Oliviya Roshini , S.Punitha , M.Shamini, </a:t>
            </a:r>
            <a:r>
              <a:rPr b="1" lang="en" sz="1300">
                <a:latin typeface="Arial"/>
                <a:ea typeface="Arial"/>
                <a:cs typeface="Arial"/>
                <a:sym typeface="Arial"/>
              </a:rPr>
              <a:t>“Lung Cancer Detection Using Machine Learning Techniques”, </a:t>
            </a:r>
            <a:r>
              <a:rPr lang="en" sz="1300">
                <a:latin typeface="Arial"/>
                <a:ea typeface="Arial"/>
                <a:cs typeface="Arial"/>
                <a:sym typeface="Arial"/>
              </a:rPr>
              <a:t>International Journal of Advanced Research in Electrical, Electronics and Instrumentation Engineering, Vol. 8, Issue 2, February 2019</a:t>
            </a:r>
            <a:endParaRPr sz="1300">
              <a:latin typeface="Arial"/>
              <a:ea typeface="Arial"/>
              <a:cs typeface="Arial"/>
              <a:sym typeface="Arial"/>
            </a:endParaRPr>
          </a:p>
          <a:p>
            <a:pPr indent="0" lvl="0" marL="0" rtl="0" algn="l">
              <a:lnSpc>
                <a:spcPct val="100000"/>
              </a:lnSpc>
              <a:spcBef>
                <a:spcPts val="0"/>
              </a:spcBef>
              <a:spcAft>
                <a:spcPts val="0"/>
              </a:spcAft>
              <a:buClr>
                <a:schemeClr val="dk1"/>
              </a:buClr>
              <a:buSzPts val="1400"/>
              <a:buFont typeface="Arial"/>
              <a:buNone/>
            </a:pPr>
            <a:r>
              <a:t/>
            </a:r>
            <a:endParaRPr b="1" sz="1300">
              <a:latin typeface="Arial"/>
              <a:ea typeface="Arial"/>
              <a:cs typeface="Arial"/>
              <a:sym typeface="Arial"/>
            </a:endParaRPr>
          </a:p>
          <a:p>
            <a:pPr indent="0" lvl="0" marL="0" rtl="0" algn="l">
              <a:lnSpc>
                <a:spcPct val="100000"/>
              </a:lnSpc>
              <a:spcBef>
                <a:spcPts val="0"/>
              </a:spcBef>
              <a:spcAft>
                <a:spcPts val="0"/>
              </a:spcAft>
              <a:buClr>
                <a:schemeClr val="dk1"/>
              </a:buClr>
              <a:buSzPts val="1000"/>
              <a:buFont typeface="Arial"/>
              <a:buNone/>
            </a:pPr>
            <a:r>
              <a:rPr lang="en" sz="1300">
                <a:latin typeface="Arial"/>
                <a:ea typeface="Arial"/>
                <a:cs typeface="Arial"/>
                <a:sym typeface="Arial"/>
              </a:rPr>
              <a:t>[3] Jeyaprakash Vasanth Wason and  Ayyappan Nagarajan, </a:t>
            </a:r>
            <a:r>
              <a:rPr b="1" lang="en" sz="1300">
                <a:latin typeface="Arial"/>
                <a:ea typeface="Arial"/>
                <a:cs typeface="Arial"/>
                <a:sym typeface="Arial"/>
              </a:rPr>
              <a:t>“Image processing techniques for analyzing CT scan images towards the early detection of lung cancer”,</a:t>
            </a:r>
            <a:r>
              <a:rPr lang="en" sz="1300">
                <a:latin typeface="Arial"/>
                <a:ea typeface="Arial"/>
                <a:cs typeface="Arial"/>
                <a:sym typeface="Arial"/>
              </a:rPr>
              <a:t> Biomedical Informatics, Department of Computer Applications, Alagappa University, September 12, 2019</a:t>
            </a:r>
            <a:endParaRPr sz="1300">
              <a:latin typeface="Arial"/>
              <a:ea typeface="Arial"/>
              <a:cs typeface="Arial"/>
              <a:sym typeface="Arial"/>
            </a:endParaRPr>
          </a:p>
          <a:p>
            <a:pPr indent="0" lvl="0" marL="0" rtl="0" algn="l">
              <a:lnSpc>
                <a:spcPct val="100000"/>
              </a:lnSpc>
              <a:spcBef>
                <a:spcPts val="0"/>
              </a:spcBef>
              <a:spcAft>
                <a:spcPts val="0"/>
              </a:spcAft>
              <a:buClr>
                <a:schemeClr val="dk1"/>
              </a:buClr>
              <a:buSzPts val="1000"/>
              <a:buFont typeface="Arial"/>
              <a:buNone/>
            </a:pPr>
            <a:r>
              <a:t/>
            </a:r>
            <a:endParaRPr sz="1300">
              <a:latin typeface="Arial"/>
              <a:ea typeface="Arial"/>
              <a:cs typeface="Arial"/>
              <a:sym typeface="Arial"/>
            </a:endParaRPr>
          </a:p>
          <a:p>
            <a:pPr indent="0" lvl="0" marL="0" rtl="0" algn="l">
              <a:lnSpc>
                <a:spcPct val="100000"/>
              </a:lnSpc>
              <a:spcBef>
                <a:spcPts val="360"/>
              </a:spcBef>
              <a:spcAft>
                <a:spcPts val="0"/>
              </a:spcAft>
              <a:buSzPts val="1800"/>
              <a:buNone/>
            </a:pPr>
            <a:r>
              <a:rPr lang="en" sz="1300"/>
              <a:t>[4] </a:t>
            </a:r>
            <a:r>
              <a:rPr lang="en" sz="1300">
                <a:latin typeface="Arial"/>
                <a:ea typeface="Arial"/>
                <a:cs typeface="Arial"/>
                <a:sym typeface="Arial"/>
              </a:rPr>
              <a:t>Ibrahim M. Nasser, Samy S. Abu-Naser</a:t>
            </a:r>
            <a:r>
              <a:rPr b="1" lang="en" sz="1300">
                <a:latin typeface="Arial"/>
                <a:ea typeface="Arial"/>
                <a:cs typeface="Arial"/>
                <a:sym typeface="Arial"/>
              </a:rPr>
              <a:t>, “Lung Cancer Detection Using Artificial Neural Network”, </a:t>
            </a:r>
            <a:r>
              <a:rPr lang="en" sz="1300">
                <a:latin typeface="Arial"/>
                <a:ea typeface="Arial"/>
                <a:cs typeface="Arial"/>
                <a:sym typeface="Arial"/>
              </a:rPr>
              <a:t>Department of Information Technology, Faculty of Engineering and Information Technology, Al-Azhar University- Gaza, Palestine 2018</a:t>
            </a:r>
            <a:endParaRPr sz="1300">
              <a:latin typeface="Arial"/>
              <a:ea typeface="Arial"/>
              <a:cs typeface="Arial"/>
              <a:sym typeface="Arial"/>
            </a:endParaRPr>
          </a:p>
          <a:p>
            <a:pPr indent="0" lvl="0" marL="0" rtl="0" algn="l">
              <a:lnSpc>
                <a:spcPct val="100000"/>
              </a:lnSpc>
              <a:spcBef>
                <a:spcPts val="360"/>
              </a:spcBef>
              <a:spcAft>
                <a:spcPts val="0"/>
              </a:spcAft>
              <a:buSzPts val="1800"/>
              <a:buNone/>
            </a:pPr>
            <a:r>
              <a:t/>
            </a:r>
            <a:endParaRPr sz="1300">
              <a:latin typeface="Arial"/>
              <a:ea typeface="Arial"/>
              <a:cs typeface="Arial"/>
              <a:sym typeface="Arial"/>
            </a:endParaRPr>
          </a:p>
          <a:p>
            <a:pPr indent="0" lvl="0" marL="0" rtl="0" algn="l">
              <a:lnSpc>
                <a:spcPct val="100000"/>
              </a:lnSpc>
              <a:spcBef>
                <a:spcPts val="360"/>
              </a:spcBef>
              <a:spcAft>
                <a:spcPts val="0"/>
              </a:spcAft>
              <a:buSzPts val="1800"/>
              <a:buNone/>
            </a:pPr>
            <a:r>
              <a:rPr lang="en" sz="1300">
                <a:latin typeface="Arial"/>
                <a:ea typeface="Arial"/>
                <a:cs typeface="Arial"/>
                <a:sym typeface="Arial"/>
              </a:rPr>
              <a:t>[5] Margarita Kirienko,1 Martina Sollini,1,2 Giorgia Silvestri,3 Serena Mognetti,3 Emanuele Voulaz,4 Lidija Antunovic,2 Alexia Rossi,1,5 Luca Antiga,3 and Arturo Chit, </a:t>
            </a:r>
            <a:r>
              <a:rPr b="1" lang="en" sz="1300">
                <a:latin typeface="Arial"/>
                <a:ea typeface="Arial"/>
                <a:cs typeface="Arial"/>
                <a:sym typeface="Arial"/>
              </a:rPr>
              <a:t>Convolutional Neural Networks Promising in Lung Cancer T-Parameter Assessment on Baseline FDG-PET/CT, </a:t>
            </a:r>
            <a:r>
              <a:rPr lang="en" sz="1300">
                <a:latin typeface="Arial"/>
                <a:ea typeface="Arial"/>
                <a:cs typeface="Arial"/>
                <a:sym typeface="Arial"/>
              </a:rPr>
              <a:t>2019</a:t>
            </a:r>
            <a:endParaRPr sz="1300">
              <a:latin typeface="Arial"/>
              <a:ea typeface="Arial"/>
              <a:cs typeface="Arial"/>
              <a:sym typeface="Arial"/>
            </a:endParaRPr>
          </a:p>
          <a:p>
            <a:pPr indent="0" lvl="0" marL="0" rtl="0" algn="l">
              <a:lnSpc>
                <a:spcPct val="100000"/>
              </a:lnSpc>
              <a:spcBef>
                <a:spcPts val="360"/>
              </a:spcBef>
              <a:spcAft>
                <a:spcPts val="0"/>
              </a:spcAft>
              <a:buSzPts val="1800"/>
              <a:buNone/>
            </a:pPr>
            <a:r>
              <a:t/>
            </a:r>
            <a:endParaRPr sz="1100">
              <a:latin typeface="Arial"/>
              <a:ea typeface="Arial"/>
              <a:cs typeface="Arial"/>
              <a:sym typeface="Arial"/>
            </a:endParaRPr>
          </a:p>
        </p:txBody>
      </p:sp>
      <p:sp>
        <p:nvSpPr>
          <p:cNvPr id="621" name="Google Shape;621;p60"/>
          <p:cNvSpPr txBox="1"/>
          <p:nvPr>
            <p:ph idx="12" type="sldNum"/>
          </p:nvPr>
        </p:nvSpPr>
        <p:spPr>
          <a:xfrm>
            <a:off x="6553200" y="4767263"/>
            <a:ext cx="2133600" cy="2738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
              <a:t>‹#›</a:t>
            </a:fld>
            <a:endParaRPr/>
          </a:p>
        </p:txBody>
      </p:sp>
      <p:pic>
        <p:nvPicPr>
          <p:cNvPr descr="pes logo.png" id="622" name="Google Shape;622;p60"/>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623" name="Google Shape;623;p60"/>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624" name="Google Shape;624;p60"/>
          <p:cNvSpPr txBox="1"/>
          <p:nvPr>
            <p:ph idx="10" type="dt"/>
          </p:nvPr>
        </p:nvSpPr>
        <p:spPr>
          <a:xfrm>
            <a:off x="457200" y="4767263"/>
            <a:ext cx="2133600" cy="2738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625" name="Google Shape;625;p60"/>
          <p:cNvSpPr txBox="1"/>
          <p:nvPr>
            <p:ph idx="11" type="ftr"/>
          </p:nvPr>
        </p:nvSpPr>
        <p:spPr>
          <a:xfrm>
            <a:off x="1219200" y="5006578"/>
            <a:ext cx="7239000" cy="690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61"/>
          <p:cNvSpPr txBox="1"/>
          <p:nvPr>
            <p:ph type="title"/>
          </p:nvPr>
        </p:nvSpPr>
        <p:spPr>
          <a:xfrm>
            <a:off x="457200" y="91440"/>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u="sng"/>
              <a:t>References</a:t>
            </a:r>
            <a:endParaRPr u="sng"/>
          </a:p>
        </p:txBody>
      </p:sp>
      <p:sp>
        <p:nvSpPr>
          <p:cNvPr id="632" name="Google Shape;632;p61"/>
          <p:cNvSpPr txBox="1"/>
          <p:nvPr>
            <p:ph idx="1" type="body"/>
          </p:nvPr>
        </p:nvSpPr>
        <p:spPr>
          <a:xfrm>
            <a:off x="457200" y="800100"/>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rPr lang="en" sz="1300"/>
              <a:t>[6]</a:t>
            </a:r>
            <a:r>
              <a:rPr lang="en" sz="1300">
                <a:latin typeface="Arial"/>
                <a:ea typeface="Arial"/>
                <a:cs typeface="Arial"/>
                <a:sym typeface="Arial"/>
              </a:rPr>
              <a:t>Vaishnavi. D, Arya. K. S, Devi Abirami. T, M. N. Kavitha, </a:t>
            </a:r>
            <a:r>
              <a:rPr b="1" lang="en" sz="1200">
                <a:latin typeface="Times New Roman"/>
                <a:ea typeface="Times New Roman"/>
                <a:cs typeface="Times New Roman"/>
                <a:sym typeface="Times New Roman"/>
              </a:rPr>
              <a:t>“Lung Cancer Detection Using Machine Learning”, </a:t>
            </a:r>
            <a:r>
              <a:rPr lang="en" sz="1300">
                <a:latin typeface="Arial"/>
                <a:ea typeface="Arial"/>
                <a:cs typeface="Arial"/>
                <a:sym typeface="Arial"/>
              </a:rPr>
              <a:t>INTERNATIONAL JOURNAL OF ENGINEERING RESEARCH &amp; TECHNOLOGY, VOLUME 7, ISSUE 01, 2019 </a:t>
            </a:r>
            <a:endParaRPr sz="1400">
              <a:latin typeface="Arial"/>
              <a:ea typeface="Arial"/>
              <a:cs typeface="Arial"/>
              <a:sym typeface="Arial"/>
            </a:endParaRPr>
          </a:p>
          <a:p>
            <a:pPr indent="0" lvl="0" marL="0" rtl="0" algn="l">
              <a:lnSpc>
                <a:spcPct val="100000"/>
              </a:lnSpc>
              <a:spcBef>
                <a:spcPts val="360"/>
              </a:spcBef>
              <a:spcAft>
                <a:spcPts val="0"/>
              </a:spcAft>
              <a:buSzPts val="1800"/>
              <a:buNone/>
            </a:pPr>
            <a:r>
              <a:t/>
            </a:r>
            <a:endParaRPr sz="1300"/>
          </a:p>
          <a:p>
            <a:pPr indent="0" lvl="0" marL="0" rtl="0" algn="l">
              <a:lnSpc>
                <a:spcPct val="100000"/>
              </a:lnSpc>
              <a:spcBef>
                <a:spcPts val="360"/>
              </a:spcBef>
              <a:spcAft>
                <a:spcPts val="0"/>
              </a:spcAft>
              <a:buSzPts val="1800"/>
              <a:buNone/>
            </a:pPr>
            <a:r>
              <a:rPr lang="en" sz="1300"/>
              <a:t>[7]</a:t>
            </a:r>
            <a:r>
              <a:rPr lang="en" sz="1300">
                <a:latin typeface="Arial"/>
                <a:ea typeface="Arial"/>
                <a:cs typeface="Arial"/>
                <a:sym typeface="Arial"/>
              </a:rPr>
              <a:t>K. Narmada,G. Prabakaran,</a:t>
            </a:r>
            <a:r>
              <a:rPr b="1" lang="en" sz="1300"/>
              <a:t>”</a:t>
            </a:r>
            <a:r>
              <a:rPr b="1" lang="en" sz="1300">
                <a:latin typeface="Arial"/>
                <a:ea typeface="Arial"/>
                <a:cs typeface="Arial"/>
                <a:sym typeface="Arial"/>
              </a:rPr>
              <a:t>An Effective Lung Cancer Detection And Classification Using Enhanced Fully Convolutional Neural Networks”</a:t>
            </a:r>
            <a:r>
              <a:rPr b="1" lang="en" sz="1300">
                <a:latin typeface="Times New Roman"/>
                <a:ea typeface="Times New Roman"/>
                <a:cs typeface="Times New Roman"/>
                <a:sym typeface="Times New Roman"/>
              </a:rPr>
              <a:t>,</a:t>
            </a:r>
            <a:r>
              <a:rPr lang="en" sz="1300">
                <a:latin typeface="Arial"/>
                <a:ea typeface="Arial"/>
                <a:cs typeface="Arial"/>
                <a:sym typeface="Arial"/>
              </a:rPr>
              <a:t>INTERNATIONAL JOURNAL OF SCIENTIFIC &amp; TECHNOLOGY RESEARCH VOLUME 9, ISSUE 01, JANUARY 2020</a:t>
            </a:r>
            <a:endParaRPr sz="13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sz="1300">
              <a:latin typeface="Arial"/>
              <a:ea typeface="Arial"/>
              <a:cs typeface="Arial"/>
              <a:sym typeface="Arial"/>
            </a:endParaRPr>
          </a:p>
          <a:p>
            <a:pPr indent="0" lvl="0" marL="0" marR="0" rtl="0" algn="l">
              <a:lnSpc>
                <a:spcPct val="100000"/>
              </a:lnSpc>
              <a:spcBef>
                <a:spcPts val="360"/>
              </a:spcBef>
              <a:spcAft>
                <a:spcPts val="0"/>
              </a:spcAft>
              <a:buSzPts val="1800"/>
              <a:buNone/>
            </a:pPr>
            <a:r>
              <a:rPr lang="en" sz="1300">
                <a:latin typeface="Arial"/>
                <a:ea typeface="Arial"/>
                <a:cs typeface="Arial"/>
                <a:sym typeface="Arial"/>
              </a:rPr>
              <a:t>[8]Ashok Kumar Yadav, Ramnaresh, Kamaldeep Joshi, Robin Singh, Shagun Rana, Ashish Krishan, Ritika Sharma,”</a:t>
            </a:r>
            <a:r>
              <a:rPr b="1" lang="en" sz="1300">
                <a:latin typeface="Arial"/>
                <a:ea typeface="Arial"/>
                <a:cs typeface="Arial"/>
                <a:sym typeface="Arial"/>
              </a:rPr>
              <a:t>Lung Cancer Detection by using Adam Algorithm and Convolutional Neural Network”,</a:t>
            </a:r>
            <a:r>
              <a:rPr lang="en" sz="1300">
                <a:latin typeface="Arial"/>
                <a:ea typeface="Arial"/>
                <a:cs typeface="Arial"/>
                <a:sym typeface="Arial"/>
              </a:rPr>
              <a:t>International Journal of Engineering, Applied and Management Sciences Paradigms,2019</a:t>
            </a:r>
            <a:endParaRPr sz="1300">
              <a:latin typeface="Arial"/>
              <a:ea typeface="Arial"/>
              <a:cs typeface="Arial"/>
              <a:sym typeface="Arial"/>
            </a:endParaRPr>
          </a:p>
          <a:p>
            <a:pPr indent="0" lvl="0" marL="0" rtl="0" algn="l">
              <a:lnSpc>
                <a:spcPct val="100000"/>
              </a:lnSpc>
              <a:spcBef>
                <a:spcPts val="360"/>
              </a:spcBef>
              <a:spcAft>
                <a:spcPts val="0"/>
              </a:spcAft>
              <a:buSzPts val="1800"/>
              <a:buNone/>
            </a:pPr>
            <a:r>
              <a:t/>
            </a:r>
            <a:endParaRPr sz="1300">
              <a:latin typeface="Arial"/>
              <a:ea typeface="Arial"/>
              <a:cs typeface="Arial"/>
              <a:sym typeface="Arial"/>
            </a:endParaRPr>
          </a:p>
          <a:p>
            <a:pPr indent="0" lvl="0" marL="0" rtl="0" algn="l">
              <a:lnSpc>
                <a:spcPct val="100000"/>
              </a:lnSpc>
              <a:spcBef>
                <a:spcPts val="360"/>
              </a:spcBef>
              <a:spcAft>
                <a:spcPts val="0"/>
              </a:spcAft>
              <a:buSzPts val="1800"/>
              <a:buNone/>
            </a:pPr>
            <a:r>
              <a:rPr lang="en" sz="1300">
                <a:latin typeface="Arial"/>
                <a:ea typeface="Arial"/>
                <a:cs typeface="Arial"/>
                <a:sym typeface="Arial"/>
              </a:rPr>
              <a:t>[9]Ibtihal D. Mustafa , Mawia A. Hassan,”</a:t>
            </a:r>
            <a:r>
              <a:rPr b="1" lang="en" sz="1300">
                <a:latin typeface="Arial"/>
                <a:ea typeface="Arial"/>
                <a:cs typeface="Arial"/>
                <a:sym typeface="Arial"/>
              </a:rPr>
              <a:t>A Comparison between Different Segmentation Techniques used in Medical Imaging”,</a:t>
            </a:r>
            <a:r>
              <a:rPr lang="en" sz="1300">
                <a:latin typeface="Arial"/>
                <a:ea typeface="Arial"/>
                <a:cs typeface="Arial"/>
                <a:sym typeface="Arial"/>
              </a:rPr>
              <a:t>American Journal of Biomedical Engineering 2016, 6(2): 59-69 DOI: 10.5923/j.ajbe.20160602.03</a:t>
            </a:r>
            <a:endParaRPr sz="1300">
              <a:latin typeface="Arial"/>
              <a:ea typeface="Arial"/>
              <a:cs typeface="Arial"/>
              <a:sym typeface="Arial"/>
            </a:endParaRPr>
          </a:p>
          <a:p>
            <a:pPr indent="0" lvl="0" marL="0" rtl="0" algn="l">
              <a:lnSpc>
                <a:spcPct val="100000"/>
              </a:lnSpc>
              <a:spcBef>
                <a:spcPts val="360"/>
              </a:spcBef>
              <a:spcAft>
                <a:spcPts val="0"/>
              </a:spcAft>
              <a:buSzPts val="1800"/>
              <a:buNone/>
            </a:pPr>
            <a:r>
              <a:rPr lang="en" sz="1300">
                <a:latin typeface="Arial"/>
                <a:ea typeface="Arial"/>
                <a:cs typeface="Arial"/>
                <a:sym typeface="Arial"/>
              </a:rPr>
              <a:t>[10]Asifullah Khan,  Anabia Sohail1,  Umme Zahoora1, and Aqsa Saeed Qureshi1,”</a:t>
            </a:r>
            <a:r>
              <a:rPr b="1" lang="en" sz="1300">
                <a:latin typeface="Arial"/>
                <a:ea typeface="Arial"/>
                <a:cs typeface="Arial"/>
                <a:sym typeface="Arial"/>
              </a:rPr>
              <a:t>A Survey of the Recent Architectures of Deep Convolutional Neural Networks”,</a:t>
            </a:r>
            <a:r>
              <a:rPr lang="en" sz="1300">
                <a:latin typeface="Arial"/>
                <a:ea typeface="Arial"/>
                <a:cs typeface="Arial"/>
                <a:sym typeface="Arial"/>
              </a:rPr>
              <a:t>Published in Artificial Intelligence Review, DOI: https://doi.org/10.1007/s10462-020-09825-6</a:t>
            </a:r>
            <a:endParaRPr sz="1300">
              <a:latin typeface="Arial"/>
              <a:ea typeface="Arial"/>
              <a:cs typeface="Arial"/>
              <a:sym typeface="Arial"/>
            </a:endParaRPr>
          </a:p>
        </p:txBody>
      </p:sp>
      <p:sp>
        <p:nvSpPr>
          <p:cNvPr id="633" name="Google Shape;633;p61"/>
          <p:cNvSpPr txBox="1"/>
          <p:nvPr>
            <p:ph idx="12" type="sldNum"/>
          </p:nvPr>
        </p:nvSpPr>
        <p:spPr>
          <a:xfrm>
            <a:off x="6553200" y="4767263"/>
            <a:ext cx="2133600" cy="2738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descr="pes logo.png" id="634" name="Google Shape;634;p61"/>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635" name="Google Shape;635;p61"/>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636" name="Google Shape;636;p61"/>
          <p:cNvSpPr txBox="1"/>
          <p:nvPr>
            <p:ph idx="10" type="dt"/>
          </p:nvPr>
        </p:nvSpPr>
        <p:spPr>
          <a:xfrm>
            <a:off x="457200" y="4767263"/>
            <a:ext cx="2133600" cy="2738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637" name="Google Shape;637;p61"/>
          <p:cNvSpPr txBox="1"/>
          <p:nvPr>
            <p:ph idx="11" type="ftr"/>
          </p:nvPr>
        </p:nvSpPr>
        <p:spPr>
          <a:xfrm>
            <a:off x="1219200" y="5006578"/>
            <a:ext cx="7239000" cy="690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2"/>
          <p:cNvSpPr txBox="1"/>
          <p:nvPr>
            <p:ph idx="1" type="body"/>
          </p:nvPr>
        </p:nvSpPr>
        <p:spPr>
          <a:xfrm>
            <a:off x="3205050" y="1885650"/>
            <a:ext cx="2733900" cy="6861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Clr>
                <a:schemeClr val="dk1"/>
              </a:buClr>
              <a:buSzPts val="4800"/>
              <a:buNone/>
            </a:pPr>
            <a:r>
              <a:rPr lang="en" sz="4800"/>
              <a:t>Thank You</a:t>
            </a:r>
            <a:endParaRPr/>
          </a:p>
        </p:txBody>
      </p:sp>
      <p:pic>
        <p:nvPicPr>
          <p:cNvPr descr="pes logo.png" id="643" name="Google Shape;643;p62"/>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644" name="Google Shape;644;p62"/>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645" name="Google Shape;645;p6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646" name="Google Shape;646;p6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647" name="Google Shape;647;p62"/>
          <p:cNvSpPr txBox="1"/>
          <p:nvPr>
            <p:ph idx="11" type="ftr"/>
          </p:nvPr>
        </p:nvSpPr>
        <p:spPr>
          <a:xfrm>
            <a:off x="1219200" y="5006578"/>
            <a:ext cx="7239000" cy="6905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pic>
        <p:nvPicPr>
          <p:cNvPr descr="pes logo.png" id="648" name="Google Shape;648;p62"/>
          <p:cNvPicPr preferRelativeResize="0"/>
          <p:nvPr/>
        </p:nvPicPr>
        <p:blipFill rotWithShape="1">
          <a:blip r:embed="rId3">
            <a:alphaModFix/>
          </a:blip>
          <a:srcRect b="0" l="0" r="0" t="0"/>
          <a:stretch/>
        </p:blipFill>
        <p:spPr>
          <a:xfrm>
            <a:off x="42925" y="0"/>
            <a:ext cx="857250" cy="857250"/>
          </a:xfrm>
          <a:prstGeom prst="rect">
            <a:avLst/>
          </a:prstGeom>
          <a:noFill/>
          <a:ln>
            <a:noFill/>
          </a:ln>
        </p:spPr>
      </p:pic>
      <p:pic>
        <p:nvPicPr>
          <p:cNvPr descr="C:\Users\rajsekar\Pictures\ECE LOGO.jpg" id="649" name="Google Shape;649;p62"/>
          <p:cNvPicPr preferRelativeResize="0"/>
          <p:nvPr/>
        </p:nvPicPr>
        <p:blipFill rotWithShape="1">
          <a:blip r:embed="rId4">
            <a:alphaModFix/>
          </a:blip>
          <a:srcRect b="0" l="0" r="0" t="0"/>
          <a:stretch/>
        </p:blipFill>
        <p:spPr>
          <a:xfrm>
            <a:off x="8043925" y="0"/>
            <a:ext cx="800100" cy="80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sz="3600" u="sng"/>
              <a:t>Problem Statement/Objective</a:t>
            </a:r>
            <a:endParaRPr sz="3600"/>
          </a:p>
        </p:txBody>
      </p:sp>
      <p:sp>
        <p:nvSpPr>
          <p:cNvPr id="174" name="Google Shape;174;p28"/>
          <p:cNvSpPr txBox="1"/>
          <p:nvPr>
            <p:ph idx="1" type="body"/>
          </p:nvPr>
        </p:nvSpPr>
        <p:spPr>
          <a:xfrm>
            <a:off x="457200" y="1268095"/>
            <a:ext cx="8229600" cy="2607300"/>
          </a:xfrm>
          <a:prstGeom prst="rect">
            <a:avLst/>
          </a:prstGeom>
          <a:noFill/>
          <a:ln>
            <a:noFill/>
          </a:ln>
        </p:spPr>
        <p:txBody>
          <a:bodyPr anchorCtr="0" anchor="t" bIns="45700" lIns="91425" spcFirstLastPara="1" rIns="91425" wrap="square" tIns="45700">
            <a:noAutofit/>
          </a:bodyPr>
          <a:lstStyle/>
          <a:p>
            <a:pPr indent="-292100" lvl="0" marL="342900" rtl="0" algn="just">
              <a:lnSpc>
                <a:spcPct val="100000"/>
              </a:lnSpc>
              <a:spcBef>
                <a:spcPts val="0"/>
              </a:spcBef>
              <a:spcAft>
                <a:spcPts val="0"/>
              </a:spcAft>
              <a:buClr>
                <a:schemeClr val="dk1"/>
              </a:buClr>
              <a:buSzPts val="2400"/>
              <a:buFont typeface="Calibri"/>
              <a:buChar char="▪"/>
            </a:pPr>
            <a:r>
              <a:rPr lang="en" sz="2400"/>
              <a:t>Detection and classification of lung cancer from CT scan images using image processing techniques and CNN</a:t>
            </a:r>
            <a:endParaRPr sz="2400"/>
          </a:p>
          <a:p>
            <a:pPr indent="-292100" lvl="0" marL="342900" rtl="0" algn="just">
              <a:lnSpc>
                <a:spcPct val="100000"/>
              </a:lnSpc>
              <a:spcBef>
                <a:spcPts val="0"/>
              </a:spcBef>
              <a:spcAft>
                <a:spcPts val="0"/>
              </a:spcAft>
              <a:buClr>
                <a:schemeClr val="dk1"/>
              </a:buClr>
              <a:buSzPts val="2400"/>
              <a:buFont typeface="Calibri"/>
              <a:buChar char="▪"/>
            </a:pPr>
            <a:r>
              <a:rPr lang="en" sz="2400"/>
              <a:t>Comparison of performance with different neural networks based on accuracy</a:t>
            </a:r>
            <a:endParaRPr sz="2400"/>
          </a:p>
          <a:p>
            <a:pPr indent="0" lvl="0" marL="0" rtl="0" algn="just">
              <a:lnSpc>
                <a:spcPct val="100000"/>
              </a:lnSpc>
              <a:spcBef>
                <a:spcPts val="0"/>
              </a:spcBef>
              <a:spcAft>
                <a:spcPts val="0"/>
              </a:spcAft>
              <a:buSzPts val="1800"/>
              <a:buNone/>
            </a:pPr>
            <a:r>
              <a:t/>
            </a:r>
            <a:endParaRPr sz="2400">
              <a:latin typeface="Arial"/>
              <a:ea typeface="Arial"/>
              <a:cs typeface="Arial"/>
              <a:sym typeface="Arial"/>
            </a:endParaRPr>
          </a:p>
        </p:txBody>
      </p:sp>
      <p:pic>
        <p:nvPicPr>
          <p:cNvPr descr="pes logo.png" id="175" name="Google Shape;175;p28"/>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176" name="Google Shape;176;p28"/>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177" name="Google Shape;177;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178" name="Google Shape;178;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179" name="Google Shape;179;p28"/>
          <p:cNvSpPr txBox="1"/>
          <p:nvPr>
            <p:ph idx="11" type="ftr"/>
          </p:nvPr>
        </p:nvSpPr>
        <p:spPr>
          <a:xfrm>
            <a:off x="1219200" y="5006578"/>
            <a:ext cx="7239000" cy="6905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sp>
        <p:nvSpPr>
          <p:cNvPr id="180" name="Google Shape;180;p28"/>
          <p:cNvSpPr txBox="1"/>
          <p:nvPr/>
        </p:nvSpPr>
        <p:spPr>
          <a:xfrm>
            <a:off x="6287950" y="10462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RG</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sz="3600" u="sng"/>
              <a:t>Motivation</a:t>
            </a:r>
            <a:endParaRPr sz="3600"/>
          </a:p>
        </p:txBody>
      </p:sp>
      <p:sp>
        <p:nvSpPr>
          <p:cNvPr id="186" name="Google Shape;186;p29"/>
          <p:cNvSpPr txBox="1"/>
          <p:nvPr>
            <p:ph idx="1" type="body"/>
          </p:nvPr>
        </p:nvSpPr>
        <p:spPr>
          <a:xfrm>
            <a:off x="457200" y="900113"/>
            <a:ext cx="8229600" cy="2545800"/>
          </a:xfrm>
          <a:prstGeom prst="rect">
            <a:avLst/>
          </a:prstGeom>
          <a:noFill/>
          <a:ln>
            <a:noFill/>
          </a:ln>
        </p:spPr>
        <p:txBody>
          <a:bodyPr anchorCtr="0" anchor="t" bIns="45700" lIns="91425" spcFirstLastPara="1" rIns="91425" wrap="square" tIns="45700">
            <a:noAutofit/>
          </a:bodyPr>
          <a:lstStyle/>
          <a:p>
            <a:pPr indent="-381000" lvl="0" marL="457200" rtl="0" algn="just">
              <a:lnSpc>
                <a:spcPct val="100000"/>
              </a:lnSpc>
              <a:spcBef>
                <a:spcPts val="0"/>
              </a:spcBef>
              <a:spcAft>
                <a:spcPts val="0"/>
              </a:spcAft>
              <a:buClr>
                <a:srgbClr val="222222"/>
              </a:buClr>
              <a:buSzPts val="2400"/>
              <a:buFont typeface="Arial"/>
              <a:buChar char="•"/>
            </a:pPr>
            <a:r>
              <a:rPr lang="en" sz="2400">
                <a:solidFill>
                  <a:srgbClr val="222222"/>
                </a:solidFill>
                <a:highlight>
                  <a:srgbClr val="FFFFFF"/>
                </a:highlight>
                <a:latin typeface="Arial"/>
                <a:ea typeface="Arial"/>
                <a:cs typeface="Arial"/>
                <a:sym typeface="Arial"/>
              </a:rPr>
              <a:t>According to the Indian Council of Medical Research cancer registry, there were 57,795 new cases of lung cancer in 2012, which as projected has risen to 67,000 new cases in the year 2020. More importantly, the high disease-attributable mortality makes this condition an important public health issue</a:t>
            </a:r>
            <a:endParaRPr sz="2400">
              <a:solidFill>
                <a:srgbClr val="222222"/>
              </a:solidFill>
              <a:highlight>
                <a:srgbClr val="FFFFFF"/>
              </a:highlight>
              <a:latin typeface="Arial"/>
              <a:ea typeface="Arial"/>
              <a:cs typeface="Arial"/>
              <a:sym typeface="Arial"/>
            </a:endParaRPr>
          </a:p>
          <a:p>
            <a:pPr indent="-381000" lvl="0" marL="457200" rtl="0" algn="just">
              <a:lnSpc>
                <a:spcPct val="100000"/>
              </a:lnSpc>
              <a:spcBef>
                <a:spcPts val="0"/>
              </a:spcBef>
              <a:spcAft>
                <a:spcPts val="0"/>
              </a:spcAft>
              <a:buClr>
                <a:srgbClr val="222222"/>
              </a:buClr>
              <a:buSzPts val="2400"/>
              <a:buFont typeface="Arial"/>
              <a:buChar char="•"/>
            </a:pPr>
            <a:r>
              <a:rPr lang="en" sz="2400">
                <a:solidFill>
                  <a:srgbClr val="222222"/>
                </a:solidFill>
                <a:highlight>
                  <a:srgbClr val="FFFFFF"/>
                </a:highlight>
                <a:latin typeface="Arial"/>
                <a:ea typeface="Arial"/>
                <a:cs typeface="Arial"/>
                <a:sym typeface="Arial"/>
              </a:rPr>
              <a:t>Early detection is important because when abnormal                tissue or cancer is found early, it may be easier to treat or else the cancer could have spread and might be harder for treatment</a:t>
            </a:r>
            <a:endParaRPr sz="2400">
              <a:solidFill>
                <a:srgbClr val="222222"/>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3200"/>
              <a:buNone/>
            </a:pPr>
            <a:r>
              <a:t/>
            </a:r>
            <a:endParaRPr sz="2300">
              <a:solidFill>
                <a:srgbClr val="222222"/>
              </a:solidFill>
              <a:highlight>
                <a:srgbClr val="FFFFFF"/>
              </a:highlight>
              <a:latin typeface="Arial"/>
              <a:ea typeface="Arial"/>
              <a:cs typeface="Arial"/>
              <a:sym typeface="Arial"/>
            </a:endParaRPr>
          </a:p>
        </p:txBody>
      </p:sp>
      <p:pic>
        <p:nvPicPr>
          <p:cNvPr descr="pes logo.png" id="187" name="Google Shape;187;p29"/>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188" name="Google Shape;188;p29"/>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189" name="Google Shape;189;p29"/>
          <p:cNvSpPr txBox="1"/>
          <p:nvPr>
            <p:ph idx="12" type="sldNum"/>
          </p:nvPr>
        </p:nvSpPr>
        <p:spPr>
          <a:xfrm>
            <a:off x="6553200" y="357544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190" name="Google Shape;190;p29"/>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sp>
        <p:nvSpPr>
          <p:cNvPr id="191" name="Google Shape;191;p2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192" name="Google Shape;192;p2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193" name="Google Shape;193;p29"/>
          <p:cNvSpPr txBox="1"/>
          <p:nvPr/>
        </p:nvSpPr>
        <p:spPr>
          <a:xfrm>
            <a:off x="6467950" y="10287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D</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pes logo.png" id="199" name="Google Shape;199;p30"/>
          <p:cNvPicPr preferRelativeResize="0"/>
          <p:nvPr/>
        </p:nvPicPr>
        <p:blipFill rotWithShape="1">
          <a:blip r:embed="rId3">
            <a:alphaModFix/>
          </a:blip>
          <a:srcRect b="0" l="0" r="0" t="0"/>
          <a:stretch/>
        </p:blipFill>
        <p:spPr>
          <a:xfrm>
            <a:off x="0" y="-28575"/>
            <a:ext cx="857250" cy="857250"/>
          </a:xfrm>
          <a:prstGeom prst="rect">
            <a:avLst/>
          </a:prstGeom>
          <a:noFill/>
          <a:ln>
            <a:noFill/>
          </a:ln>
        </p:spPr>
      </p:pic>
      <p:pic>
        <p:nvPicPr>
          <p:cNvPr descr="C:\Users\rajsekar\Pictures\ECE LOGO.jpg" id="200" name="Google Shape;200;p30"/>
          <p:cNvPicPr preferRelativeResize="0"/>
          <p:nvPr/>
        </p:nvPicPr>
        <p:blipFill rotWithShape="1">
          <a:blip r:embed="rId4">
            <a:alphaModFix/>
          </a:blip>
          <a:srcRect b="0" l="0" r="0" t="0"/>
          <a:stretch/>
        </p:blipFill>
        <p:spPr>
          <a:xfrm>
            <a:off x="8077200" y="0"/>
            <a:ext cx="800100" cy="800100"/>
          </a:xfrm>
          <a:prstGeom prst="rect">
            <a:avLst/>
          </a:prstGeom>
          <a:noFill/>
          <a:ln>
            <a:noFill/>
          </a:ln>
        </p:spPr>
      </p:pic>
      <p:graphicFrame>
        <p:nvGraphicFramePr>
          <p:cNvPr id="201" name="Google Shape;201;p30"/>
          <p:cNvGraphicFramePr/>
          <p:nvPr/>
        </p:nvGraphicFramePr>
        <p:xfrm>
          <a:off x="137100" y="798447"/>
          <a:ext cx="3000000" cy="3000000"/>
        </p:xfrm>
        <a:graphic>
          <a:graphicData uri="http://schemas.openxmlformats.org/drawingml/2006/table">
            <a:tbl>
              <a:tblPr>
                <a:noFill/>
                <a:tableStyleId>{42DE8557-8C2C-4DDE-A228-5E403919A649}</a:tableStyleId>
              </a:tblPr>
              <a:tblGrid>
                <a:gridCol w="3351400"/>
                <a:gridCol w="2115650"/>
                <a:gridCol w="1777050"/>
                <a:gridCol w="1496100"/>
              </a:tblGrid>
              <a:tr h="314600">
                <a:tc>
                  <a:txBody>
                    <a:bodyPr/>
                    <a:lstStyle/>
                    <a:p>
                      <a:pPr indent="0" lvl="0" marL="0" marR="0" rtl="0" algn="ctr">
                        <a:lnSpc>
                          <a:spcPct val="100000"/>
                        </a:lnSpc>
                        <a:spcBef>
                          <a:spcPts val="0"/>
                        </a:spcBef>
                        <a:spcAft>
                          <a:spcPts val="0"/>
                        </a:spcAft>
                        <a:buClr>
                          <a:schemeClr val="dk1"/>
                        </a:buClr>
                        <a:buSzPts val="1400"/>
                        <a:buFont typeface="Arial"/>
                        <a:buNone/>
                      </a:pPr>
                      <a:r>
                        <a:rPr lang="en" sz="1100" u="none" cap="none" strike="noStrike">
                          <a:solidFill>
                            <a:schemeClr val="dk1"/>
                          </a:solidFill>
                        </a:rPr>
                        <a:t>Title</a:t>
                      </a:r>
                      <a:endParaRPr sz="1000" u="none" cap="none" strike="noStrike">
                        <a:solidFill>
                          <a:schemeClr val="dk1"/>
                        </a:solidFill>
                      </a:endParaRPr>
                    </a:p>
                  </a:txBody>
                  <a:tcPr marT="68575" marB="68575" marR="91425" marL="91425"/>
                </a:tc>
                <a:tc>
                  <a:txBody>
                    <a:bodyPr/>
                    <a:lstStyle/>
                    <a:p>
                      <a:pPr indent="0" lvl="0" marL="0" marR="0" rtl="0" algn="ctr">
                        <a:lnSpc>
                          <a:spcPct val="115000"/>
                        </a:lnSpc>
                        <a:spcBef>
                          <a:spcPts val="0"/>
                        </a:spcBef>
                        <a:spcAft>
                          <a:spcPts val="0"/>
                        </a:spcAft>
                        <a:buClr>
                          <a:schemeClr val="dk1"/>
                        </a:buClr>
                        <a:buSzPts val="800"/>
                        <a:buFont typeface="Arial"/>
                        <a:buNone/>
                      </a:pPr>
                      <a:r>
                        <a:rPr lang="en" sz="1100" u="none" cap="none" strike="noStrike"/>
                        <a:t>Methodology</a:t>
                      </a:r>
                      <a:endParaRPr sz="1000" u="none" cap="none" strike="noStrike">
                        <a:solidFill>
                          <a:schemeClr val="dk1"/>
                        </a:solidFill>
                      </a:endParaRPr>
                    </a:p>
                  </a:txBody>
                  <a:tcPr marT="68575" marB="6857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t>Advantages</a:t>
                      </a:r>
                      <a:endParaRPr sz="1100" u="none" cap="none" strike="noStrike"/>
                    </a:p>
                  </a:txBody>
                  <a:tcPr marT="68575" marB="68575" marR="91425" marL="91425"/>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t>Disadvantages</a:t>
                      </a:r>
                      <a:endParaRPr sz="1100" u="none" cap="none" strike="noStrike"/>
                    </a:p>
                  </a:txBody>
                  <a:tcPr marT="68575" marB="68575" marR="91425" marL="91425"/>
                </a:tc>
              </a:tr>
              <a:tr h="1135975">
                <a:tc>
                  <a:txBody>
                    <a:bodyPr/>
                    <a:lstStyle/>
                    <a:p>
                      <a:pPr indent="0" lvl="0" marL="0" marR="0" rtl="0" algn="l">
                        <a:lnSpc>
                          <a:spcPct val="100000"/>
                        </a:lnSpc>
                        <a:spcBef>
                          <a:spcPts val="0"/>
                        </a:spcBef>
                        <a:spcAft>
                          <a:spcPts val="0"/>
                        </a:spcAft>
                        <a:buClr>
                          <a:schemeClr val="dk1"/>
                        </a:buClr>
                        <a:buSzPts val="800"/>
                        <a:buFont typeface="Arial"/>
                        <a:buNone/>
                      </a:pPr>
                      <a:r>
                        <a:rPr b="1" lang="en" sz="1100" u="none" cap="none" strike="noStrike">
                          <a:solidFill>
                            <a:schemeClr val="dk1"/>
                          </a:solidFill>
                        </a:rPr>
                        <a:t>Lung Cancer Detection using CT Scan Images [</a:t>
                      </a:r>
                      <a:r>
                        <a:rPr b="1" lang="en" sz="1100">
                          <a:solidFill>
                            <a:schemeClr val="dk1"/>
                          </a:solidFill>
                        </a:rPr>
                        <a:t>1]</a:t>
                      </a:r>
                      <a:endParaRPr b="1" sz="1100" u="none" cap="none" strike="noStrike">
                        <a:solidFill>
                          <a:schemeClr val="dk1"/>
                        </a:solidFill>
                      </a:endParaRPr>
                    </a:p>
                  </a:txBody>
                  <a:tcPr marT="68575" marB="68575" marR="91425" marL="91425"/>
                </a:tc>
                <a:tc>
                  <a:txBody>
                    <a:bodyPr/>
                    <a:lstStyle/>
                    <a:p>
                      <a:pPr indent="0" lvl="0" marL="0" marR="0" rtl="0" algn="l">
                        <a:lnSpc>
                          <a:spcPct val="100000"/>
                        </a:lnSpc>
                        <a:spcBef>
                          <a:spcPts val="0"/>
                        </a:spcBef>
                        <a:spcAft>
                          <a:spcPts val="0"/>
                        </a:spcAft>
                        <a:buClr>
                          <a:schemeClr val="dk1"/>
                        </a:buClr>
                        <a:buSzPts val="800"/>
                        <a:buFont typeface="Arial"/>
                        <a:buNone/>
                      </a:pPr>
                      <a:r>
                        <a:rPr lang="en" sz="800" u="none" cap="none" strike="noStrike">
                          <a:solidFill>
                            <a:schemeClr val="dk1"/>
                          </a:solidFill>
                        </a:rPr>
                        <a:t>They used Support Vector. Machines (SVM) for classification of cancer as benign or malignant. In the pre-processing stage, median and gaussian filters are used. The processed image is segmented using watershed segmentation. </a:t>
                      </a:r>
                      <a:endParaRPr sz="900" u="none" cap="none" strike="noStrike"/>
                    </a:p>
                  </a:txBody>
                  <a:tcPr marT="68575" marB="68575" marR="91425" marL="91425"/>
                </a:tc>
                <a:tc>
                  <a:txBody>
                    <a:bodyPr/>
                    <a:lstStyle/>
                    <a:p>
                      <a:pPr indent="0" lvl="0" marL="0" marR="0" rtl="0" algn="l">
                        <a:lnSpc>
                          <a:spcPct val="115000"/>
                        </a:lnSpc>
                        <a:spcBef>
                          <a:spcPts val="0"/>
                        </a:spcBef>
                        <a:spcAft>
                          <a:spcPts val="0"/>
                        </a:spcAft>
                        <a:buClr>
                          <a:schemeClr val="dk1"/>
                        </a:buClr>
                        <a:buSzPts val="800"/>
                        <a:buFont typeface="Arial"/>
                        <a:buNone/>
                      </a:pPr>
                      <a:r>
                        <a:rPr lang="en" sz="800">
                          <a:solidFill>
                            <a:schemeClr val="dk1"/>
                          </a:solidFill>
                        </a:rPr>
                        <a:t>D</a:t>
                      </a:r>
                      <a:r>
                        <a:rPr lang="en" sz="800" u="none" cap="none" strike="noStrike">
                          <a:solidFill>
                            <a:schemeClr val="dk1"/>
                          </a:solidFill>
                        </a:rPr>
                        <a:t>etected lung cancer as malignant or benign and removed salt-pepper noises and speckle noise that creates false detection of cancer.</a:t>
                      </a:r>
                      <a:endParaRPr sz="900" u="none" cap="none" strike="noStrike"/>
                    </a:p>
                  </a:txBody>
                  <a:tcPr marT="68575" marB="68575" marR="91425" marL="91425"/>
                </a:tc>
                <a:tc>
                  <a:txBody>
                    <a:bodyPr/>
                    <a:lstStyle/>
                    <a:p>
                      <a:pPr indent="0" lvl="0" marL="0" marR="50800" rtl="0" algn="just">
                        <a:lnSpc>
                          <a:spcPct val="100000"/>
                        </a:lnSpc>
                        <a:spcBef>
                          <a:spcPts val="0"/>
                        </a:spcBef>
                        <a:spcAft>
                          <a:spcPts val="0"/>
                        </a:spcAft>
                        <a:buClr>
                          <a:srgbClr val="000000"/>
                        </a:buClr>
                        <a:buSzPts val="800"/>
                        <a:buFont typeface="Arial"/>
                        <a:buNone/>
                      </a:pPr>
                      <a:r>
                        <a:rPr lang="en" sz="800" u="none" cap="none" strike="noStrike">
                          <a:solidFill>
                            <a:schemeClr val="dk1"/>
                          </a:solidFill>
                        </a:rPr>
                        <a:t>The accuracy of the model using SVM was 86.66% which is not satisfactory.</a:t>
                      </a:r>
                      <a:endParaRPr sz="1100" u="none" cap="none" strike="noStrike"/>
                    </a:p>
                  </a:txBody>
                  <a:tcPr marT="68575" marB="68575" marR="91425" marL="91425"/>
                </a:tc>
              </a:tr>
              <a:tr h="122645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rPr>
                        <a:t>Lung Cancer Detection Using Machine Learning Techniques</a:t>
                      </a:r>
                      <a:r>
                        <a:rPr b="1" lang="en" sz="1000">
                          <a:solidFill>
                            <a:schemeClr val="dk1"/>
                          </a:solidFill>
                        </a:rPr>
                        <a:t>[2]</a:t>
                      </a:r>
                      <a:endParaRPr sz="1000" u="none" cap="none" strike="noStrike"/>
                    </a:p>
                  </a:txBody>
                  <a:tcPr marT="68575" marB="68575" marR="91425" marL="91425"/>
                </a:tc>
                <a:tc>
                  <a:txBody>
                    <a:bodyPr/>
                    <a:lstStyle/>
                    <a:p>
                      <a:pPr indent="0" lvl="0" marL="0" marR="0" rtl="0" algn="l">
                        <a:lnSpc>
                          <a:spcPct val="115000"/>
                        </a:lnSpc>
                        <a:spcBef>
                          <a:spcPts val="0"/>
                        </a:spcBef>
                        <a:spcAft>
                          <a:spcPts val="0"/>
                        </a:spcAft>
                        <a:buClr>
                          <a:srgbClr val="000000"/>
                        </a:buClr>
                        <a:buSzPts val="800"/>
                        <a:buFont typeface="Arial"/>
                        <a:buNone/>
                      </a:pPr>
                      <a:r>
                        <a:rPr lang="en" sz="800">
                          <a:solidFill>
                            <a:schemeClr val="dk1"/>
                          </a:solidFill>
                        </a:rPr>
                        <a:t>U</a:t>
                      </a:r>
                      <a:r>
                        <a:rPr lang="en" sz="800" u="none" cap="none" strike="noStrike">
                          <a:solidFill>
                            <a:schemeClr val="dk1"/>
                          </a:solidFill>
                        </a:rPr>
                        <a:t>se</a:t>
                      </a:r>
                      <a:r>
                        <a:rPr lang="en" sz="800">
                          <a:solidFill>
                            <a:schemeClr val="dk1"/>
                          </a:solidFill>
                        </a:rPr>
                        <a:t>d</a:t>
                      </a:r>
                      <a:r>
                        <a:rPr lang="en" sz="800" u="none" cap="none" strike="noStrike">
                          <a:solidFill>
                            <a:schemeClr val="dk1"/>
                          </a:solidFill>
                        </a:rPr>
                        <a:t> SVM as its classifier to classify the nodule images into malignant or benign and to classify the lung cells into malignancy levels.</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900"/>
                        <a:buFont typeface="Arial"/>
                        <a:buNone/>
                      </a:pPr>
                      <a:r>
                        <a:t/>
                      </a:r>
                      <a:endParaRPr sz="900" u="none" cap="none" strike="noStrike"/>
                    </a:p>
                    <a:p>
                      <a:pPr indent="0" lvl="0" marL="0" marR="0" rtl="0" algn="l">
                        <a:lnSpc>
                          <a:spcPct val="100000"/>
                        </a:lnSpc>
                        <a:spcBef>
                          <a:spcPts val="0"/>
                        </a:spcBef>
                        <a:spcAft>
                          <a:spcPts val="0"/>
                        </a:spcAft>
                        <a:buClr>
                          <a:srgbClr val="000000"/>
                        </a:buClr>
                        <a:buSzPts val="900"/>
                        <a:buFont typeface="Arial"/>
                        <a:buNone/>
                      </a:pPr>
                      <a:r>
                        <a:t/>
                      </a:r>
                      <a:endParaRPr sz="900" u="none" cap="none" strike="noStrike"/>
                    </a:p>
                    <a:p>
                      <a:pPr indent="0" lvl="0" marL="0" marR="0" rtl="0" algn="l">
                        <a:lnSpc>
                          <a:spcPct val="100000"/>
                        </a:lnSpc>
                        <a:spcBef>
                          <a:spcPts val="0"/>
                        </a:spcBef>
                        <a:spcAft>
                          <a:spcPts val="0"/>
                        </a:spcAft>
                        <a:buClr>
                          <a:srgbClr val="000000"/>
                        </a:buClr>
                        <a:buSzPts val="900"/>
                        <a:buFont typeface="Arial"/>
                        <a:buNone/>
                      </a:pPr>
                      <a:r>
                        <a:t/>
                      </a:r>
                      <a:endParaRPr sz="900" u="none" cap="none" strike="noStrike"/>
                    </a:p>
                  </a:txBody>
                  <a:tcPr marT="68575" marB="68575" marR="91425" marL="91425"/>
                </a:tc>
                <a:tc>
                  <a:txBody>
                    <a:bodyPr/>
                    <a:lstStyle/>
                    <a:p>
                      <a:pPr indent="0" lvl="0" marL="0" marR="0" rtl="0" algn="l">
                        <a:lnSpc>
                          <a:spcPct val="115000"/>
                        </a:lnSpc>
                        <a:spcBef>
                          <a:spcPts val="0"/>
                        </a:spcBef>
                        <a:spcAft>
                          <a:spcPts val="0"/>
                        </a:spcAft>
                        <a:buClr>
                          <a:schemeClr val="dk1"/>
                        </a:buClr>
                        <a:buSzPts val="800"/>
                        <a:buFont typeface="Arial"/>
                        <a:buNone/>
                      </a:pPr>
                      <a:r>
                        <a:rPr lang="en" sz="800" u="none" cap="none" strike="noStrike">
                          <a:solidFill>
                            <a:schemeClr val="dk1"/>
                          </a:solidFill>
                        </a:rPr>
                        <a:t>Structural Co-Occurrence matrix (SCM) is used for feature extraction.</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8575" marB="68575" marR="91425" marL="91425"/>
                </a:tc>
                <a:tc>
                  <a:txBody>
                    <a:bodyPr/>
                    <a:lstStyle/>
                    <a:p>
                      <a:pPr indent="0" lvl="0" marL="0" marR="0" rtl="0" algn="l">
                        <a:lnSpc>
                          <a:spcPct val="115000"/>
                        </a:lnSpc>
                        <a:spcBef>
                          <a:spcPts val="0"/>
                        </a:spcBef>
                        <a:spcAft>
                          <a:spcPts val="0"/>
                        </a:spcAft>
                        <a:buClr>
                          <a:srgbClr val="000000"/>
                        </a:buClr>
                        <a:buSzPts val="800"/>
                        <a:buFont typeface="Arial"/>
                        <a:buNone/>
                      </a:pPr>
                      <a:r>
                        <a:rPr lang="en" sz="800">
                          <a:solidFill>
                            <a:schemeClr val="dk1"/>
                          </a:solidFill>
                        </a:rPr>
                        <a:t>The cancerous nodules could not be detected accurately since no pre processing techniques were used</a:t>
                      </a:r>
                      <a:r>
                        <a:rPr lang="en" sz="800" u="none" cap="none" strike="noStrike">
                          <a:solidFill>
                            <a:schemeClr val="dk1"/>
                          </a:solidFill>
                        </a:rPr>
                        <a:t>.</a:t>
                      </a:r>
                      <a:r>
                        <a:rPr lang="en" sz="800">
                          <a:solidFill>
                            <a:schemeClr val="dk1"/>
                          </a:solidFill>
                        </a:rPr>
                        <a:t> </a:t>
                      </a:r>
                      <a:r>
                        <a:rPr lang="en" sz="800" u="none" cap="none" strike="noStrike">
                          <a:solidFill>
                            <a:schemeClr val="dk1"/>
                          </a:solidFill>
                        </a:rPr>
                        <a:t>Accuracy is not satisfactory.</a:t>
                      </a:r>
                      <a:endParaRPr sz="800" u="none" cap="none" strike="noStrike">
                        <a:solidFill>
                          <a:schemeClr val="dk1"/>
                        </a:solidFill>
                      </a:endParaRPr>
                    </a:p>
                  </a:txBody>
                  <a:tcPr marT="68575" marB="68575" marR="91425" marL="91425"/>
                </a:tc>
              </a:tr>
              <a:tr h="13051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chemeClr val="dk1"/>
                          </a:solidFill>
                        </a:rPr>
                        <a:t>Image processing techniques for analyzing CT scan images towards the early detection of lung cancer</a:t>
                      </a:r>
                      <a:endParaRPr b="1"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rPr b="1" lang="en" sz="1100">
                          <a:solidFill>
                            <a:schemeClr val="dk1"/>
                          </a:solidFill>
                        </a:rPr>
                        <a:t>[3]</a:t>
                      </a:r>
                      <a:endParaRPr b="1" sz="1100">
                        <a:solidFill>
                          <a:schemeClr val="dk1"/>
                        </a:solidFill>
                      </a:endParaRPr>
                    </a:p>
                  </a:txBody>
                  <a:tcPr marT="68575" marB="68575" marR="91425" marL="91425"/>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rPr>
                        <a:t>used Artificial neural networks as the classifier.</a:t>
                      </a:r>
                      <a:endParaRPr sz="800" u="none" cap="none" strike="noStrike">
                        <a:solidFill>
                          <a:schemeClr val="dk1"/>
                        </a:solidFill>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rPr>
                        <a:t>Used image pre-processing, image erosion, median filtering, thresholds and feature extraction for image processing techniques.</a:t>
                      </a:r>
                      <a:endParaRPr sz="800" u="none" cap="none" strike="noStrike">
                        <a:solidFill>
                          <a:schemeClr val="dk1"/>
                        </a:solidFill>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rPr>
                        <a:t>Binarization was used for image segmentation.</a:t>
                      </a:r>
                      <a:endParaRPr sz="1100" u="none" cap="none" strike="noStrike"/>
                    </a:p>
                  </a:txBody>
                  <a:tcPr marT="68575" marB="68575" marR="91425" marL="91425"/>
                </a:tc>
                <a:tc>
                  <a:txBody>
                    <a:bodyPr/>
                    <a:lstStyle/>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rPr>
                        <a:t>ANN was implemented</a:t>
                      </a:r>
                      <a:endParaRPr sz="800" u="none" cap="none" strike="noStrike">
                        <a:solidFill>
                          <a:schemeClr val="dk1"/>
                        </a:solidFill>
                      </a:endParaRPr>
                    </a:p>
                    <a:p>
                      <a:pPr indent="0" lvl="0" marL="0" marR="0" rtl="0" algn="l">
                        <a:lnSpc>
                          <a:spcPct val="115000"/>
                        </a:lnSpc>
                        <a:spcBef>
                          <a:spcPts val="0"/>
                        </a:spcBef>
                        <a:spcAft>
                          <a:spcPts val="0"/>
                        </a:spcAft>
                        <a:buClr>
                          <a:srgbClr val="000000"/>
                        </a:buClr>
                        <a:buSzPts val="800"/>
                        <a:buFont typeface="Arial"/>
                        <a:buNone/>
                      </a:pPr>
                      <a:r>
                        <a:rPr lang="en" sz="800" u="none" cap="none" strike="noStrike">
                          <a:solidFill>
                            <a:schemeClr val="dk1"/>
                          </a:solidFill>
                        </a:rPr>
                        <a:t>Image pre-processing was also done.</a:t>
                      </a:r>
                      <a:endParaRPr sz="800" u="none" cap="none" strike="noStrike">
                        <a:solidFill>
                          <a:schemeClr val="dk1"/>
                        </a:solidFill>
                      </a:endParaRPr>
                    </a:p>
                  </a:txBody>
                  <a:tcPr marT="68575" marB="68575" marR="91425" marL="91425"/>
                </a:tc>
                <a:tc>
                  <a:txBody>
                    <a:bodyPr/>
                    <a:lstStyle/>
                    <a:p>
                      <a:pPr indent="0" lvl="0" marL="0" rtl="0" algn="l">
                        <a:spcBef>
                          <a:spcPts val="0"/>
                        </a:spcBef>
                        <a:spcAft>
                          <a:spcPts val="0"/>
                        </a:spcAft>
                        <a:buClr>
                          <a:srgbClr val="000000"/>
                        </a:buClr>
                        <a:buSzPts val="800"/>
                        <a:buFont typeface="Arial"/>
                        <a:buNone/>
                      </a:pPr>
                      <a:r>
                        <a:rPr lang="en" sz="800">
                          <a:solidFill>
                            <a:schemeClr val="dk1"/>
                          </a:solidFill>
                        </a:rPr>
                        <a:t>Accuracy is not satisfactory. Better neural networks can be used to increase the accuracy.</a:t>
                      </a:r>
                      <a:endParaRPr sz="1100" u="none" cap="none" strike="noStrike"/>
                    </a:p>
                  </a:txBody>
                  <a:tcPr marT="68575" marB="68575" marR="91425" marL="91425"/>
                </a:tc>
              </a:tr>
            </a:tbl>
          </a:graphicData>
        </a:graphic>
      </p:graphicFrame>
      <p:sp>
        <p:nvSpPr>
          <p:cNvPr id="202" name="Google Shape;202;p30"/>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sp>
        <p:nvSpPr>
          <p:cNvPr id="203" name="Google Shape;203;p30"/>
          <p:cNvSpPr txBox="1"/>
          <p:nvPr/>
        </p:nvSpPr>
        <p:spPr>
          <a:xfrm>
            <a:off x="2855550" y="106106"/>
            <a:ext cx="3770400" cy="47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u="sng">
                <a:solidFill>
                  <a:schemeClr val="dk1"/>
                </a:solidFill>
                <a:latin typeface="Calibri"/>
                <a:ea typeface="Calibri"/>
                <a:cs typeface="Calibri"/>
                <a:sym typeface="Calibri"/>
              </a:rPr>
              <a:t>Literature Review</a:t>
            </a:r>
            <a:endParaRPr sz="3600" u="sng">
              <a:latin typeface="Calibri"/>
              <a:ea typeface="Calibri"/>
              <a:cs typeface="Calibri"/>
              <a:sym typeface="Calibri"/>
            </a:endParaRPr>
          </a:p>
        </p:txBody>
      </p:sp>
      <p:sp>
        <p:nvSpPr>
          <p:cNvPr id="204" name="Google Shape;204;p3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205" name="Google Shape;205;p3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206" name="Google Shape;206;p30"/>
          <p:cNvSpPr txBox="1"/>
          <p:nvPr/>
        </p:nvSpPr>
        <p:spPr>
          <a:xfrm>
            <a:off x="6553200" y="185300"/>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D</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aphicFrame>
        <p:nvGraphicFramePr>
          <p:cNvPr id="212" name="Google Shape;212;p31"/>
          <p:cNvGraphicFramePr/>
          <p:nvPr/>
        </p:nvGraphicFramePr>
        <p:xfrm>
          <a:off x="142350" y="857250"/>
          <a:ext cx="3000000" cy="3000000"/>
        </p:xfrm>
        <a:graphic>
          <a:graphicData uri="http://schemas.openxmlformats.org/drawingml/2006/table">
            <a:tbl>
              <a:tblPr>
                <a:noFill/>
                <a:tableStyleId>{42DE8557-8C2C-4DDE-A228-5E403919A649}</a:tableStyleId>
              </a:tblPr>
              <a:tblGrid>
                <a:gridCol w="3351725"/>
                <a:gridCol w="2112800"/>
                <a:gridCol w="1774825"/>
                <a:gridCol w="1503550"/>
              </a:tblGrid>
              <a:tr h="1039350">
                <a:tc>
                  <a:txBody>
                    <a:bodyPr/>
                    <a:lstStyle/>
                    <a:p>
                      <a:pPr indent="0" lvl="0" marL="0" marR="12700" rtl="0" algn="l">
                        <a:lnSpc>
                          <a:spcPct val="107000"/>
                        </a:lnSpc>
                        <a:spcBef>
                          <a:spcPts val="0"/>
                        </a:spcBef>
                        <a:spcAft>
                          <a:spcPts val="0"/>
                        </a:spcAft>
                        <a:buClr>
                          <a:schemeClr val="dk1"/>
                        </a:buClr>
                        <a:buSzPts val="800"/>
                        <a:buFont typeface="Arial"/>
                        <a:buNone/>
                      </a:pPr>
                      <a:r>
                        <a:rPr b="1" lang="en" sz="1100">
                          <a:solidFill>
                            <a:schemeClr val="dk1"/>
                          </a:solidFill>
                        </a:rPr>
                        <a:t>Lung Cancer Detection Using Artificial Neural Network [4]</a:t>
                      </a:r>
                      <a:endParaRPr b="1" sz="13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700" u="none" cap="none" strike="noStrike">
                        <a:solidFill>
                          <a:schemeClr val="dk1"/>
                        </a:solidFill>
                      </a:endParaRPr>
                    </a:p>
                  </a:txBody>
                  <a:tcPr marT="68575" marB="68575" marR="91425" marL="91425"/>
                </a:tc>
                <a:tc>
                  <a:txBody>
                    <a:bodyPr/>
                    <a:lstStyle/>
                    <a:p>
                      <a:pPr indent="0" lvl="0" marL="0" marR="0" rtl="0" algn="l">
                        <a:lnSpc>
                          <a:spcPct val="100000"/>
                        </a:lnSpc>
                        <a:spcBef>
                          <a:spcPts val="0"/>
                        </a:spcBef>
                        <a:spcAft>
                          <a:spcPts val="0"/>
                        </a:spcAft>
                        <a:buClr>
                          <a:schemeClr val="dk1"/>
                        </a:buClr>
                        <a:buSzPts val="800"/>
                        <a:buFont typeface="Arial"/>
                        <a:buNone/>
                      </a:pPr>
                      <a:r>
                        <a:rPr lang="en" sz="800">
                          <a:solidFill>
                            <a:schemeClr val="dk1"/>
                          </a:solidFill>
                        </a:rPr>
                        <a:t>A feedforward network was used. Model was trained using predefined attributes.</a:t>
                      </a:r>
                      <a:endParaRPr sz="900">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a:solidFill>
                          <a:schemeClr val="dk1"/>
                        </a:solidFill>
                      </a:endParaRPr>
                    </a:p>
                  </a:txBody>
                  <a:tcPr marT="68575" marB="68575" marR="91425" marL="91425"/>
                </a:tc>
                <a:tc>
                  <a:txBody>
                    <a:bodyPr/>
                    <a:lstStyle/>
                    <a:p>
                      <a:pPr indent="0" lvl="0" marL="0" rtl="0" algn="l">
                        <a:lnSpc>
                          <a:spcPct val="107000"/>
                        </a:lnSpc>
                        <a:spcBef>
                          <a:spcPts val="0"/>
                        </a:spcBef>
                        <a:spcAft>
                          <a:spcPts val="0"/>
                        </a:spcAft>
                        <a:buClr>
                          <a:schemeClr val="dk1"/>
                        </a:buClr>
                        <a:buSzPts val="800"/>
                        <a:buFont typeface="Arial"/>
                        <a:buNone/>
                      </a:pPr>
                      <a:r>
                        <a:rPr lang="en" sz="800">
                          <a:solidFill>
                            <a:schemeClr val="dk1"/>
                          </a:solidFill>
                        </a:rPr>
                        <a:t>The ANN model used had a training error rate of less than 1% which thereby leads to a better accuracy.</a:t>
                      </a:r>
                      <a:endParaRPr i="1" sz="900">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900">
                        <a:solidFill>
                          <a:schemeClr val="dk1"/>
                        </a:solidFill>
                      </a:endParaRPr>
                    </a:p>
                  </a:txBody>
                  <a:tcPr marT="68575" marB="6857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800">
                          <a:solidFill>
                            <a:schemeClr val="dk1"/>
                          </a:solidFill>
                        </a:rPr>
                        <a:t>Better neural networks like CNN could be used to overcome the challenges of feedforward networks</a:t>
                      </a:r>
                      <a:r>
                        <a:rPr lang="en" sz="1100"/>
                        <a:t>.</a:t>
                      </a:r>
                      <a:endParaRPr sz="1100" u="none" cap="none" strike="noStrike"/>
                    </a:p>
                  </a:txBody>
                  <a:tcPr marT="68575" marB="68575" marR="91425" marL="91425"/>
                </a:tc>
              </a:tr>
              <a:tr h="1090475">
                <a:tc>
                  <a:txBody>
                    <a:bodyPr/>
                    <a:lstStyle/>
                    <a:p>
                      <a:pPr indent="0" lvl="0" marL="0" marR="12700" rtl="0" algn="l">
                        <a:lnSpc>
                          <a:spcPct val="107000"/>
                        </a:lnSpc>
                        <a:spcBef>
                          <a:spcPts val="0"/>
                        </a:spcBef>
                        <a:spcAft>
                          <a:spcPts val="0"/>
                        </a:spcAft>
                        <a:buClr>
                          <a:schemeClr val="dk1"/>
                        </a:buClr>
                        <a:buSzPts val="800"/>
                        <a:buFont typeface="Arial"/>
                        <a:buNone/>
                      </a:pPr>
                      <a:r>
                        <a:rPr b="1" lang="en" sz="1100">
                          <a:solidFill>
                            <a:schemeClr val="dk1"/>
                          </a:solidFill>
                        </a:rPr>
                        <a:t>Convolutional Neural Networks Promising in Lung Cancer T-Parameter Assessment on Baseline FDG-PET/CT [5]</a:t>
                      </a:r>
                      <a:endParaRPr sz="1100"/>
                    </a:p>
                  </a:txBody>
                  <a:tcPr marT="68575" marB="68575" marR="91425" marL="91425"/>
                </a:tc>
                <a:tc>
                  <a:txBody>
                    <a:bodyPr/>
                    <a:lstStyle/>
                    <a:p>
                      <a:pPr indent="0" lvl="0" marL="0" marR="0" rtl="0" algn="l">
                        <a:lnSpc>
                          <a:spcPct val="100000"/>
                        </a:lnSpc>
                        <a:spcBef>
                          <a:spcPts val="0"/>
                        </a:spcBef>
                        <a:spcAft>
                          <a:spcPts val="0"/>
                        </a:spcAft>
                        <a:buNone/>
                      </a:pPr>
                      <a:r>
                        <a:rPr lang="en" sz="800">
                          <a:solidFill>
                            <a:schemeClr val="dk1"/>
                          </a:solidFill>
                        </a:rPr>
                        <a:t>The algorithm was composed of two networks: a feature extractor and a classifier. </a:t>
                      </a:r>
                      <a:endParaRPr sz="800">
                        <a:solidFill>
                          <a:schemeClr val="dk1"/>
                        </a:solidFill>
                      </a:endParaRPr>
                    </a:p>
                    <a:p>
                      <a:pPr indent="0" lvl="0" marL="0" marR="0" rtl="0" algn="l">
                        <a:lnSpc>
                          <a:spcPct val="100000"/>
                        </a:lnSpc>
                        <a:spcBef>
                          <a:spcPts val="0"/>
                        </a:spcBef>
                        <a:spcAft>
                          <a:spcPts val="0"/>
                        </a:spcAft>
                        <a:buNone/>
                      </a:pPr>
                      <a:r>
                        <a:rPr lang="en" sz="800">
                          <a:solidFill>
                            <a:schemeClr val="dk1"/>
                          </a:solidFill>
                        </a:rPr>
                        <a:t> Both models were trained with the Adam algorithm</a:t>
                      </a:r>
                      <a:endParaRPr sz="900">
                        <a:solidFill>
                          <a:srgbClr val="2C2A28"/>
                        </a:solidFill>
                        <a:latin typeface="Calibri"/>
                        <a:ea typeface="Calibri"/>
                        <a:cs typeface="Calibri"/>
                        <a:sym typeface="Calibri"/>
                      </a:endParaRPr>
                    </a:p>
                  </a:txBody>
                  <a:tcPr marT="68575" marB="6857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800">
                          <a:solidFill>
                            <a:schemeClr val="dk1"/>
                          </a:solidFill>
                        </a:rPr>
                        <a:t>Adam’s algorithm</a:t>
                      </a:r>
                      <a:endParaRPr sz="8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rPr lang="en" sz="800">
                          <a:solidFill>
                            <a:schemeClr val="dk1"/>
                          </a:solidFill>
                        </a:rPr>
                        <a:t>was used since the data set was quite large and the images were too noisy</a:t>
                      </a:r>
                      <a:endParaRPr sz="1000"/>
                    </a:p>
                    <a:p>
                      <a:pPr indent="0" lvl="0" marL="0" marR="0" rtl="0" algn="l">
                        <a:lnSpc>
                          <a:spcPct val="107000"/>
                        </a:lnSpc>
                        <a:spcBef>
                          <a:spcPts val="0"/>
                        </a:spcBef>
                        <a:spcAft>
                          <a:spcPts val="0"/>
                        </a:spcAft>
                        <a:buClr>
                          <a:schemeClr val="dk1"/>
                        </a:buClr>
                        <a:buSzPts val="800"/>
                        <a:buFont typeface="Arial"/>
                        <a:buNone/>
                      </a:pPr>
                      <a:r>
                        <a:t/>
                      </a:r>
                      <a:endParaRPr sz="1000"/>
                    </a:p>
                  </a:txBody>
                  <a:tcPr marT="68575" marB="6857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800">
                          <a:solidFill>
                            <a:schemeClr val="dk1"/>
                          </a:solidFill>
                        </a:rPr>
                        <a:t>The algorithm achieved an accuracy of 87% which could be better.</a:t>
                      </a:r>
                      <a:endParaRPr sz="800">
                        <a:solidFill>
                          <a:schemeClr val="dk1"/>
                        </a:solidFill>
                      </a:endParaRPr>
                    </a:p>
                  </a:txBody>
                  <a:tcPr marT="68575" marB="68575" marR="91425" marL="91425"/>
                </a:tc>
              </a:tr>
              <a:tr h="1174025">
                <a:tc>
                  <a:txBody>
                    <a:bodyPr/>
                    <a:lstStyle/>
                    <a:p>
                      <a:pPr indent="0" lvl="0" marL="0" rtl="0" algn="l">
                        <a:lnSpc>
                          <a:spcPct val="99000"/>
                        </a:lnSpc>
                        <a:spcBef>
                          <a:spcPts val="0"/>
                        </a:spcBef>
                        <a:spcAft>
                          <a:spcPts val="0"/>
                        </a:spcAft>
                        <a:buClr>
                          <a:schemeClr val="dk1"/>
                        </a:buClr>
                        <a:buSzPts val="800"/>
                        <a:buFont typeface="Arial"/>
                        <a:buNone/>
                      </a:pPr>
                      <a:r>
                        <a:rPr b="1" lang="en" sz="1100">
                          <a:solidFill>
                            <a:schemeClr val="dk1"/>
                          </a:solidFill>
                        </a:rPr>
                        <a:t>Lung Cancer Detection Using Machine Learning [6]</a:t>
                      </a:r>
                      <a:endParaRPr b="1" sz="1100">
                        <a:solidFill>
                          <a:schemeClr val="dk1"/>
                        </a:solidFill>
                      </a:endParaRPr>
                    </a:p>
                    <a:p>
                      <a:pPr indent="0" lvl="0" marL="0" rtl="0" algn="l">
                        <a:lnSpc>
                          <a:spcPct val="99000"/>
                        </a:lnSpc>
                        <a:spcBef>
                          <a:spcPts val="0"/>
                        </a:spcBef>
                        <a:spcAft>
                          <a:spcPts val="0"/>
                        </a:spcAft>
                        <a:buClr>
                          <a:schemeClr val="dk1"/>
                        </a:buClr>
                        <a:buSzPts val="800"/>
                        <a:buFont typeface="Arial"/>
                        <a:buNone/>
                      </a:pPr>
                      <a:r>
                        <a:t/>
                      </a:r>
                      <a:endParaRPr sz="1100">
                        <a:solidFill>
                          <a:schemeClr val="dk1"/>
                        </a:solidFill>
                      </a:endParaRPr>
                    </a:p>
                    <a:p>
                      <a:pPr indent="0" lvl="0" marL="0" rtl="0" algn="l">
                        <a:lnSpc>
                          <a:spcPct val="99000"/>
                        </a:lnSpc>
                        <a:spcBef>
                          <a:spcPts val="0"/>
                        </a:spcBef>
                        <a:spcAft>
                          <a:spcPts val="0"/>
                        </a:spcAft>
                        <a:buClr>
                          <a:schemeClr val="dk1"/>
                        </a:buClr>
                        <a:buSzPts val="800"/>
                        <a:buFont typeface="Arial"/>
                        <a:buNone/>
                      </a:pPr>
                      <a:r>
                        <a:t/>
                      </a:r>
                      <a:endParaRPr sz="1100">
                        <a:solidFill>
                          <a:schemeClr val="dk1"/>
                        </a:solidFill>
                      </a:endParaRPr>
                    </a:p>
                  </a:txBody>
                  <a:tcPr marT="68575" marB="68575" marR="91425" marL="91425"/>
                </a:tc>
                <a:tc>
                  <a:txBody>
                    <a:bodyPr/>
                    <a:lstStyle/>
                    <a:p>
                      <a:pPr indent="0" lvl="0" marL="0" rtl="0" algn="l">
                        <a:spcBef>
                          <a:spcPts val="0"/>
                        </a:spcBef>
                        <a:spcAft>
                          <a:spcPts val="0"/>
                        </a:spcAft>
                        <a:buNone/>
                      </a:pPr>
                      <a:r>
                        <a:rPr lang="en" sz="800">
                          <a:solidFill>
                            <a:schemeClr val="dk1"/>
                          </a:solidFill>
                        </a:rPr>
                        <a:t>The features are extracted based on DTCWT and PNN as a classifier.</a:t>
                      </a:r>
                      <a:endParaRPr sz="1100"/>
                    </a:p>
                  </a:txBody>
                  <a:tcPr marT="68575" marB="6857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800">
                          <a:solidFill>
                            <a:schemeClr val="dk1"/>
                          </a:solidFill>
                        </a:rPr>
                        <a:t>In case of the PNN</a:t>
                      </a:r>
                      <a:endParaRPr sz="8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rPr lang="en" sz="800">
                          <a:solidFill>
                            <a:schemeClr val="dk1"/>
                          </a:solidFill>
                        </a:rPr>
                        <a:t>Existing weights will never be alternated but only new vectors are inserted into weight matrices when training. </a:t>
                      </a:r>
                      <a:endParaRPr sz="1100"/>
                    </a:p>
                  </a:txBody>
                  <a:tcPr marT="68575" marB="68575" marR="91425" marL="91425"/>
                </a:tc>
                <a:tc>
                  <a:txBody>
                    <a:bodyPr/>
                    <a:lstStyle/>
                    <a:p>
                      <a:pPr indent="0" lvl="0" marL="0" rtl="0" algn="l">
                        <a:spcBef>
                          <a:spcPts val="0"/>
                        </a:spcBef>
                        <a:spcAft>
                          <a:spcPts val="0"/>
                        </a:spcAft>
                        <a:buNone/>
                      </a:pPr>
                      <a:r>
                        <a:rPr lang="en" sz="800">
                          <a:solidFill>
                            <a:schemeClr val="dk1"/>
                          </a:solidFill>
                        </a:rPr>
                        <a:t>The algorithm achieved an accuracy of 63% which is not</a:t>
                      </a:r>
                      <a:endParaRPr sz="800">
                        <a:solidFill>
                          <a:schemeClr val="dk1"/>
                        </a:solidFill>
                      </a:endParaRPr>
                    </a:p>
                    <a:p>
                      <a:pPr indent="0" lvl="0" marL="0" rtl="0" algn="l">
                        <a:spcBef>
                          <a:spcPts val="0"/>
                        </a:spcBef>
                        <a:spcAft>
                          <a:spcPts val="0"/>
                        </a:spcAft>
                        <a:buClr>
                          <a:schemeClr val="dk1"/>
                        </a:buClr>
                        <a:buSzPts val="1100"/>
                        <a:buFont typeface="Arial"/>
                        <a:buNone/>
                      </a:pPr>
                      <a:r>
                        <a:rPr lang="en" sz="800">
                          <a:solidFill>
                            <a:schemeClr val="dk1"/>
                          </a:solidFill>
                        </a:rPr>
                        <a:t>satisfactory</a:t>
                      </a:r>
                      <a:endParaRPr sz="800">
                        <a:solidFill>
                          <a:schemeClr val="dk1"/>
                        </a:solidFill>
                      </a:endParaRPr>
                    </a:p>
                    <a:p>
                      <a:pPr indent="0" lvl="0" marL="0" rtl="0" algn="l">
                        <a:spcBef>
                          <a:spcPts val="0"/>
                        </a:spcBef>
                        <a:spcAft>
                          <a:spcPts val="0"/>
                        </a:spcAft>
                        <a:buNone/>
                      </a:pPr>
                      <a:r>
                        <a:t/>
                      </a:r>
                      <a:endParaRPr sz="1100"/>
                    </a:p>
                  </a:txBody>
                  <a:tcPr marT="68575" marB="68575" marR="91425" marL="91425"/>
                </a:tc>
              </a:tr>
            </a:tbl>
          </a:graphicData>
        </a:graphic>
      </p:graphicFrame>
      <p:pic>
        <p:nvPicPr>
          <p:cNvPr descr="pes logo.png" id="213" name="Google Shape;213;p31"/>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214" name="Google Shape;214;p31"/>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215" name="Google Shape;215;p31"/>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sp>
        <p:nvSpPr>
          <p:cNvPr id="216" name="Google Shape;216;p31"/>
          <p:cNvSpPr txBox="1"/>
          <p:nvPr/>
        </p:nvSpPr>
        <p:spPr>
          <a:xfrm>
            <a:off x="3017750" y="189000"/>
            <a:ext cx="39852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chemeClr val="dk1"/>
                </a:solidFill>
                <a:latin typeface="Calibri"/>
                <a:ea typeface="Calibri"/>
                <a:cs typeface="Calibri"/>
                <a:sym typeface="Calibri"/>
              </a:rPr>
              <a:t>Literature Review</a:t>
            </a:r>
            <a:endParaRPr sz="3600" u="sng">
              <a:latin typeface="Calibri"/>
              <a:ea typeface="Calibri"/>
              <a:cs typeface="Calibri"/>
              <a:sym typeface="Calibri"/>
            </a:endParaRPr>
          </a:p>
        </p:txBody>
      </p:sp>
      <p:sp>
        <p:nvSpPr>
          <p:cNvPr id="217" name="Google Shape;217;p3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218" name="Google Shape;218;p3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219" name="Google Shape;219;p31"/>
          <p:cNvSpPr txBox="1"/>
          <p:nvPr/>
        </p:nvSpPr>
        <p:spPr>
          <a:xfrm>
            <a:off x="6738000" y="189000"/>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D</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aphicFrame>
        <p:nvGraphicFramePr>
          <p:cNvPr id="225" name="Google Shape;225;p32"/>
          <p:cNvGraphicFramePr/>
          <p:nvPr/>
        </p:nvGraphicFramePr>
        <p:xfrm>
          <a:off x="147025" y="895134"/>
          <a:ext cx="3000000" cy="3000000"/>
        </p:xfrm>
        <a:graphic>
          <a:graphicData uri="http://schemas.openxmlformats.org/drawingml/2006/table">
            <a:tbl>
              <a:tblPr>
                <a:noFill/>
                <a:tableStyleId>{4F0806EF-CF88-4EEC-A4A7-328AB889E521}</a:tableStyleId>
              </a:tblPr>
              <a:tblGrid>
                <a:gridCol w="3328650"/>
                <a:gridCol w="2108900"/>
                <a:gridCol w="1798275"/>
                <a:gridCol w="1494450"/>
              </a:tblGrid>
              <a:tr h="1351525">
                <a:tc>
                  <a:txBody>
                    <a:bodyPr/>
                    <a:lstStyle/>
                    <a:p>
                      <a:pPr indent="0" lvl="0" marL="0" marR="0" rtl="0" algn="l">
                        <a:lnSpc>
                          <a:spcPct val="99000"/>
                        </a:lnSpc>
                        <a:spcBef>
                          <a:spcPts val="0"/>
                        </a:spcBef>
                        <a:spcAft>
                          <a:spcPts val="0"/>
                        </a:spcAft>
                        <a:buClr>
                          <a:schemeClr val="dk1"/>
                        </a:buClr>
                        <a:buSzPts val="800"/>
                        <a:buFont typeface="Arial"/>
                        <a:buNone/>
                      </a:pPr>
                      <a:r>
                        <a:rPr b="1" lang="en" sz="1000">
                          <a:solidFill>
                            <a:schemeClr val="dk1"/>
                          </a:solidFill>
                        </a:rPr>
                        <a:t>An Effective Lung Cancer Detection And Classification Using Enhanced Fully </a:t>
                      </a:r>
                      <a:r>
                        <a:rPr b="1" lang="en" sz="1000">
                          <a:solidFill>
                            <a:schemeClr val="dk1"/>
                          </a:solidFill>
                        </a:rPr>
                        <a:t>C</a:t>
                      </a:r>
                      <a:r>
                        <a:rPr b="1" lang="en" sz="1000">
                          <a:solidFill>
                            <a:schemeClr val="dk1"/>
                          </a:solidFill>
                        </a:rPr>
                        <a:t>onvolutional Neural Networks[7]</a:t>
                      </a:r>
                      <a:endParaRPr sz="1100"/>
                    </a:p>
                  </a:txBody>
                  <a:tcPr marT="68575" marB="68575" marR="91425" marL="91425"/>
                </a:tc>
                <a:tc>
                  <a:txBody>
                    <a:bodyPr/>
                    <a:lstStyle/>
                    <a:p>
                      <a:pPr indent="0" lvl="0" marL="0" marR="0" rtl="0" algn="l">
                        <a:lnSpc>
                          <a:spcPct val="100000"/>
                        </a:lnSpc>
                        <a:spcBef>
                          <a:spcPts val="0"/>
                        </a:spcBef>
                        <a:spcAft>
                          <a:spcPts val="0"/>
                        </a:spcAft>
                        <a:buNone/>
                      </a:pPr>
                      <a:r>
                        <a:rPr lang="en" sz="900"/>
                        <a:t>Used a  gaussian filter in the pre-processing stage.</a:t>
                      </a:r>
                      <a:endParaRPr sz="900"/>
                    </a:p>
                    <a:p>
                      <a:pPr indent="0" lvl="0" marL="0" marR="0" rtl="0" algn="l">
                        <a:lnSpc>
                          <a:spcPct val="100000"/>
                        </a:lnSpc>
                        <a:spcBef>
                          <a:spcPts val="0"/>
                        </a:spcBef>
                        <a:spcAft>
                          <a:spcPts val="0"/>
                        </a:spcAft>
                        <a:buNone/>
                      </a:pPr>
                      <a:r>
                        <a:rPr lang="en" sz="900"/>
                        <a:t>used a fully convolutional neural network.</a:t>
                      </a:r>
                      <a:endParaRPr sz="1100"/>
                    </a:p>
                  </a:txBody>
                  <a:tcPr marT="68575" marB="68575" marR="91425" marL="91425"/>
                </a:tc>
                <a:tc>
                  <a:txBody>
                    <a:bodyPr/>
                    <a:lstStyle/>
                    <a:p>
                      <a:pPr indent="0" lvl="0" marL="0" rtl="0" algn="l">
                        <a:spcBef>
                          <a:spcPts val="0"/>
                        </a:spcBef>
                        <a:spcAft>
                          <a:spcPts val="0"/>
                        </a:spcAft>
                        <a:buNone/>
                      </a:pPr>
                      <a:r>
                        <a:rPr lang="en" sz="900"/>
                        <a:t>use of enhanced FCN helps to increase the F1 score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txBody>
                  <a:tcPr marT="68575" marB="68575" marR="91425" marL="91425"/>
                </a:tc>
                <a:tc>
                  <a:txBody>
                    <a:bodyPr/>
                    <a:lstStyle/>
                    <a:p>
                      <a:pPr indent="0" lvl="0" marL="0" rtl="0" algn="l">
                        <a:spcBef>
                          <a:spcPts val="0"/>
                        </a:spcBef>
                        <a:spcAft>
                          <a:spcPts val="0"/>
                        </a:spcAft>
                        <a:buNone/>
                      </a:pPr>
                      <a:r>
                        <a:rPr lang="en" sz="900"/>
                        <a:t>Fully convolutional neural networks  are incredibly computationally expensive.</a:t>
                      </a:r>
                      <a:endParaRPr sz="9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txBody>
                  <a:tcPr marT="68575" marB="68575" marR="91425" marL="91425"/>
                </a:tc>
              </a:tr>
              <a:tr h="1074100">
                <a:tc>
                  <a:txBody>
                    <a:bodyPr/>
                    <a:lstStyle/>
                    <a:p>
                      <a:pPr indent="0" lvl="0" marL="0" marR="0" rtl="0" algn="l">
                        <a:lnSpc>
                          <a:spcPct val="99000"/>
                        </a:lnSpc>
                        <a:spcBef>
                          <a:spcPts val="0"/>
                        </a:spcBef>
                        <a:spcAft>
                          <a:spcPts val="0"/>
                        </a:spcAft>
                        <a:buNone/>
                      </a:pPr>
                      <a:r>
                        <a:rPr b="1" lang="en" sz="1000">
                          <a:solidFill>
                            <a:schemeClr val="dk1"/>
                          </a:solidFill>
                        </a:rPr>
                        <a:t>Lung Cancer Detection by using Adam Algorithm and Convolutional Neural Network[8]</a:t>
                      </a:r>
                      <a:endParaRPr b="1" sz="1000">
                        <a:solidFill>
                          <a:schemeClr val="dk1"/>
                        </a:solidFill>
                      </a:endParaRPr>
                    </a:p>
                  </a:txBody>
                  <a:tcPr marT="68575" marB="68575" marR="91425" marL="91425"/>
                </a:tc>
                <a:tc>
                  <a:txBody>
                    <a:bodyPr/>
                    <a:lstStyle/>
                    <a:p>
                      <a:pPr indent="0" lvl="0" marL="0" marR="0" rtl="0" algn="l">
                        <a:lnSpc>
                          <a:spcPct val="100000"/>
                        </a:lnSpc>
                        <a:spcBef>
                          <a:spcPts val="0"/>
                        </a:spcBef>
                        <a:spcAft>
                          <a:spcPts val="0"/>
                        </a:spcAft>
                        <a:buNone/>
                      </a:pPr>
                      <a:r>
                        <a:rPr lang="en" sz="900"/>
                        <a:t>uses histogram equalization and thresholding segmentation in pre processing stage. An additional adam algorithm is implemented along with the CNN model.</a:t>
                      </a:r>
                      <a:endParaRPr sz="900"/>
                    </a:p>
                  </a:txBody>
                  <a:tcPr marT="68575" marB="68575" marR="91425" marL="91425"/>
                </a:tc>
                <a:tc>
                  <a:txBody>
                    <a:bodyPr/>
                    <a:lstStyle/>
                    <a:p>
                      <a:pPr indent="0" lvl="0" marL="0" rtl="0" algn="l">
                        <a:spcBef>
                          <a:spcPts val="0"/>
                        </a:spcBef>
                        <a:spcAft>
                          <a:spcPts val="0"/>
                        </a:spcAft>
                        <a:buNone/>
                      </a:pPr>
                      <a:r>
                        <a:rPr lang="en" sz="900"/>
                        <a:t>Adam’s algorithm is easy to implement. Works well with large data sets and large parameters.</a:t>
                      </a:r>
                      <a:endParaRPr sz="900"/>
                    </a:p>
                  </a:txBody>
                  <a:tcPr marT="68575" marB="68575" marR="91425" marL="91425"/>
                </a:tc>
                <a:tc>
                  <a:txBody>
                    <a:bodyPr/>
                    <a:lstStyle/>
                    <a:p>
                      <a:pPr indent="0" lvl="0" marL="0" rtl="0" algn="l">
                        <a:spcBef>
                          <a:spcPts val="0"/>
                        </a:spcBef>
                        <a:spcAft>
                          <a:spcPts val="0"/>
                        </a:spcAft>
                        <a:buNone/>
                      </a:pPr>
                      <a:r>
                        <a:rPr lang="en" sz="900"/>
                        <a:t>Thresholding is done based on histogram peaks only which could lead to lower accuracy in image segmentation. An accuracy of 87% was achieved with this methodology</a:t>
                      </a:r>
                      <a:endParaRPr sz="900"/>
                    </a:p>
                  </a:txBody>
                  <a:tcPr marT="68575" marB="68575" marR="91425" marL="91425"/>
                </a:tc>
              </a:tr>
              <a:tr h="1074100">
                <a:tc>
                  <a:txBody>
                    <a:bodyPr/>
                    <a:lstStyle/>
                    <a:p>
                      <a:pPr indent="0" lvl="0" marL="0" marR="0" rtl="0" algn="l">
                        <a:lnSpc>
                          <a:spcPct val="99000"/>
                        </a:lnSpc>
                        <a:spcBef>
                          <a:spcPts val="0"/>
                        </a:spcBef>
                        <a:spcAft>
                          <a:spcPts val="0"/>
                        </a:spcAft>
                        <a:buNone/>
                      </a:pPr>
                      <a:r>
                        <a:rPr b="1" lang="en" sz="1000">
                          <a:solidFill>
                            <a:schemeClr val="dk1"/>
                          </a:solidFill>
                        </a:rPr>
                        <a:t>A Comparison between Different Segmentation Techniques used in Medical Imaging[9]</a:t>
                      </a:r>
                      <a:endParaRPr b="1" sz="1000">
                        <a:solidFill>
                          <a:schemeClr val="dk1"/>
                        </a:solidFill>
                      </a:endParaRPr>
                    </a:p>
                  </a:txBody>
                  <a:tcPr marT="68575" marB="68575" marR="91425" marL="91425"/>
                </a:tc>
                <a:tc>
                  <a:txBody>
                    <a:bodyPr/>
                    <a:lstStyle/>
                    <a:p>
                      <a:pPr indent="0" lvl="0" marL="0" marR="0" rtl="0" algn="l">
                        <a:lnSpc>
                          <a:spcPct val="100000"/>
                        </a:lnSpc>
                        <a:spcBef>
                          <a:spcPts val="0"/>
                        </a:spcBef>
                        <a:spcAft>
                          <a:spcPts val="0"/>
                        </a:spcAft>
                        <a:buNone/>
                      </a:pPr>
                      <a:r>
                        <a:rPr lang="en" sz="900"/>
                        <a:t>Comparison between different segmentation methods like watershed, threshold, k mean clustering, region seed, fuzzy C.</a:t>
                      </a:r>
                      <a:endParaRPr sz="900"/>
                    </a:p>
                  </a:txBody>
                  <a:tcPr marT="68575" marB="68575" marR="91425" marL="91425"/>
                </a:tc>
                <a:tc>
                  <a:txBody>
                    <a:bodyPr/>
                    <a:lstStyle/>
                    <a:p>
                      <a:pPr indent="0" lvl="0" marL="0" rtl="0" algn="l">
                        <a:spcBef>
                          <a:spcPts val="0"/>
                        </a:spcBef>
                        <a:spcAft>
                          <a:spcPts val="0"/>
                        </a:spcAft>
                        <a:buNone/>
                      </a:pPr>
                      <a:r>
                        <a:rPr lang="en" sz="900"/>
                        <a:t>Region seed growing algorithm was found to be the best image segmentation algorithm.</a:t>
                      </a:r>
                      <a:endParaRPr sz="900"/>
                    </a:p>
                  </a:txBody>
                  <a:tcPr marT="68575" marB="68575" marR="91425" marL="91425"/>
                </a:tc>
                <a:tc>
                  <a:txBody>
                    <a:bodyPr/>
                    <a:lstStyle/>
                    <a:p>
                      <a:pPr indent="0" lvl="0" marL="0" rtl="0" algn="l">
                        <a:spcBef>
                          <a:spcPts val="0"/>
                        </a:spcBef>
                        <a:spcAft>
                          <a:spcPts val="0"/>
                        </a:spcAft>
                        <a:buNone/>
                      </a:pPr>
                      <a:r>
                        <a:rPr lang="en" sz="900"/>
                        <a:t>Region seed growing algorithm is expensive in terms of time and memory. Also it depends on the user input to get the value for the initial seed.</a:t>
                      </a:r>
                      <a:endParaRPr sz="900"/>
                    </a:p>
                  </a:txBody>
                  <a:tcPr marT="68575" marB="68575" marR="91425" marL="91425"/>
                </a:tc>
              </a:tr>
            </a:tbl>
          </a:graphicData>
        </a:graphic>
      </p:graphicFrame>
      <p:sp>
        <p:nvSpPr>
          <p:cNvPr id="226" name="Google Shape;226;p32"/>
          <p:cNvSpPr txBox="1"/>
          <p:nvPr>
            <p:ph idx="11" type="ftr"/>
          </p:nvPr>
        </p:nvSpPr>
        <p:spPr>
          <a:xfrm>
            <a:off x="1219200" y="5006578"/>
            <a:ext cx="7239000" cy="69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pic>
        <p:nvPicPr>
          <p:cNvPr descr="pes logo.png" id="227" name="Google Shape;227;p32"/>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228" name="Google Shape;228;p32"/>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229" name="Google Shape;229;p3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230" name="Google Shape;230;p3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231" name="Google Shape;231;p32"/>
          <p:cNvSpPr txBox="1"/>
          <p:nvPr/>
        </p:nvSpPr>
        <p:spPr>
          <a:xfrm>
            <a:off x="3017750" y="189000"/>
            <a:ext cx="3985200" cy="4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u="sng">
                <a:solidFill>
                  <a:schemeClr val="dk1"/>
                </a:solidFill>
                <a:latin typeface="Calibri"/>
                <a:ea typeface="Calibri"/>
                <a:cs typeface="Calibri"/>
                <a:sym typeface="Calibri"/>
              </a:rPr>
              <a:t>Literature Review</a:t>
            </a:r>
            <a:endParaRPr sz="3600" u="sng">
              <a:latin typeface="Calibri"/>
              <a:ea typeface="Calibri"/>
              <a:cs typeface="Calibri"/>
              <a:sym typeface="Calibri"/>
            </a:endParaRPr>
          </a:p>
        </p:txBody>
      </p:sp>
      <p:sp>
        <p:nvSpPr>
          <p:cNvPr id="232" name="Google Shape;232;p32"/>
          <p:cNvSpPr txBox="1"/>
          <p:nvPr/>
        </p:nvSpPr>
        <p:spPr>
          <a:xfrm>
            <a:off x="6624100" y="199950"/>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RG</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457200" y="355035"/>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sz="3600" u="sng"/>
              <a:t>Methodology </a:t>
            </a:r>
            <a:br>
              <a:rPr lang="en" sz="3600" u="sng"/>
            </a:br>
            <a:endParaRPr sz="3600" u="sng"/>
          </a:p>
        </p:txBody>
      </p:sp>
      <p:pic>
        <p:nvPicPr>
          <p:cNvPr descr="pes logo.png" id="238" name="Google Shape;238;p33"/>
          <p:cNvPicPr preferRelativeResize="0"/>
          <p:nvPr/>
        </p:nvPicPr>
        <p:blipFill rotWithShape="1">
          <a:blip r:embed="rId3">
            <a:alphaModFix/>
          </a:blip>
          <a:srcRect b="0" l="0" r="0" t="0"/>
          <a:stretch/>
        </p:blipFill>
        <p:spPr>
          <a:xfrm>
            <a:off x="0" y="0"/>
            <a:ext cx="857250" cy="857250"/>
          </a:xfrm>
          <a:prstGeom prst="rect">
            <a:avLst/>
          </a:prstGeom>
          <a:noFill/>
          <a:ln>
            <a:noFill/>
          </a:ln>
        </p:spPr>
      </p:pic>
      <p:pic>
        <p:nvPicPr>
          <p:cNvPr descr="C:\Users\rajsekar\Pictures\ECE LOGO.jpg" id="239" name="Google Shape;239;p33"/>
          <p:cNvPicPr preferRelativeResize="0"/>
          <p:nvPr/>
        </p:nvPicPr>
        <p:blipFill rotWithShape="1">
          <a:blip r:embed="rId4">
            <a:alphaModFix/>
          </a:blip>
          <a:srcRect b="0" l="0" r="0" t="0"/>
          <a:stretch/>
        </p:blipFill>
        <p:spPr>
          <a:xfrm>
            <a:off x="8077200" y="0"/>
            <a:ext cx="800100" cy="800100"/>
          </a:xfrm>
          <a:prstGeom prst="rect">
            <a:avLst/>
          </a:prstGeom>
          <a:noFill/>
          <a:ln>
            <a:noFill/>
          </a:ln>
        </p:spPr>
      </p:pic>
      <p:sp>
        <p:nvSpPr>
          <p:cNvPr id="240" name="Google Shape;240;p3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241" name="Google Shape;241;p3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
              <a:t>06/05/2021</a:t>
            </a:r>
            <a:endParaRPr/>
          </a:p>
        </p:txBody>
      </p:sp>
      <p:sp>
        <p:nvSpPr>
          <p:cNvPr id="242" name="Google Shape;242;p33"/>
          <p:cNvSpPr txBox="1"/>
          <p:nvPr>
            <p:ph idx="11" type="ftr"/>
          </p:nvPr>
        </p:nvSpPr>
        <p:spPr>
          <a:xfrm>
            <a:off x="1219200" y="5006578"/>
            <a:ext cx="7239000" cy="6905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latin typeface="Calibri"/>
                <a:ea typeface="Calibri"/>
                <a:cs typeface="Calibri"/>
                <a:sym typeface="Calibri"/>
              </a:rPr>
              <a:t>LUNG CANCER DETECTION AND CLASSIFICATION USING DIGITAL IMAGE PROCESSING AND CONVOLUTIONAL NEURAL NETWORKS</a:t>
            </a:r>
            <a:endParaRPr/>
          </a:p>
          <a:p>
            <a:pPr indent="0" lvl="0" marL="0" rtl="0" algn="ctr">
              <a:lnSpc>
                <a:spcPct val="100000"/>
              </a:lnSpc>
              <a:spcBef>
                <a:spcPts val="0"/>
              </a:spcBef>
              <a:spcAft>
                <a:spcPts val="0"/>
              </a:spcAft>
              <a:buSzPts val="1400"/>
              <a:buNone/>
            </a:pPr>
            <a:r>
              <a:t/>
            </a:r>
            <a:endParaRPr/>
          </a:p>
        </p:txBody>
      </p:sp>
      <p:sp>
        <p:nvSpPr>
          <p:cNvPr id="243" name="Google Shape;243;p33"/>
          <p:cNvSpPr txBox="1"/>
          <p:nvPr>
            <p:ph idx="1" type="body"/>
          </p:nvPr>
        </p:nvSpPr>
        <p:spPr>
          <a:xfrm>
            <a:off x="457200" y="1086400"/>
            <a:ext cx="8229600" cy="3599100"/>
          </a:xfrm>
          <a:prstGeom prst="rect">
            <a:avLst/>
          </a:prstGeom>
          <a:noFill/>
          <a:ln>
            <a:noFill/>
          </a:ln>
        </p:spPr>
        <p:txBody>
          <a:bodyPr anchorCtr="0" anchor="t" bIns="45700" lIns="91425" spcFirstLastPara="1" rIns="91425" wrap="square" tIns="45700">
            <a:noAutofit/>
          </a:bodyPr>
          <a:lstStyle/>
          <a:p>
            <a:pPr indent="-139700" lvl="0" marL="342900" rtl="0" algn="l">
              <a:lnSpc>
                <a:spcPct val="100000"/>
              </a:lnSpc>
              <a:spcBef>
                <a:spcPts val="0"/>
              </a:spcBef>
              <a:spcAft>
                <a:spcPts val="0"/>
              </a:spcAft>
              <a:buClr>
                <a:schemeClr val="dk1"/>
              </a:buClr>
              <a:buSzPts val="3200"/>
              <a:buNone/>
            </a:pPr>
            <a:r>
              <a:t/>
            </a:r>
            <a:endParaRPr sz="1000"/>
          </a:p>
          <a:p>
            <a:pPr indent="-381000" lvl="0" marL="457200" rtl="0" algn="just">
              <a:lnSpc>
                <a:spcPct val="100000"/>
              </a:lnSpc>
              <a:spcBef>
                <a:spcPts val="0"/>
              </a:spcBef>
              <a:spcAft>
                <a:spcPts val="0"/>
              </a:spcAft>
              <a:buSzPts val="2400"/>
              <a:buChar char="•"/>
            </a:pPr>
            <a:r>
              <a:rPr lang="en" sz="2400"/>
              <a:t>Image is preprocessed using median, gaussian filters and Adaptive Histogram Equalization to reduce noise and enhance the contrast</a:t>
            </a:r>
            <a:endParaRPr sz="2400"/>
          </a:p>
          <a:p>
            <a:pPr indent="-381000" lvl="0" marL="457200" rtl="0" algn="just">
              <a:lnSpc>
                <a:spcPct val="100000"/>
              </a:lnSpc>
              <a:spcBef>
                <a:spcPts val="0"/>
              </a:spcBef>
              <a:spcAft>
                <a:spcPts val="0"/>
              </a:spcAft>
              <a:buSzPts val="2400"/>
              <a:buChar char="•"/>
            </a:pPr>
            <a:r>
              <a:rPr lang="en" sz="2400"/>
              <a:t>Nodules are then segmented out of the image using watershed transformation with thresholding</a:t>
            </a:r>
            <a:endParaRPr sz="2400"/>
          </a:p>
          <a:p>
            <a:pPr indent="-381000" lvl="0" marL="457200" rtl="0" algn="just">
              <a:lnSpc>
                <a:spcPct val="100000"/>
              </a:lnSpc>
              <a:spcBef>
                <a:spcPts val="0"/>
              </a:spcBef>
              <a:spcAft>
                <a:spcPts val="0"/>
              </a:spcAft>
              <a:buSzPts val="2400"/>
              <a:buChar char="•"/>
            </a:pPr>
            <a:r>
              <a:rPr lang="en" sz="2400"/>
              <a:t>Lastly, CNN-Deep Learning is used to classif</a:t>
            </a:r>
            <a:r>
              <a:rPr lang="en" sz="2400"/>
              <a:t>y</a:t>
            </a:r>
            <a:r>
              <a:rPr lang="en" sz="2400"/>
              <a:t> the detected nodules as cancerous or not</a:t>
            </a:r>
            <a:endParaRPr sz="2400"/>
          </a:p>
          <a:p>
            <a:pPr indent="0" lvl="0" marL="457200" rtl="0" algn="just">
              <a:lnSpc>
                <a:spcPct val="100000"/>
              </a:lnSpc>
              <a:spcBef>
                <a:spcPts val="0"/>
              </a:spcBef>
              <a:spcAft>
                <a:spcPts val="0"/>
              </a:spcAft>
              <a:buSzPts val="1800"/>
              <a:buNone/>
            </a:pPr>
            <a:r>
              <a:t/>
            </a:r>
            <a:endParaRPr sz="2400"/>
          </a:p>
          <a:p>
            <a:pPr indent="0" lvl="0" marL="457200" rtl="0" algn="just">
              <a:lnSpc>
                <a:spcPct val="100000"/>
              </a:lnSpc>
              <a:spcBef>
                <a:spcPts val="0"/>
              </a:spcBef>
              <a:spcAft>
                <a:spcPts val="0"/>
              </a:spcAft>
              <a:buSzPts val="1800"/>
              <a:buNone/>
            </a:pPr>
            <a:r>
              <a:t/>
            </a:r>
            <a:endParaRPr sz="2400"/>
          </a:p>
        </p:txBody>
      </p:sp>
      <p:sp>
        <p:nvSpPr>
          <p:cNvPr id="244" name="Google Shape;244;p33"/>
          <p:cNvSpPr txBox="1"/>
          <p:nvPr/>
        </p:nvSpPr>
        <p:spPr>
          <a:xfrm>
            <a:off x="6172200" y="228525"/>
            <a:ext cx="114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RG</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