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73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5BB4-049F-91F9-4621-7EB564EC8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1E256-7FFC-F51E-DCC3-DC61D67FC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3E12-C34D-E6A6-1569-A71577E2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A6B0-8472-C71F-F994-05105746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D4D7E-431D-77AB-6CF0-1EC75909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0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452F-9A8F-82F3-CF6F-D6D8A9AF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4EFCF-3BAB-C974-C1AB-91311AEA2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1AF0-6F1A-FE28-B6E6-9E2A8089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8075-276E-F570-FFCE-91171ECA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1FDD-7156-C149-6E7C-7D683D76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0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F84C2-332A-3EFD-7F42-4B75705BD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C9EB8-185F-A2EB-F359-A8FE1AB8B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E25E-B230-8533-C152-5E1497BD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0ED2-AD0B-808D-4508-8F8FB8E7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0796-8BCE-5E18-C709-FEE2BF1C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4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E3BC-9DF6-865D-B74C-E3AAB4C2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E246-B8EA-EA57-5608-D8CA1D34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7388-5DCF-D2C3-C7E2-06714268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44ED6-3854-BEAE-6B85-72CD43A8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64EE-5A30-6CE1-8261-E2E27AE9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66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E77B-C9E6-4972-C161-021C716C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9CD0-ACB8-92EF-ECD7-D30763180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EC59-77F2-811A-4302-181F2E6B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DC93-646C-5A3B-3D88-26A51A5C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58BD-43AC-A28F-10B8-A249182D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1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C8D7-CC1B-F23C-02E8-F906BF9E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7C0C-817A-658F-769C-EEF882760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4392B-59EB-065B-31EA-9B2295481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54EA8-EF11-5C4B-0042-C40C5564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2E37B-A1D2-9B18-58D5-0F0DA0CA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96FA4-6997-32EC-4D56-2D94B343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E12E-1D61-5F1D-7E2D-8C06429B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1E4A-498B-756C-B602-C395599D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8DA1-13E5-CA71-3019-39CCDC93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BE431-01C2-6CD6-8821-C411E3F74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585A9-28D1-BC65-C879-563D225C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26961-CD38-8B58-9DE7-06967C2E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0E33D-8D2A-F4E3-135A-B08A5E7E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CF7FE-4A07-FF42-41B6-E1A9CF43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8FB0-ADCE-FC48-CDDA-97690169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B6F4-9D05-D108-196F-EC839ED4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7CF3A-DBE5-6CDC-DE73-5C0F8B50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2521A-0438-688C-BAAB-1EBF2461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3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54FC5-4358-CE59-5459-7FC1822D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1C047-F753-FC29-98BA-79051C07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0868B-5CBB-8DFE-EADB-9F29159A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9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6EF3-5DDC-EC29-DDA0-11CE1F74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91EA-B7A1-B484-2D9A-519B8131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B8137-C645-1B3F-3A83-BBD8F0FB5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9B6B2-437C-6304-B888-EDBAC09F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30DE-FA68-AE19-43B9-E7FC1808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B973-922D-431C-F7D0-9897ED13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5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1BA7-8808-C878-D528-49EFA2E1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531C8-22CB-73BC-2E1B-E9C1DC691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687D3-D108-0394-B04E-16E434C5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DDD02-CEEF-7DED-0C0C-24D69C2C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5E04-86C9-22A6-8344-DAA45B23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77C4-3ADF-949C-488B-704C1EA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0EF4C-FA0D-C462-E4BC-0B8737D0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EC1B6-F194-8CBB-8A8D-038232BF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3283-5B48-BE56-FDF8-33865C8FA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413B-BC8A-4CCF-9AFE-69A4F79BF89C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C5D7-2148-22F9-6EF1-6671E6FDB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9241-A0A1-5B56-ED85-B7FE36CDD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C535-8930-4E42-91A1-FAE48C8F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1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AA36-CAAD-7B1F-4EAE-DA91D9D21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7030A0"/>
                </a:solidFill>
              </a:rPr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33404-D9E6-F4BA-CB89-0201A180A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4521200"/>
            <a:ext cx="9225280" cy="736600"/>
          </a:xfrm>
        </p:spPr>
        <p:txBody>
          <a:bodyPr>
            <a:normAutofit fontScale="77500" lnSpcReduction="20000"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- Tanzeel Iqbal &amp; Rhituporna Sarkar</a:t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5006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B98E-BD45-675F-5284-9012B48F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4461-8306-A035-463D-351DDD8A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i="0" dirty="0">
                <a:solidFill>
                  <a:srgbClr val="45526C"/>
                </a:solidFill>
                <a:effectLst/>
              </a:rPr>
              <a:t>Business Objectives</a:t>
            </a:r>
            <a:endParaRPr lang="en-US" b="0" i="0" dirty="0">
              <a:solidFill>
                <a:srgbClr val="45526C"/>
              </a:solidFill>
              <a:effectLst/>
            </a:endParaRPr>
          </a:p>
          <a:p>
            <a:pPr algn="l" rtl="0"/>
            <a:r>
              <a:rPr lang="en-US" sz="2200" b="0" i="0" dirty="0">
                <a:solidFill>
                  <a:srgbClr val="091E42"/>
                </a:solidFill>
                <a:effectLst/>
              </a:rPr>
              <a:t>The typical lead conversion rate at X education is around 30%. </a:t>
            </a:r>
          </a:p>
          <a:p>
            <a:pPr algn="l" rtl="0"/>
            <a:r>
              <a:rPr lang="en-US" sz="2200" b="0" i="0" dirty="0">
                <a:solidFill>
                  <a:srgbClr val="091E42"/>
                </a:solidFill>
                <a:effectLst/>
              </a:rPr>
              <a:t>The CEO, in particular, has given a ballpark of the target lead conversion rate to be around 80%.</a:t>
            </a:r>
          </a:p>
          <a:p>
            <a:pPr algn="l" rtl="0"/>
            <a:r>
              <a:rPr lang="en-US" sz="2200" b="0" i="0" dirty="0">
                <a:solidFill>
                  <a:srgbClr val="091E42"/>
                </a:solidFill>
                <a:effectLst/>
              </a:rPr>
              <a:t>X Education has appointed you to help them select the most promising leads, i.e. the leads that are most likely to convert into paying customers.</a:t>
            </a:r>
          </a:p>
          <a:p>
            <a:pPr algn="l" rtl="0"/>
            <a:r>
              <a:rPr lang="en-US" sz="2200" b="0" i="0" dirty="0">
                <a:solidFill>
                  <a:srgbClr val="091E42"/>
                </a:solidFill>
                <a:effectLst/>
              </a:rPr>
              <a:t>The company requires you to build a model wherein you need to assign a lead score to each of the leads such that the customers with a higher lead score have a higher conversion chance and the customers with a lower lead score have a lower conversion chance. 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101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46A9-C2C7-82F8-5755-1C3F344D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2F07-D40B-672E-9F51-A1C9DA66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assumptions</a:t>
            </a:r>
          </a:p>
        </p:txBody>
      </p:sp>
    </p:spTree>
    <p:extLst>
      <p:ext uri="{BB962C8B-B14F-4D97-AF65-F5344CB8AC3E}">
        <p14:creationId xmlns:p14="http://schemas.microsoft.com/office/powerpoint/2010/main" val="228709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1708-ACC7-7A84-6668-483C91FC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/>
              <a:t>Approach adopted for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4098-31E3-9474-F480-6F536AF2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Data cleaning and preparation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091E42"/>
                </a:solidFill>
                <a:latin typeface="freight-text-pro"/>
              </a:rPr>
              <a:t>Checking Missing values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Handling categorical variables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2400" dirty="0">
                <a:solidFill>
                  <a:srgbClr val="091E42"/>
                </a:solidFill>
                <a:latin typeface="freight-text-pro"/>
              </a:rPr>
              <a:t>Mapping categorical variables to integers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2400" dirty="0">
                <a:solidFill>
                  <a:srgbClr val="091E42"/>
                </a:solidFill>
                <a:latin typeface="freight-text-pro"/>
              </a:rPr>
              <a:t>Dummy variable creation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Test-train split and scaling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Model Building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Feature elimination based on correlations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Feature selection using RFE (Coarse Tuning)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Manual feature elimination (using p-values and VIFs)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Model Evaluation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Accuracy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Sensitivity and Specificity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Optimal cut-off using ROC curve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Precision and Recall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Predictions on the test set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13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95C9-D627-05DF-CCAD-86D0C15B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436880"/>
            <a:ext cx="10185400" cy="56896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Analysis Performed: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FF7C-5138-D683-5CD2-4A3ABC06185C}"/>
              </a:ext>
            </a:extLst>
          </p:cNvPr>
          <p:cNvSpPr txBox="1"/>
          <p:nvPr/>
        </p:nvSpPr>
        <p:spPr>
          <a:xfrm>
            <a:off x="1168400" y="1480681"/>
            <a:ext cx="591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Mumbai has higher conversion rate whereas tier 2 cities are among the lowest to take online courses.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E0D729-D482-3EF7-EF28-D605C122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2127012"/>
            <a:ext cx="8336280" cy="40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8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95C9-D627-05DF-CCAD-86D0C15B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436880"/>
            <a:ext cx="10185400" cy="56896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Analysis Performed: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FF7C-5138-D683-5CD2-4A3ABC06185C}"/>
              </a:ext>
            </a:extLst>
          </p:cNvPr>
          <p:cNvSpPr txBox="1"/>
          <p:nvPr/>
        </p:nvSpPr>
        <p:spPr>
          <a:xfrm>
            <a:off x="1168400" y="1757680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reason behind taking the course is ‘Better Career  Prospects’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5E76B-DBEA-99FB-AAF0-3E90F78F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3" y="2127012"/>
            <a:ext cx="8357123" cy="38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2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95C9-D627-05DF-CCAD-86D0C15B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436880"/>
            <a:ext cx="10185400" cy="56896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Analysis Performed: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FF7C-5138-D683-5CD2-4A3ABC06185C}"/>
              </a:ext>
            </a:extLst>
          </p:cNvPr>
          <p:cNvSpPr txBox="1"/>
          <p:nvPr/>
        </p:nvSpPr>
        <p:spPr>
          <a:xfrm>
            <a:off x="1168400" y="150368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below graph it is evident a huge number of people have not specified their specialization. However, the second highest leads are from ‘Finance Management’ followed by ‘Marketing’ and ‘Human Resource Management’.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D0C50-B7C5-6187-8086-1C1193F6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427010"/>
            <a:ext cx="8737124" cy="35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95C9-D627-05DF-CCAD-86D0C15B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436880"/>
            <a:ext cx="10185400" cy="56896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Analysis Performed: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FF7C-5138-D683-5CD2-4A3ABC06185C}"/>
              </a:ext>
            </a:extLst>
          </p:cNvPr>
          <p:cNvSpPr txBox="1"/>
          <p:nvPr/>
        </p:nvSpPr>
        <p:spPr>
          <a:xfrm>
            <a:off x="1168400" y="1477156"/>
            <a:ext cx="1007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below graph shows that the conversion rates from leads to customer is highest for unemployed people followed by working professional.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68E3E-AD1F-81D0-9275-A102F766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52" y="2395129"/>
            <a:ext cx="6025008" cy="42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6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8330-6B3F-4E5E-B949-CE840115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8976-853A-AFF6-ABC0-44173720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/>
              <a:t>The Sales team should focus on leads who are particularly working professionals.</a:t>
            </a:r>
          </a:p>
          <a:p>
            <a:pPr>
              <a:lnSpc>
                <a:spcPct val="115000"/>
              </a:lnSpc>
            </a:pPr>
            <a:r>
              <a:rPr lang="en-IN" sz="1800" dirty="0"/>
              <a:t>The team should reach out to people whose last activity was to have a phone conversation with the sales team.</a:t>
            </a:r>
          </a:p>
          <a:p>
            <a:pPr>
              <a:lnSpc>
                <a:spcPct val="115000"/>
              </a:lnSpc>
            </a:pPr>
            <a:r>
              <a:rPr lang="en-IN" sz="1800" dirty="0"/>
              <a:t>When the lead origin is through lead add form, the sales team should concentrate on such leads.</a:t>
            </a:r>
          </a:p>
          <a:p>
            <a:r>
              <a:rPr lang="en-IN" sz="1800" dirty="0"/>
              <a:t>The sales team can focus on leads who has spent quite a lot of team in website and target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43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384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freight-text-pro</vt:lpstr>
      <vt:lpstr>Times New Roman</vt:lpstr>
      <vt:lpstr>Office Theme</vt:lpstr>
      <vt:lpstr>Lead Scoring Case Study</vt:lpstr>
      <vt:lpstr>Problem Statement</vt:lpstr>
      <vt:lpstr>Assumptions:</vt:lpstr>
      <vt:lpstr>Approach adopted for Analysis:</vt:lpstr>
      <vt:lpstr>Analysis Performed:</vt:lpstr>
      <vt:lpstr>Analysis Performed:</vt:lpstr>
      <vt:lpstr>Analysis Performed:</vt:lpstr>
      <vt:lpstr>Analysis Performed: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ASSESSMENT</dc:title>
  <dc:creator>Rhitu Sarkar</dc:creator>
  <cp:lastModifiedBy>Rhitu Sarkar</cp:lastModifiedBy>
  <cp:revision>5</cp:revision>
  <dcterms:created xsi:type="dcterms:W3CDTF">2022-12-06T17:42:10Z</dcterms:created>
  <dcterms:modified xsi:type="dcterms:W3CDTF">2023-03-20T13:17:50Z</dcterms:modified>
</cp:coreProperties>
</file>