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C63A-7B75-498D-94D8-B783BE95D2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1CA6FB-E130-47C3-98EC-13E8F8976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1B6D6-E062-428E-ACA4-6913FFFEBBFD}"/>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a:extLst>
              <a:ext uri="{FF2B5EF4-FFF2-40B4-BE49-F238E27FC236}">
                <a16:creationId xmlns:a16="http://schemas.microsoft.com/office/drawing/2014/main" id="{BD65B6B9-4675-42AD-93B4-DCB54D7D0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EF3B7-7B8A-4D42-BCB3-E094C49DD77E}"/>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44381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F84-4FDA-4EB5-9499-F40312C8ED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876D7-8F2C-4BC8-9E40-076FB2678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F8E21-D189-4EFC-936B-824DBD706902}"/>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a:extLst>
              <a:ext uri="{FF2B5EF4-FFF2-40B4-BE49-F238E27FC236}">
                <a16:creationId xmlns:a16="http://schemas.microsoft.com/office/drawing/2014/main" id="{EDD55CBF-B844-4205-83E0-C241351F0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BEB4F-BD8A-4EE3-901C-92FE27EB3605}"/>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34621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2F2EBE-5ED5-41CD-9458-FDF913817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7896C-6A81-49A9-99E9-C460A5630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B5C61-E4F2-4A07-81C6-BA3AB283E71B}"/>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a:extLst>
              <a:ext uri="{FF2B5EF4-FFF2-40B4-BE49-F238E27FC236}">
                <a16:creationId xmlns:a16="http://schemas.microsoft.com/office/drawing/2014/main" id="{EF46D3A5-A5EE-4EFE-B618-E3CC79DA4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8E35-2F21-4840-A982-25E0D1B78A43}"/>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15319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FC5A-3A3D-4774-B03A-E39C26F40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037304-5F79-4D39-9475-E31944079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B7998-E635-4497-9637-B643364A498E}"/>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a:extLst>
              <a:ext uri="{FF2B5EF4-FFF2-40B4-BE49-F238E27FC236}">
                <a16:creationId xmlns:a16="http://schemas.microsoft.com/office/drawing/2014/main" id="{F0FC8894-EDD7-49B8-ACEA-F144AA6F3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3521D-661F-40BB-BC65-330255ED00D0}"/>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83271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3CF-CC74-40FF-8B28-33C64075F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1AD693-667F-4E71-BD82-036595618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9AE41-C37F-49A3-AB98-2E08E26FB7A5}"/>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5" name="Footer Placeholder 4">
            <a:extLst>
              <a:ext uri="{FF2B5EF4-FFF2-40B4-BE49-F238E27FC236}">
                <a16:creationId xmlns:a16="http://schemas.microsoft.com/office/drawing/2014/main" id="{3D57C071-149B-46FC-96E7-F6BD5B372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D6A79-F854-4036-A32B-1F5724F9732F}"/>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159881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3B1A-2FB2-43F5-899E-5C96FDCA2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82F2CF-4691-481F-9CFC-AAFDB9E94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8DBC9B-A9FF-43E8-B683-6EDD7DD15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0927CB-062F-42D4-A2BE-514C6D39439B}"/>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a:extLst>
              <a:ext uri="{FF2B5EF4-FFF2-40B4-BE49-F238E27FC236}">
                <a16:creationId xmlns:a16="http://schemas.microsoft.com/office/drawing/2014/main" id="{AA6CDA07-E8C9-4879-A70B-59F240A12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7344D0-78AA-498E-88C2-D99934FAA8CD}"/>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995494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1EFE-68DE-481E-9BA2-DC1203E0AD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F472A-B0C1-46A5-81B4-2006478EC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75597A-BE48-475F-8D28-FC6A3ECBD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797F0-5878-4B00-B529-E6DCDCD0B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5068F-DEFF-42BB-969E-8732C81CA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A762AE-19AA-435C-93C1-1340EB943811}"/>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8" name="Footer Placeholder 7">
            <a:extLst>
              <a:ext uri="{FF2B5EF4-FFF2-40B4-BE49-F238E27FC236}">
                <a16:creationId xmlns:a16="http://schemas.microsoft.com/office/drawing/2014/main" id="{45677F2E-BAF5-46B3-B9E3-B4143C5F86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AE1B03-5F8B-4AEF-8A6C-EF1D0F2CA732}"/>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87518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38A1-A68E-40CF-8167-0AF505B919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D02FA9-BC3A-41E5-96E5-0DB60A31513A}"/>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4" name="Footer Placeholder 3">
            <a:extLst>
              <a:ext uri="{FF2B5EF4-FFF2-40B4-BE49-F238E27FC236}">
                <a16:creationId xmlns:a16="http://schemas.microsoft.com/office/drawing/2014/main" id="{69D7E586-41AD-43C6-9861-A1059C856C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3F759-4057-4B01-B3BF-E9A61C524386}"/>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46917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19CF7-DB15-4A99-8ADA-6CAC760C4ED4}"/>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3" name="Footer Placeholder 2">
            <a:extLst>
              <a:ext uri="{FF2B5EF4-FFF2-40B4-BE49-F238E27FC236}">
                <a16:creationId xmlns:a16="http://schemas.microsoft.com/office/drawing/2014/main" id="{4A1661AF-32A5-42B4-AEBE-34269F1D95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31EEAD-E856-4FF0-A5CA-FEC0CA6B4C76}"/>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8799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71D4-24E8-4B12-AC85-EBE04BCB7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092E26-1F01-415E-8995-D108858F9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350CF8-0933-4876-9C71-4C087B34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558A2-E770-4445-B160-11C6A5232FAC}"/>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a:extLst>
              <a:ext uri="{FF2B5EF4-FFF2-40B4-BE49-F238E27FC236}">
                <a16:creationId xmlns:a16="http://schemas.microsoft.com/office/drawing/2014/main" id="{A523AC0B-A29A-4723-A9BC-88880BA71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A855D-7A2A-43E4-AD2B-F8C38672F469}"/>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305782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BC61-C7DE-45AC-AA7F-474B86011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A93564-1070-45F6-8F28-6E53C7FC2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3725C-9241-4BDD-9D5E-78E623C7F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8A31F-6D61-40A0-BD4A-637056961079}"/>
              </a:ext>
            </a:extLst>
          </p:cNvPr>
          <p:cNvSpPr>
            <a:spLocks noGrp="1"/>
          </p:cNvSpPr>
          <p:nvPr>
            <p:ph type="dt" sz="half" idx="10"/>
          </p:nvPr>
        </p:nvSpPr>
        <p:spPr/>
        <p:txBody>
          <a:bodyPr/>
          <a:lstStyle/>
          <a:p>
            <a:fld id="{38A099C4-FFED-408A-820A-084F3834327D}" type="datetimeFigureOut">
              <a:rPr lang="en-IN" smtClean="0"/>
              <a:t>02-05-2021</a:t>
            </a:fld>
            <a:endParaRPr lang="en-IN"/>
          </a:p>
        </p:txBody>
      </p:sp>
      <p:sp>
        <p:nvSpPr>
          <p:cNvPr id="6" name="Footer Placeholder 5">
            <a:extLst>
              <a:ext uri="{FF2B5EF4-FFF2-40B4-BE49-F238E27FC236}">
                <a16:creationId xmlns:a16="http://schemas.microsoft.com/office/drawing/2014/main" id="{FA4B26ED-0C9B-4F2D-83B1-0AB73C968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CF558-B980-4EAB-AF3D-AC2FA4D097C4}"/>
              </a:ext>
            </a:extLst>
          </p:cNvPr>
          <p:cNvSpPr>
            <a:spLocks noGrp="1"/>
          </p:cNvSpPr>
          <p:nvPr>
            <p:ph type="sldNum" sz="quarter" idx="12"/>
          </p:nvPr>
        </p:nvSpPr>
        <p:spPr/>
        <p:txBody>
          <a:bodyPr/>
          <a:lstStyle/>
          <a:p>
            <a:fld id="{FC085956-E977-4A46-BCC9-5A1F66719DF8}" type="slidenum">
              <a:rPr lang="en-IN" smtClean="0"/>
              <a:t>‹#›</a:t>
            </a:fld>
            <a:endParaRPr lang="en-IN"/>
          </a:p>
        </p:txBody>
      </p:sp>
    </p:spTree>
    <p:extLst>
      <p:ext uri="{BB962C8B-B14F-4D97-AF65-F5344CB8AC3E}">
        <p14:creationId xmlns:p14="http://schemas.microsoft.com/office/powerpoint/2010/main" val="292658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D0F52-AC5E-4D61-BC80-03F8CCE487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D3E9E5-0993-406A-BD09-A86D1935BB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1B2E7-E13C-4EDA-A408-457855E4C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099C4-FFED-408A-820A-084F3834327D}" type="datetimeFigureOut">
              <a:rPr lang="en-IN" smtClean="0"/>
              <a:t>02-05-2021</a:t>
            </a:fld>
            <a:endParaRPr lang="en-IN"/>
          </a:p>
        </p:txBody>
      </p:sp>
      <p:sp>
        <p:nvSpPr>
          <p:cNvPr id="5" name="Footer Placeholder 4">
            <a:extLst>
              <a:ext uri="{FF2B5EF4-FFF2-40B4-BE49-F238E27FC236}">
                <a16:creationId xmlns:a16="http://schemas.microsoft.com/office/drawing/2014/main" id="{D23B5EA2-A768-4FEF-A6ED-032F240B7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27E5AD-BB59-4D51-B99B-0A9A3E635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85956-E977-4A46-BCC9-5A1F66719DF8}" type="slidenum">
              <a:rPr lang="en-IN" smtClean="0"/>
              <a:t>‹#›</a:t>
            </a:fld>
            <a:endParaRPr lang="en-IN"/>
          </a:p>
        </p:txBody>
      </p:sp>
    </p:spTree>
    <p:extLst>
      <p:ext uri="{BB962C8B-B14F-4D97-AF65-F5344CB8AC3E}">
        <p14:creationId xmlns:p14="http://schemas.microsoft.com/office/powerpoint/2010/main" val="300518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apsofindia.com/pincode/india/maharashtra/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7EF7-EEBF-4FE7-A71A-042352CE3835}"/>
              </a:ext>
            </a:extLst>
          </p:cNvPr>
          <p:cNvSpPr>
            <a:spLocks noGrp="1"/>
          </p:cNvSpPr>
          <p:nvPr>
            <p:ph type="ctrTitle"/>
          </p:nvPr>
        </p:nvSpPr>
        <p:spPr/>
        <p:txBody>
          <a:bodyPr>
            <a:normAutofit/>
          </a:bodyPr>
          <a:lstStyle/>
          <a:p>
            <a:r>
              <a:rPr lang="en-IN" sz="4400" b="1" dirty="0">
                <a:effectLst/>
                <a:latin typeface="Times New Roman" panose="02020603050405020304" pitchFamily="18" charset="0"/>
                <a:ea typeface="Times New Roman" panose="02020603050405020304" pitchFamily="18" charset="0"/>
              </a:rPr>
              <a:t>ANALYSIS OF RESTAURANTS IN MUMBAI</a:t>
            </a:r>
            <a:endParaRPr lang="en-IN" sz="13800" dirty="0"/>
          </a:p>
        </p:txBody>
      </p:sp>
      <p:sp>
        <p:nvSpPr>
          <p:cNvPr id="3" name="Subtitle 2">
            <a:extLst>
              <a:ext uri="{FF2B5EF4-FFF2-40B4-BE49-F238E27FC236}">
                <a16:creationId xmlns:a16="http://schemas.microsoft.com/office/drawing/2014/main" id="{5EC4CBF7-3BB6-4B4C-96A0-D92B0768F5CD}"/>
              </a:ext>
            </a:extLst>
          </p:cNvPr>
          <p:cNvSpPr>
            <a:spLocks noGrp="1"/>
          </p:cNvSpPr>
          <p:nvPr>
            <p:ph type="subTitle" idx="1"/>
          </p:nvPr>
        </p:nvSpPr>
        <p:spPr/>
        <p:txBody>
          <a:bodyPr>
            <a:normAutofit lnSpcReduction="10000"/>
          </a:bodyPr>
          <a:lstStyle/>
          <a:p>
            <a:r>
              <a:rPr lang="en-IN" dirty="0"/>
              <a:t>Coursera Capstone Project</a:t>
            </a:r>
          </a:p>
          <a:p>
            <a:pPr algn="r"/>
            <a:endParaRPr lang="en-IN" dirty="0"/>
          </a:p>
          <a:p>
            <a:pPr algn="r"/>
            <a:r>
              <a:rPr lang="en-IN" dirty="0"/>
              <a:t>Submitted By:</a:t>
            </a:r>
            <a:br>
              <a:rPr lang="en-IN" dirty="0"/>
            </a:br>
            <a:r>
              <a:rPr lang="en-IN" dirty="0"/>
              <a:t>Rhitvik Pasricha</a:t>
            </a:r>
          </a:p>
        </p:txBody>
      </p:sp>
    </p:spTree>
    <p:extLst>
      <p:ext uri="{BB962C8B-B14F-4D97-AF65-F5344CB8AC3E}">
        <p14:creationId xmlns:p14="http://schemas.microsoft.com/office/powerpoint/2010/main" val="17538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6A66-FC3F-4F57-B181-74CED294BB5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E962A02-AFB5-4254-9D7B-B2DDD77420FE}"/>
              </a:ext>
            </a:extLst>
          </p:cNvPr>
          <p:cNvSpPr>
            <a:spLocks noGrp="1"/>
          </p:cNvSpPr>
          <p:nvPr>
            <p:ph idx="1"/>
          </p:nvPr>
        </p:nvSpPr>
        <p:spPr/>
        <p:txBody>
          <a:bodyPr/>
          <a:lstStyle/>
          <a:p>
            <a:r>
              <a:rPr lang="en-IN" dirty="0"/>
              <a:t>This project would be of interest to:</a:t>
            </a:r>
          </a:p>
          <a:p>
            <a:pPr lvl="1"/>
            <a:r>
              <a:rPr lang="en-IN" dirty="0"/>
              <a:t>Those trying to start a new business.</a:t>
            </a:r>
          </a:p>
          <a:p>
            <a:pPr lvl="1"/>
            <a:r>
              <a:rPr lang="en-IN" dirty="0"/>
              <a:t>People wishing to evaluate competition.</a:t>
            </a:r>
          </a:p>
          <a:p>
            <a:pPr lvl="1"/>
            <a:r>
              <a:rPr lang="en-IN" dirty="0"/>
              <a:t>Investors evaluating a proposal.</a:t>
            </a:r>
          </a:p>
        </p:txBody>
      </p:sp>
    </p:spTree>
    <p:extLst>
      <p:ext uri="{BB962C8B-B14F-4D97-AF65-F5344CB8AC3E}">
        <p14:creationId xmlns:p14="http://schemas.microsoft.com/office/powerpoint/2010/main" val="337760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14BE-2B1C-4F7A-A8EA-883580BD36F8}"/>
              </a:ext>
            </a:extLst>
          </p:cNvPr>
          <p:cNvSpPr>
            <a:spLocks noGrp="1"/>
          </p:cNvSpPr>
          <p:nvPr>
            <p:ph type="title"/>
          </p:nvPr>
        </p:nvSpPr>
        <p:spPr>
          <a:xfrm>
            <a:off x="838200" y="365125"/>
            <a:ext cx="10515600" cy="892175"/>
          </a:xfrm>
        </p:spPr>
        <p:txBody>
          <a:bodyPr/>
          <a:lstStyle/>
          <a:p>
            <a:r>
              <a:rPr lang="en-IN" dirty="0"/>
              <a:t>Data Sourcing</a:t>
            </a:r>
          </a:p>
        </p:txBody>
      </p:sp>
      <p:sp>
        <p:nvSpPr>
          <p:cNvPr id="3" name="Content Placeholder 2">
            <a:extLst>
              <a:ext uri="{FF2B5EF4-FFF2-40B4-BE49-F238E27FC236}">
                <a16:creationId xmlns:a16="http://schemas.microsoft.com/office/drawing/2014/main" id="{7A1DEA77-BA65-40E6-9269-F669292D6586}"/>
              </a:ext>
            </a:extLst>
          </p:cNvPr>
          <p:cNvSpPr>
            <a:spLocks noGrp="1"/>
          </p:cNvSpPr>
          <p:nvPr>
            <p:ph idx="1"/>
          </p:nvPr>
        </p:nvSpPr>
        <p:spPr>
          <a:xfrm>
            <a:off x="838200" y="1143000"/>
            <a:ext cx="10515600" cy="5033963"/>
          </a:xfrm>
        </p:spPr>
        <p:txBody>
          <a:bodyPr/>
          <a:lstStyle/>
          <a:p>
            <a:r>
              <a:rPr lang="en-IN" dirty="0"/>
              <a:t>The data was sourced via:</a:t>
            </a:r>
          </a:p>
          <a:p>
            <a:pPr lvl="1"/>
            <a:r>
              <a:rPr lang="en-IN" u="sng" dirty="0">
                <a:solidFill>
                  <a:srgbClr val="665ED0"/>
                </a:solidFill>
                <a:effectLst/>
                <a:latin typeface="Calibri" panose="020F0502020204030204" pitchFamily="34" charset="0"/>
                <a:ea typeface="Calibri" panose="020F0502020204030204" pitchFamily="34" charset="0"/>
                <a:cs typeface="Calibri" panose="020F0502020204030204" pitchFamily="34" charset="0"/>
                <a:hlinkClick r:id="rId2"/>
              </a:rPr>
              <a:t>https://www.mapsofindia.com/pincode/india/maharashtra/mumbai/</a:t>
            </a:r>
            <a:r>
              <a:rPr lang="en-IN" dirty="0">
                <a:solidFill>
                  <a:srgbClr val="000000"/>
                </a:solidFill>
                <a:effectLst/>
                <a:latin typeface="Calibri" panose="020F0502020204030204" pitchFamily="34" charset="0"/>
                <a:ea typeface="Calibri" panose="020F0502020204030204" pitchFamily="34" charset="0"/>
              </a:rPr>
              <a:t>  </a:t>
            </a:r>
            <a:endParaRPr lang="en-IN" dirty="0"/>
          </a:p>
          <a:p>
            <a:pPr lvl="1"/>
            <a:r>
              <a:rPr lang="en-IN" dirty="0"/>
              <a:t>This gave the </a:t>
            </a:r>
            <a:r>
              <a:rPr lang="en-IN" dirty="0" err="1"/>
              <a:t>pincodes</a:t>
            </a:r>
            <a:r>
              <a:rPr lang="en-IN" dirty="0"/>
              <a:t> to pinpoint the venues</a:t>
            </a:r>
          </a:p>
          <a:p>
            <a:pPr lvl="1"/>
            <a:r>
              <a:rPr lang="en-IN" dirty="0"/>
              <a:t>Location via Foursquare:</a:t>
            </a:r>
          </a:p>
          <a:p>
            <a:pPr lvl="1"/>
            <a:r>
              <a:rPr lang="en-US" dirty="0" err="1"/>
              <a:t>Texplore</a:t>
            </a:r>
            <a:r>
              <a:rPr lang="en-US" dirty="0"/>
              <a:t> venue information for each neighborhood in the MUMBAI city.</a:t>
            </a:r>
          </a:p>
          <a:p>
            <a:pPr marL="457200" lvl="1" indent="0">
              <a:buNone/>
            </a:pPr>
            <a:r>
              <a:rPr lang="en-US" dirty="0"/>
              <a:t>This data was put into a database and longitude, latitude data was added to it via “</a:t>
            </a:r>
            <a:r>
              <a:rPr lang="en-US" dirty="0" err="1"/>
              <a:t>geopy</a:t>
            </a:r>
            <a:r>
              <a:rPr lang="en-US" dirty="0"/>
              <a:t>”</a:t>
            </a:r>
            <a:endParaRPr lang="en-IN" dirty="0"/>
          </a:p>
        </p:txBody>
      </p:sp>
      <p:pic>
        <p:nvPicPr>
          <p:cNvPr id="5" name="Picture 4">
            <a:extLst>
              <a:ext uri="{FF2B5EF4-FFF2-40B4-BE49-F238E27FC236}">
                <a16:creationId xmlns:a16="http://schemas.microsoft.com/office/drawing/2014/main" id="{7A896BB3-415F-43DC-841B-07D98B75C9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69280" y="3659981"/>
            <a:ext cx="5684520" cy="2529840"/>
          </a:xfrm>
          <a:prstGeom prst="rect">
            <a:avLst/>
          </a:prstGeom>
          <a:noFill/>
          <a:ln>
            <a:noFill/>
          </a:ln>
        </p:spPr>
      </p:pic>
    </p:spTree>
    <p:extLst>
      <p:ext uri="{BB962C8B-B14F-4D97-AF65-F5344CB8AC3E}">
        <p14:creationId xmlns:p14="http://schemas.microsoft.com/office/powerpoint/2010/main" val="286166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8E76-1CAE-401B-BB1B-2A8CE62A272F}"/>
              </a:ext>
            </a:extLst>
          </p:cNvPr>
          <p:cNvSpPr>
            <a:spLocks noGrp="1"/>
          </p:cNvSpPr>
          <p:nvPr>
            <p:ph type="title"/>
          </p:nvPr>
        </p:nvSpPr>
        <p:spPr/>
        <p:txBody>
          <a:bodyPr/>
          <a:lstStyle/>
          <a:p>
            <a:r>
              <a:rPr lang="en-IN" b="0" i="0" dirty="0">
                <a:solidFill>
                  <a:srgbClr val="1F1F1F"/>
                </a:solidFill>
                <a:effectLst/>
                <a:latin typeface="OpenSans"/>
              </a:rPr>
              <a:t>Methodology</a:t>
            </a:r>
            <a:endParaRPr lang="en-IN" dirty="0"/>
          </a:p>
        </p:txBody>
      </p:sp>
      <p:sp>
        <p:nvSpPr>
          <p:cNvPr id="3" name="Content Placeholder 2">
            <a:extLst>
              <a:ext uri="{FF2B5EF4-FFF2-40B4-BE49-F238E27FC236}">
                <a16:creationId xmlns:a16="http://schemas.microsoft.com/office/drawing/2014/main" id="{668800FF-A038-477C-B79F-DFC5A2389CF5}"/>
              </a:ext>
            </a:extLst>
          </p:cNvPr>
          <p:cNvSpPr>
            <a:spLocks noGrp="1"/>
          </p:cNvSpPr>
          <p:nvPr>
            <p:ph idx="1"/>
          </p:nvPr>
        </p:nvSpPr>
        <p:spPr/>
        <p:txBody>
          <a:bodyPr/>
          <a:lstStyle/>
          <a:p>
            <a:r>
              <a:rPr lang="en-IN" dirty="0"/>
              <a:t>Data was collected with relevant values in database.</a:t>
            </a:r>
          </a:p>
          <a:p>
            <a:r>
              <a:rPr lang="en-IN" dirty="0"/>
              <a:t>The data was visualised using </a:t>
            </a:r>
            <a:r>
              <a:rPr lang="en-IN" b="1" dirty="0"/>
              <a:t>folium.</a:t>
            </a:r>
            <a:endParaRPr lang="en-IN" dirty="0"/>
          </a:p>
          <a:p>
            <a:r>
              <a:rPr lang="en-IN" dirty="0"/>
              <a:t>One-hot encoding and standardization was done for data processing.</a:t>
            </a:r>
          </a:p>
          <a:p>
            <a:r>
              <a:rPr lang="en-IN" dirty="0"/>
              <a:t>K-means was applied on this data.</a:t>
            </a:r>
          </a:p>
          <a:p>
            <a:r>
              <a:rPr lang="en-IN" dirty="0"/>
              <a:t>K was defined via Elbow method</a:t>
            </a:r>
          </a:p>
        </p:txBody>
      </p:sp>
    </p:spTree>
    <p:extLst>
      <p:ext uri="{BB962C8B-B14F-4D97-AF65-F5344CB8AC3E}">
        <p14:creationId xmlns:p14="http://schemas.microsoft.com/office/powerpoint/2010/main" val="53631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ED81-9669-40C1-B190-7560D3217C87}"/>
              </a:ext>
            </a:extLst>
          </p:cNvPr>
          <p:cNvSpPr>
            <a:spLocks noGrp="1"/>
          </p:cNvSpPr>
          <p:nvPr>
            <p:ph type="title"/>
          </p:nvPr>
        </p:nvSpPr>
        <p:spPr/>
        <p:txBody>
          <a:bodyPr/>
          <a:lstStyle/>
          <a:p>
            <a:r>
              <a:rPr lang="en-IN" b="0" i="0" dirty="0">
                <a:solidFill>
                  <a:srgbClr val="1F1F1F"/>
                </a:solidFill>
                <a:effectLst/>
                <a:latin typeface="OpenSans"/>
              </a:rPr>
              <a:t>Results</a:t>
            </a:r>
            <a:endParaRPr lang="en-IN" dirty="0"/>
          </a:p>
        </p:txBody>
      </p:sp>
      <p:sp>
        <p:nvSpPr>
          <p:cNvPr id="3" name="Content Placeholder 2">
            <a:extLst>
              <a:ext uri="{FF2B5EF4-FFF2-40B4-BE49-F238E27FC236}">
                <a16:creationId xmlns:a16="http://schemas.microsoft.com/office/drawing/2014/main" id="{377E9EBC-C482-4005-84D7-08CBBCFB525E}"/>
              </a:ext>
            </a:extLst>
          </p:cNvPr>
          <p:cNvSpPr>
            <a:spLocks noGrp="1"/>
          </p:cNvSpPr>
          <p:nvPr>
            <p:ph idx="1"/>
          </p:nvPr>
        </p:nvSpPr>
        <p:spPr/>
        <p:txBody>
          <a:bodyPr/>
          <a:lstStyle/>
          <a:p>
            <a:r>
              <a:rPr lang="en-IN" dirty="0"/>
              <a:t>We are able to define 3 sections as per the data:</a:t>
            </a:r>
          </a:p>
          <a:p>
            <a:pPr lvl="1"/>
            <a:r>
              <a:rPr lang="en-IN" sz="1800" b="1" dirty="0">
                <a:effectLst/>
                <a:latin typeface="Times New Roman" panose="02020603050405020304" pitchFamily="18" charset="0"/>
                <a:ea typeface="Times New Roman" panose="02020603050405020304" pitchFamily="18" charset="0"/>
              </a:rPr>
              <a:t>Cluster 1: Neighbourhoods where Fast Food Restaurants aren't a common venue</a:t>
            </a:r>
          </a:p>
          <a:p>
            <a:pPr lvl="1"/>
            <a:r>
              <a:rPr lang="en-IN" sz="1800" b="1" dirty="0">
                <a:effectLst/>
                <a:latin typeface="Times New Roman" panose="02020603050405020304" pitchFamily="18" charset="0"/>
                <a:ea typeface="Times New Roman" panose="02020603050405020304" pitchFamily="18" charset="0"/>
              </a:rPr>
              <a:t>Cluster 2: Neighbourhoods where Fast Food Restaurant are a common venue</a:t>
            </a:r>
          </a:p>
          <a:p>
            <a:pPr lvl="1"/>
            <a:r>
              <a:rPr lang="en-IN" sz="1800" b="1" dirty="0">
                <a:effectLst/>
                <a:latin typeface="Times New Roman" panose="02020603050405020304" pitchFamily="18" charset="0"/>
                <a:ea typeface="Times New Roman" panose="02020603050405020304" pitchFamily="18" charset="0"/>
              </a:rPr>
              <a:t>Cluster 3: Neighbourhoods where Fast Food Restaurant are the most common venue</a:t>
            </a:r>
          </a:p>
          <a:p>
            <a:pPr lvl="1"/>
            <a:endParaRPr lang="en-IN" dirty="0"/>
          </a:p>
        </p:txBody>
      </p:sp>
      <p:pic>
        <p:nvPicPr>
          <p:cNvPr id="5" name="Picture 4">
            <a:extLst>
              <a:ext uri="{FF2B5EF4-FFF2-40B4-BE49-F238E27FC236}">
                <a16:creationId xmlns:a16="http://schemas.microsoft.com/office/drawing/2014/main" id="{62E72EF1-3714-4856-BF0D-29554C6EB0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37290" y="3428999"/>
            <a:ext cx="4216510" cy="2747963"/>
          </a:xfrm>
          <a:prstGeom prst="rect">
            <a:avLst/>
          </a:prstGeom>
          <a:noFill/>
          <a:ln>
            <a:noFill/>
          </a:ln>
        </p:spPr>
      </p:pic>
    </p:spTree>
    <p:extLst>
      <p:ext uri="{BB962C8B-B14F-4D97-AF65-F5344CB8AC3E}">
        <p14:creationId xmlns:p14="http://schemas.microsoft.com/office/powerpoint/2010/main" val="347247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6B50-FA63-44E7-A6A7-05982F5E6D50}"/>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92903C46-841F-454B-9647-FA8D4AE371BF}"/>
              </a:ext>
            </a:extLst>
          </p:cNvPr>
          <p:cNvSpPr>
            <a:spLocks noGrp="1"/>
          </p:cNvSpPr>
          <p:nvPr>
            <p:ph idx="1"/>
          </p:nvPr>
        </p:nvSpPr>
        <p:spPr/>
        <p:txBody>
          <a:bodyPr/>
          <a:lstStyle/>
          <a:p>
            <a:r>
              <a:rPr lang="en-US" dirty="0"/>
              <a:t>The fast-food restaurants' being the most common venue is observed in cluster 3, followed by moderate density in cluster 2 and none in cluster 1.</a:t>
            </a:r>
          </a:p>
          <a:p>
            <a:r>
              <a:rPr lang="en-US" dirty="0"/>
              <a:t>Therefore, when choosing a neighbourhood to open a fast-food restaurant, it is advisable to consider locations in Cluster 0 and 1 because of the lack of competition and the ability to conquer the market. It is also important to be centrally located in the city to cover the maximum radius of potential customers.</a:t>
            </a:r>
          </a:p>
          <a:p>
            <a:endParaRPr lang="en-IN" dirty="0"/>
          </a:p>
        </p:txBody>
      </p:sp>
    </p:spTree>
    <p:extLst>
      <p:ext uri="{BB962C8B-B14F-4D97-AF65-F5344CB8AC3E}">
        <p14:creationId xmlns:p14="http://schemas.microsoft.com/office/powerpoint/2010/main" val="5650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521-90F5-4EE8-96AF-8E0D61121259}"/>
              </a:ext>
            </a:extLst>
          </p:cNvPr>
          <p:cNvSpPr>
            <a:spLocks noGrp="1"/>
          </p:cNvSpPr>
          <p:nvPr>
            <p:ph type="title"/>
          </p:nvPr>
        </p:nvSpPr>
        <p:spPr/>
        <p:txBody>
          <a:bodyPr/>
          <a:lstStyle/>
          <a:p>
            <a:r>
              <a:rPr lang="en-IN" b="0" i="0" dirty="0">
                <a:solidFill>
                  <a:srgbClr val="1F1F1F"/>
                </a:solidFill>
                <a:effectLst/>
                <a:latin typeface="OpenSans"/>
              </a:rPr>
              <a:t>Conclusion </a:t>
            </a:r>
            <a:endParaRPr lang="en-IN" dirty="0"/>
          </a:p>
        </p:txBody>
      </p:sp>
      <p:sp>
        <p:nvSpPr>
          <p:cNvPr id="3" name="Content Placeholder 2">
            <a:extLst>
              <a:ext uri="{FF2B5EF4-FFF2-40B4-BE49-F238E27FC236}">
                <a16:creationId xmlns:a16="http://schemas.microsoft.com/office/drawing/2014/main" id="{27DBF912-6AE5-4A24-AD2A-5DA944DE8CC7}"/>
              </a:ext>
            </a:extLst>
          </p:cNvPr>
          <p:cNvSpPr>
            <a:spLocks noGrp="1"/>
          </p:cNvSpPr>
          <p:nvPr>
            <p:ph idx="1"/>
          </p:nvPr>
        </p:nvSpPr>
        <p:spPr/>
        <p:txBody>
          <a:bodyPr/>
          <a:lstStyle/>
          <a:p>
            <a:r>
              <a:rPr lang="en-US" b="0" i="0" dirty="0">
                <a:solidFill>
                  <a:srgbClr val="1F1F1F"/>
                </a:solidFill>
                <a:effectLst/>
                <a:latin typeface="OpenSans"/>
              </a:rPr>
              <a:t>The data is not exhaustive, but it allows us to identify the areas most feasible to set up shop.</a:t>
            </a:r>
          </a:p>
          <a:p>
            <a:r>
              <a:rPr lang="en-US" b="0" i="0" dirty="0">
                <a:solidFill>
                  <a:srgbClr val="1F1F1F"/>
                </a:solidFill>
                <a:effectLst/>
                <a:latin typeface="OpenSans"/>
              </a:rPr>
              <a:t>The application of data science techniques gives a good accurate start point to the research for location.</a:t>
            </a:r>
          </a:p>
          <a:p>
            <a:r>
              <a:rPr lang="en-US" b="0" i="0" dirty="0">
                <a:solidFill>
                  <a:srgbClr val="1F1F1F"/>
                </a:solidFill>
                <a:effectLst/>
                <a:latin typeface="OpenSans"/>
              </a:rPr>
              <a:t>Based on the Clusters formed it would be a good idea to open a restaurant in Clusters 0 &amp; 1 since the other clusters already have fast-food restaurants in their vicinities. Also, clusters 0 &amp; 1 have many restaurants in the vicinity (Pizza restaurants, cafe, coffee shop, Indian restaurants) so one will be able to attract a good crowd. Travel and supplies will also affect the ability to run the store. </a:t>
            </a:r>
          </a:p>
        </p:txBody>
      </p:sp>
    </p:spTree>
    <p:extLst>
      <p:ext uri="{BB962C8B-B14F-4D97-AF65-F5344CB8AC3E}">
        <p14:creationId xmlns:p14="http://schemas.microsoft.com/office/powerpoint/2010/main" val="3619556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405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OpenSans</vt:lpstr>
      <vt:lpstr>Times New Roman</vt:lpstr>
      <vt:lpstr>Office Theme</vt:lpstr>
      <vt:lpstr>ANALYSIS OF RESTAURANTS IN MUMBAI</vt:lpstr>
      <vt:lpstr>Introduction</vt:lpstr>
      <vt:lpstr>Data Sourcing</vt:lpstr>
      <vt:lpstr>Methodology</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RESTAURANTS IN FARIDABAD</dc:title>
  <dc:creator>Aditya Nigam</dc:creator>
  <cp:lastModifiedBy>Rhitvik Pasricha</cp:lastModifiedBy>
  <cp:revision>12</cp:revision>
  <dcterms:created xsi:type="dcterms:W3CDTF">2021-05-01T16:47:42Z</dcterms:created>
  <dcterms:modified xsi:type="dcterms:W3CDTF">2021-05-02T03:37:58Z</dcterms:modified>
</cp:coreProperties>
</file>