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415" r:id="rId2"/>
    <p:sldId id="416" r:id="rId3"/>
    <p:sldId id="303" r:id="rId4"/>
    <p:sldId id="417" r:id="rId5"/>
    <p:sldId id="418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di georgi" initials="fg" lastIdx="1" clrIdx="0">
    <p:extLst>
      <p:ext uri="{19B8F6BF-5375-455C-9EA6-DF929625EA0E}">
        <p15:presenceInfo xmlns:p15="http://schemas.microsoft.com/office/powerpoint/2012/main" userId="f7897590c2fdbc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456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25-Nov-23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25-Nov-23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8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0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25-Nov-23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25-Nov-23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25-Nov-23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25-Nov-23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25-Nov-23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25-Nov-23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25-Nov-23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25-Nov-23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25-Nov-23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25-Nov-23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25-Nov-23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image" Target="../media/image7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Mercury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08633E9-866C-4B10-81D2-FC1470F3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669" y="1905000"/>
            <a:ext cx="10136343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Configurable</a:t>
            </a:r>
          </a:p>
          <a:p>
            <a:pPr>
              <a:buClr>
                <a:srgbClr val="8AD0D6"/>
              </a:buClr>
            </a:pPr>
            <a:r>
              <a:rPr lang="en-US" dirty="0"/>
              <a:t>Open-source </a:t>
            </a:r>
          </a:p>
          <a:p>
            <a:pPr>
              <a:buClr>
                <a:srgbClr val="8AD0D6"/>
              </a:buClr>
            </a:pPr>
            <a:r>
              <a:rPr lang="en-US" dirty="0"/>
              <a:t>Software-defined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55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Mercury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098DA-29B4-46B3-D661-D5A46E73195C}"/>
              </a:ext>
            </a:extLst>
          </p:cNvPr>
          <p:cNvSpPr/>
          <p:nvPr/>
        </p:nvSpPr>
        <p:spPr>
          <a:xfrm>
            <a:off x="1331912" y="3276600"/>
            <a:ext cx="1981200" cy="45720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Data-Link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5C261-A00E-F005-C7E3-8DC513643387}"/>
              </a:ext>
            </a:extLst>
          </p:cNvPr>
          <p:cNvSpPr/>
          <p:nvPr/>
        </p:nvSpPr>
        <p:spPr>
          <a:xfrm>
            <a:off x="1331912" y="3989773"/>
            <a:ext cx="1981200" cy="45720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91484C-25DC-AD64-31F4-0D3F5F1731C9}"/>
              </a:ext>
            </a:extLst>
          </p:cNvPr>
          <p:cNvSpPr/>
          <p:nvPr/>
        </p:nvSpPr>
        <p:spPr>
          <a:xfrm>
            <a:off x="1331912" y="5105400"/>
            <a:ext cx="1981200" cy="45720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Hermes Radio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B05BA1-A819-BEC5-DF1C-A8FE9C5507D4}"/>
              </a:ext>
            </a:extLst>
          </p:cNvPr>
          <p:cNvSpPr/>
          <p:nvPr/>
        </p:nvSpPr>
        <p:spPr>
          <a:xfrm>
            <a:off x="8990012" y="3276600"/>
            <a:ext cx="1981200" cy="45720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Data-Link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D5B45-2234-E6D1-883E-AB6571F9F51D}"/>
              </a:ext>
            </a:extLst>
          </p:cNvPr>
          <p:cNvSpPr/>
          <p:nvPr/>
        </p:nvSpPr>
        <p:spPr>
          <a:xfrm>
            <a:off x="8990012" y="3989773"/>
            <a:ext cx="1981200" cy="45720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A1DD36-382D-C91E-44AF-D6BF81D3B790}"/>
              </a:ext>
            </a:extLst>
          </p:cNvPr>
          <p:cNvSpPr/>
          <p:nvPr/>
        </p:nvSpPr>
        <p:spPr>
          <a:xfrm>
            <a:off x="8990012" y="5105400"/>
            <a:ext cx="1981200" cy="45720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Hermes Radio</a:t>
            </a:r>
          </a:p>
        </p:txBody>
      </p:sp>
      <p:pic>
        <p:nvPicPr>
          <p:cNvPr id="19" name="Graphic 18" descr="Cell Tower outline">
            <a:extLst>
              <a:ext uri="{FF2B5EF4-FFF2-40B4-BE49-F238E27FC236}">
                <a16:creationId xmlns:a16="http://schemas.microsoft.com/office/drawing/2014/main" id="{8083484F-47B4-F297-7214-7C73607CF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4612" y="4876800"/>
            <a:ext cx="1143000" cy="1143000"/>
          </a:xfrm>
          <a:prstGeom prst="rect">
            <a:avLst/>
          </a:prstGeom>
        </p:spPr>
      </p:pic>
      <p:pic>
        <p:nvPicPr>
          <p:cNvPr id="20" name="Graphic 19" descr="Cell Tower outline">
            <a:extLst>
              <a:ext uri="{FF2B5EF4-FFF2-40B4-BE49-F238E27FC236}">
                <a16:creationId xmlns:a16="http://schemas.microsoft.com/office/drawing/2014/main" id="{4B8AF271-068E-04D1-4C4B-E77BF7EE8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5512" y="4876800"/>
            <a:ext cx="1143000" cy="1143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BDE01B-6F49-1581-7EF1-3C560186FA47}"/>
              </a:ext>
            </a:extLst>
          </p:cNvPr>
          <p:cNvSpPr/>
          <p:nvPr/>
        </p:nvSpPr>
        <p:spPr>
          <a:xfrm>
            <a:off x="1225642" y="3200400"/>
            <a:ext cx="2201770" cy="137160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42C7B0-8676-4437-EEF5-7B1AF043857B}"/>
              </a:ext>
            </a:extLst>
          </p:cNvPr>
          <p:cNvSpPr/>
          <p:nvPr/>
        </p:nvSpPr>
        <p:spPr>
          <a:xfrm>
            <a:off x="8879727" y="3200400"/>
            <a:ext cx="2201770" cy="137160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4A78E7-53DD-78A7-50E8-F03AE8E04711}"/>
              </a:ext>
            </a:extLst>
          </p:cNvPr>
          <p:cNvCxnSpPr>
            <a:cxnSpLocks/>
          </p:cNvCxnSpPr>
          <p:nvPr/>
        </p:nvCxnSpPr>
        <p:spPr>
          <a:xfrm>
            <a:off x="2322512" y="2543453"/>
            <a:ext cx="4015" cy="609600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B055A1-B7CB-2592-6982-334074081DA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322512" y="3733800"/>
            <a:ext cx="0" cy="255973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95F8E-C1C4-C361-E81E-33B3A7FFF162}"/>
              </a:ext>
            </a:extLst>
          </p:cNvPr>
          <p:cNvCxnSpPr>
            <a:cxnSpLocks/>
          </p:cNvCxnSpPr>
          <p:nvPr/>
        </p:nvCxnSpPr>
        <p:spPr>
          <a:xfrm>
            <a:off x="9980612" y="3733799"/>
            <a:ext cx="0" cy="255973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BFDEC1-B4AF-C34B-0157-A08562017E0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322512" y="4572000"/>
            <a:ext cx="0" cy="533400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A320D4-53D8-A098-535F-CCF7465B2A03}"/>
              </a:ext>
            </a:extLst>
          </p:cNvPr>
          <p:cNvCxnSpPr>
            <a:cxnSpLocks/>
          </p:cNvCxnSpPr>
          <p:nvPr/>
        </p:nvCxnSpPr>
        <p:spPr>
          <a:xfrm>
            <a:off x="9996409" y="4572000"/>
            <a:ext cx="0" cy="533400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2983C3-0B29-0425-4F7B-F4E55C434197}"/>
              </a:ext>
            </a:extLst>
          </p:cNvPr>
          <p:cNvCxnSpPr>
            <a:cxnSpLocks/>
          </p:cNvCxnSpPr>
          <p:nvPr/>
        </p:nvCxnSpPr>
        <p:spPr>
          <a:xfrm>
            <a:off x="9980612" y="2543453"/>
            <a:ext cx="4015" cy="609600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EB6E52-44C4-C52B-5F1B-D00D4C25AD77}"/>
              </a:ext>
            </a:extLst>
          </p:cNvPr>
          <p:cNvCxnSpPr>
            <a:cxnSpLocks/>
          </p:cNvCxnSpPr>
          <p:nvPr/>
        </p:nvCxnSpPr>
        <p:spPr>
          <a:xfrm>
            <a:off x="2322512" y="5562600"/>
            <a:ext cx="0" cy="533400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BBC13A-5E20-059D-F8A3-9AE5E0667C5D}"/>
              </a:ext>
            </a:extLst>
          </p:cNvPr>
          <p:cNvCxnSpPr>
            <a:cxnSpLocks/>
          </p:cNvCxnSpPr>
          <p:nvPr/>
        </p:nvCxnSpPr>
        <p:spPr>
          <a:xfrm>
            <a:off x="4456112" y="5829300"/>
            <a:ext cx="0" cy="266700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A1B603-737A-7C92-D1B1-11A89E7D8ACD}"/>
              </a:ext>
            </a:extLst>
          </p:cNvPr>
          <p:cNvCxnSpPr>
            <a:cxnSpLocks/>
          </p:cNvCxnSpPr>
          <p:nvPr/>
        </p:nvCxnSpPr>
        <p:spPr>
          <a:xfrm>
            <a:off x="2322512" y="6096000"/>
            <a:ext cx="2133600" cy="0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09FBBB-A861-C839-5716-B55A76925F6B}"/>
              </a:ext>
            </a:extLst>
          </p:cNvPr>
          <p:cNvCxnSpPr>
            <a:cxnSpLocks/>
          </p:cNvCxnSpPr>
          <p:nvPr/>
        </p:nvCxnSpPr>
        <p:spPr>
          <a:xfrm>
            <a:off x="10012206" y="5562600"/>
            <a:ext cx="0" cy="533400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BCCAF1-A0BE-3B31-65CB-342A43CA26B6}"/>
              </a:ext>
            </a:extLst>
          </p:cNvPr>
          <p:cNvCxnSpPr>
            <a:cxnSpLocks/>
          </p:cNvCxnSpPr>
          <p:nvPr/>
        </p:nvCxnSpPr>
        <p:spPr>
          <a:xfrm>
            <a:off x="7862809" y="5829300"/>
            <a:ext cx="0" cy="266700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C0DDED-049A-BEEB-3FE9-120E40B2F540}"/>
              </a:ext>
            </a:extLst>
          </p:cNvPr>
          <p:cNvCxnSpPr>
            <a:cxnSpLocks/>
          </p:cNvCxnSpPr>
          <p:nvPr/>
        </p:nvCxnSpPr>
        <p:spPr>
          <a:xfrm>
            <a:off x="7862809" y="6096000"/>
            <a:ext cx="2133600" cy="0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Document outline">
            <a:extLst>
              <a:ext uri="{FF2B5EF4-FFF2-40B4-BE49-F238E27FC236}">
                <a16:creationId xmlns:a16="http://schemas.microsoft.com/office/drawing/2014/main" id="{5B0193C0-4C53-5631-91D6-45AC57F67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5312" y="1706732"/>
            <a:ext cx="914400" cy="914400"/>
          </a:xfrm>
          <a:prstGeom prst="rect">
            <a:avLst/>
          </a:prstGeom>
        </p:spPr>
      </p:pic>
      <p:pic>
        <p:nvPicPr>
          <p:cNvPr id="47" name="Graphic 46" descr="Document outline">
            <a:extLst>
              <a:ext uri="{FF2B5EF4-FFF2-40B4-BE49-F238E27FC236}">
                <a16:creationId xmlns:a16="http://schemas.microsoft.com/office/drawing/2014/main" id="{664230EE-89C8-DF77-1896-EE333314C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3412" y="1688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47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F69902-5CB6-0E33-EB2E-3342624F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Mercury Data-Link Layer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8B112-61FB-471E-CCBD-51F3273EC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76" y="3202904"/>
            <a:ext cx="3200399" cy="7620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Automatic repeat requests </a:t>
            </a:r>
          </a:p>
          <a:p>
            <a:pPr marL="0" indent="0" algn="ctr">
              <a:buNone/>
            </a:pPr>
            <a:r>
              <a:rPr lang="en-US" dirty="0"/>
              <a:t>(ARQ)</a:t>
            </a:r>
          </a:p>
        </p:txBody>
      </p:sp>
      <p:pic>
        <p:nvPicPr>
          <p:cNvPr id="8" name="Graphic 7" descr="Repeat outline">
            <a:extLst>
              <a:ext uri="{FF2B5EF4-FFF2-40B4-BE49-F238E27FC236}">
                <a16:creationId xmlns:a16="http://schemas.microsoft.com/office/drawing/2014/main" id="{1C092061-981C-718E-3DF6-2ED68DD29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98855" y="1445822"/>
            <a:ext cx="1524001" cy="1524001"/>
          </a:xfrm>
          <a:prstGeom prst="rect">
            <a:avLst/>
          </a:prstGeom>
        </p:spPr>
      </p:pic>
      <p:pic>
        <p:nvPicPr>
          <p:cNvPr id="11" name="Graphic 10" descr="Gears outline">
            <a:extLst>
              <a:ext uri="{FF2B5EF4-FFF2-40B4-BE49-F238E27FC236}">
                <a16:creationId xmlns:a16="http://schemas.microsoft.com/office/drawing/2014/main" id="{309ED8ED-8FC7-3215-43D4-B3856BCF08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75212" y="4222811"/>
            <a:ext cx="1600200" cy="1600200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7A52724-09ED-679C-F222-30B9310FF134}"/>
              </a:ext>
            </a:extLst>
          </p:cNvPr>
          <p:cNvSpPr txBox="1">
            <a:spLocks/>
          </p:cNvSpPr>
          <p:nvPr/>
        </p:nvSpPr>
        <p:spPr>
          <a:xfrm>
            <a:off x="4772550" y="6045121"/>
            <a:ext cx="1805524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Gear-Shift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13EAB00-D231-A193-6DB9-F040353CF673}"/>
              </a:ext>
            </a:extLst>
          </p:cNvPr>
          <p:cNvSpPr txBox="1">
            <a:spLocks/>
          </p:cNvSpPr>
          <p:nvPr/>
        </p:nvSpPr>
        <p:spPr>
          <a:xfrm>
            <a:off x="608012" y="3833304"/>
            <a:ext cx="3886200" cy="102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Configurable Data Block size </a:t>
            </a:r>
          </a:p>
          <a:p>
            <a:pPr marL="0" indent="0" algn="r">
              <a:buNone/>
            </a:pPr>
            <a:r>
              <a:rPr lang="en-US" sz="1600" dirty="0"/>
              <a:t>to avoid fast TX/RX switch</a:t>
            </a:r>
          </a:p>
        </p:txBody>
      </p:sp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E3F7598B-12B3-6424-EA42-0D4D70802D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6457" y="2132860"/>
            <a:ext cx="1020762" cy="1020762"/>
          </a:xfrm>
          <a:prstGeom prst="rect">
            <a:avLst/>
          </a:prstGeom>
        </p:spPr>
      </p:pic>
      <p:pic>
        <p:nvPicPr>
          <p:cNvPr id="19" name="Graphic 18" descr="Document outline">
            <a:extLst>
              <a:ext uri="{FF2B5EF4-FFF2-40B4-BE49-F238E27FC236}">
                <a16:creationId xmlns:a16="http://schemas.microsoft.com/office/drawing/2014/main" id="{52515D0C-898F-AB33-DCEC-37A82E68F5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34719" y="1773643"/>
            <a:ext cx="434180" cy="434180"/>
          </a:xfrm>
          <a:prstGeom prst="rect">
            <a:avLst/>
          </a:prstGeom>
        </p:spPr>
      </p:pic>
      <p:pic>
        <p:nvPicPr>
          <p:cNvPr id="20" name="Graphic 19" descr="Document outline">
            <a:extLst>
              <a:ext uri="{FF2B5EF4-FFF2-40B4-BE49-F238E27FC236}">
                <a16:creationId xmlns:a16="http://schemas.microsoft.com/office/drawing/2014/main" id="{297658C3-2DD5-B1F2-834E-30FFCC8F3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17812" y="2304012"/>
            <a:ext cx="586580" cy="586580"/>
          </a:xfrm>
          <a:prstGeom prst="rect">
            <a:avLst/>
          </a:prstGeom>
        </p:spPr>
      </p:pic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F750FCF7-F1DF-9F2E-7E68-E753A206CD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14524" y="3077949"/>
            <a:ext cx="474570" cy="47457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847162-A5B9-8F7A-F9E2-112B97F018D7}"/>
              </a:ext>
            </a:extLst>
          </p:cNvPr>
          <p:cNvCxnSpPr>
            <a:cxnSpLocks/>
          </p:cNvCxnSpPr>
          <p:nvPr/>
        </p:nvCxnSpPr>
        <p:spPr>
          <a:xfrm flipV="1">
            <a:off x="2183204" y="2132860"/>
            <a:ext cx="631320" cy="568996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4BE950-6087-F43D-FFEB-BDCCFCD0B481}"/>
              </a:ext>
            </a:extLst>
          </p:cNvPr>
          <p:cNvCxnSpPr>
            <a:cxnSpLocks/>
          </p:cNvCxnSpPr>
          <p:nvPr/>
        </p:nvCxnSpPr>
        <p:spPr>
          <a:xfrm flipV="1">
            <a:off x="2188006" y="2675666"/>
            <a:ext cx="626518" cy="14739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CCE5C7-9F6F-E6D6-0FB9-523C86951730}"/>
              </a:ext>
            </a:extLst>
          </p:cNvPr>
          <p:cNvCxnSpPr>
            <a:cxnSpLocks/>
          </p:cNvCxnSpPr>
          <p:nvPr/>
        </p:nvCxnSpPr>
        <p:spPr>
          <a:xfrm>
            <a:off x="2191294" y="2675922"/>
            <a:ext cx="603035" cy="639312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D15928-A317-C748-AAF6-B7AA7F22C793}"/>
              </a:ext>
            </a:extLst>
          </p:cNvPr>
          <p:cNvCxnSpPr>
            <a:cxnSpLocks/>
          </p:cNvCxnSpPr>
          <p:nvPr/>
        </p:nvCxnSpPr>
        <p:spPr>
          <a:xfrm>
            <a:off x="3369693" y="2001929"/>
            <a:ext cx="461578" cy="0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3DBFAD-0679-40D0-8D65-6632485D35BF}"/>
              </a:ext>
            </a:extLst>
          </p:cNvPr>
          <p:cNvCxnSpPr>
            <a:cxnSpLocks/>
          </p:cNvCxnSpPr>
          <p:nvPr/>
        </p:nvCxnSpPr>
        <p:spPr>
          <a:xfrm>
            <a:off x="3404392" y="2613663"/>
            <a:ext cx="461578" cy="0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212B35-3939-01E6-AC4E-943D62E80735}"/>
              </a:ext>
            </a:extLst>
          </p:cNvPr>
          <p:cNvCxnSpPr>
            <a:cxnSpLocks/>
          </p:cNvCxnSpPr>
          <p:nvPr/>
        </p:nvCxnSpPr>
        <p:spPr>
          <a:xfrm>
            <a:off x="3358443" y="3315234"/>
            <a:ext cx="461578" cy="0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Internet Of Things outline">
            <a:extLst>
              <a:ext uri="{FF2B5EF4-FFF2-40B4-BE49-F238E27FC236}">
                <a16:creationId xmlns:a16="http://schemas.microsoft.com/office/drawing/2014/main" id="{3F58DEF8-9155-8A2E-CE34-882670A52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67372" y="3733800"/>
            <a:ext cx="1417639" cy="1417639"/>
          </a:xfrm>
          <a:prstGeom prst="rect">
            <a:avLst/>
          </a:prstGeom>
        </p:spPr>
      </p:pic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E1F688AA-57C2-D7E6-B40C-63CC0685C9B5}"/>
              </a:ext>
            </a:extLst>
          </p:cNvPr>
          <p:cNvSpPr txBox="1">
            <a:spLocks/>
          </p:cNvSpPr>
          <p:nvPr/>
        </p:nvSpPr>
        <p:spPr>
          <a:xfrm>
            <a:off x="9276374" y="5365810"/>
            <a:ext cx="1999637" cy="5065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TCP/IP Interface</a:t>
            </a:r>
          </a:p>
        </p:txBody>
      </p:sp>
    </p:spTree>
    <p:extLst>
      <p:ext uri="{BB962C8B-B14F-4D97-AF65-F5344CB8AC3E}">
        <p14:creationId xmlns:p14="http://schemas.microsoft.com/office/powerpoint/2010/main" val="124345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1A545DD-88AA-4C4B-98AF-B8752796F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752600"/>
            <a:ext cx="8527441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endParaRPr lang="pt-BR" sz="2800" dirty="0"/>
          </a:p>
          <a:p>
            <a:pPr>
              <a:buClr>
                <a:srgbClr val="8AD0D6"/>
              </a:buClr>
            </a:pPr>
            <a:endParaRPr lang="pt-BR" dirty="0"/>
          </a:p>
        </p:txBody>
      </p:sp>
      <p:pic>
        <p:nvPicPr>
          <p:cNvPr id="3" name="Graphic 2" descr="Speedometer Middle outline">
            <a:extLst>
              <a:ext uri="{FF2B5EF4-FFF2-40B4-BE49-F238E27FC236}">
                <a16:creationId xmlns:a16="http://schemas.microsoft.com/office/drawing/2014/main" id="{BF707E10-F115-64AE-54B9-8AF8BC44B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612" y="2815509"/>
            <a:ext cx="1692864" cy="169286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3F69902-5CB6-0E33-EB2E-3342624F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Mercury Physical Layer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DA14827C-8273-F16C-F152-C03C6DCCAFD3}"/>
              </a:ext>
            </a:extLst>
          </p:cNvPr>
          <p:cNvSpPr txBox="1">
            <a:spLocks/>
          </p:cNvSpPr>
          <p:nvPr/>
        </p:nvSpPr>
        <p:spPr>
          <a:xfrm>
            <a:off x="836612" y="4301589"/>
            <a:ext cx="1999637" cy="506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Fully in C++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76221D-26D4-C88D-3CCF-70D36CC2894E}"/>
              </a:ext>
            </a:extLst>
          </p:cNvPr>
          <p:cNvGrpSpPr/>
          <p:nvPr/>
        </p:nvGrpSpPr>
        <p:grpSpPr>
          <a:xfrm>
            <a:off x="3137160" y="4156693"/>
            <a:ext cx="1692865" cy="1302986"/>
            <a:chOff x="3503611" y="3723014"/>
            <a:chExt cx="2133601" cy="15423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210791-BE5B-1B9E-FEE0-491706045697}"/>
                </a:ext>
              </a:extLst>
            </p:cNvPr>
            <p:cNvSpPr/>
            <p:nvPr/>
          </p:nvSpPr>
          <p:spPr>
            <a:xfrm>
              <a:off x="3503612" y="4745948"/>
              <a:ext cx="711200" cy="5194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F99323-6920-5E91-A4B3-B9CA809F5CAD}"/>
                </a:ext>
              </a:extLst>
            </p:cNvPr>
            <p:cNvSpPr/>
            <p:nvPr/>
          </p:nvSpPr>
          <p:spPr>
            <a:xfrm>
              <a:off x="4214812" y="4745948"/>
              <a:ext cx="711200" cy="5194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1AD61E-B54F-05A2-D3E0-4492571FB0BC}"/>
                </a:ext>
              </a:extLst>
            </p:cNvPr>
            <p:cNvSpPr/>
            <p:nvPr/>
          </p:nvSpPr>
          <p:spPr>
            <a:xfrm>
              <a:off x="4926012" y="4745948"/>
              <a:ext cx="711200" cy="5194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34513B-DB09-D9EB-F6CD-B3F8F0D5608A}"/>
                </a:ext>
              </a:extLst>
            </p:cNvPr>
            <p:cNvSpPr/>
            <p:nvPr/>
          </p:nvSpPr>
          <p:spPr>
            <a:xfrm>
              <a:off x="3503611" y="4234481"/>
              <a:ext cx="366355" cy="5194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1262C1-0AE5-BB67-BF25-1784E683AFCA}"/>
                </a:ext>
              </a:extLst>
            </p:cNvPr>
            <p:cNvSpPr/>
            <p:nvPr/>
          </p:nvSpPr>
          <p:spPr>
            <a:xfrm>
              <a:off x="3869967" y="4234481"/>
              <a:ext cx="711200" cy="5194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814C6E-0B01-E746-6FF0-53CA0E79CD3F}"/>
                </a:ext>
              </a:extLst>
            </p:cNvPr>
            <p:cNvSpPr/>
            <p:nvPr/>
          </p:nvSpPr>
          <p:spPr>
            <a:xfrm>
              <a:off x="4581167" y="4234481"/>
              <a:ext cx="711200" cy="5194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D0F63B-5D33-1757-14C0-9B3420E82980}"/>
                </a:ext>
              </a:extLst>
            </p:cNvPr>
            <p:cNvSpPr/>
            <p:nvPr/>
          </p:nvSpPr>
          <p:spPr>
            <a:xfrm>
              <a:off x="5292367" y="4234481"/>
              <a:ext cx="344845" cy="5194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FD5502-2AAC-8C33-030C-0224E6FB4464}"/>
                </a:ext>
              </a:extLst>
            </p:cNvPr>
            <p:cNvSpPr/>
            <p:nvPr/>
          </p:nvSpPr>
          <p:spPr>
            <a:xfrm>
              <a:off x="4214812" y="3723014"/>
              <a:ext cx="711200" cy="5194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39E3C2-EFB6-071A-56F9-0E3F0B3AC036}"/>
                </a:ext>
              </a:extLst>
            </p:cNvPr>
            <p:cNvSpPr/>
            <p:nvPr/>
          </p:nvSpPr>
          <p:spPr>
            <a:xfrm>
              <a:off x="4926012" y="3723014"/>
              <a:ext cx="711200" cy="5194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72072D63-8D92-D810-EDD3-563EC99CC865}"/>
              </a:ext>
            </a:extLst>
          </p:cNvPr>
          <p:cNvSpPr txBox="1">
            <a:spLocks/>
          </p:cNvSpPr>
          <p:nvPr/>
        </p:nvSpPr>
        <p:spPr>
          <a:xfrm>
            <a:off x="3328555" y="5709876"/>
            <a:ext cx="1318057" cy="506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Modular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CD12B92-EFBE-2DD5-17C8-C3A5E63B9095}"/>
              </a:ext>
            </a:extLst>
          </p:cNvPr>
          <p:cNvGrpSpPr/>
          <p:nvPr/>
        </p:nvGrpSpPr>
        <p:grpSpPr>
          <a:xfrm>
            <a:off x="5945681" y="3000842"/>
            <a:ext cx="1310249" cy="1233996"/>
            <a:chOff x="6094411" y="3000652"/>
            <a:chExt cx="1462650" cy="189094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093424-BAEF-3A6C-CFB6-272AD9AB2F55}"/>
                </a:ext>
              </a:extLst>
            </p:cNvPr>
            <p:cNvSpPr/>
            <p:nvPr/>
          </p:nvSpPr>
          <p:spPr>
            <a:xfrm>
              <a:off x="6094411" y="3000652"/>
              <a:ext cx="483941" cy="1890944"/>
            </a:xfrm>
            <a:custGeom>
              <a:avLst/>
              <a:gdLst>
                <a:gd name="connsiteX0" fmla="*/ 0 w 648070"/>
                <a:gd name="connsiteY0" fmla="*/ 1890944 h 1890944"/>
                <a:gd name="connsiteX1" fmla="*/ 355107 w 648070"/>
                <a:gd name="connsiteY1" fmla="*/ 0 h 1890944"/>
                <a:gd name="connsiteX2" fmla="*/ 648070 w 648070"/>
                <a:gd name="connsiteY2" fmla="*/ 1890944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8070" h="1890944">
                  <a:moveTo>
                    <a:pt x="0" y="1890944"/>
                  </a:moveTo>
                  <a:cubicBezTo>
                    <a:pt x="123547" y="945472"/>
                    <a:pt x="247095" y="0"/>
                    <a:pt x="355107" y="0"/>
                  </a:cubicBezTo>
                  <a:cubicBezTo>
                    <a:pt x="463119" y="0"/>
                    <a:pt x="608121" y="1538796"/>
                    <a:pt x="648070" y="1890944"/>
                  </a:cubicBezTo>
                </a:path>
              </a:pathLst>
            </a:custGeom>
            <a:noFill/>
            <a:ln w="28575">
              <a:solidFill>
                <a:schemeClr val="tx1">
                  <a:lumMod val="9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2599E88-45F5-3AD4-997B-C0E8D5A3704E}"/>
                </a:ext>
              </a:extLst>
            </p:cNvPr>
            <p:cNvSpPr/>
            <p:nvPr/>
          </p:nvSpPr>
          <p:spPr>
            <a:xfrm>
              <a:off x="6360069" y="3000652"/>
              <a:ext cx="483941" cy="1890944"/>
            </a:xfrm>
            <a:custGeom>
              <a:avLst/>
              <a:gdLst>
                <a:gd name="connsiteX0" fmla="*/ 0 w 648070"/>
                <a:gd name="connsiteY0" fmla="*/ 1890944 h 1890944"/>
                <a:gd name="connsiteX1" fmla="*/ 355107 w 648070"/>
                <a:gd name="connsiteY1" fmla="*/ 0 h 1890944"/>
                <a:gd name="connsiteX2" fmla="*/ 648070 w 648070"/>
                <a:gd name="connsiteY2" fmla="*/ 1890944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8070" h="1890944">
                  <a:moveTo>
                    <a:pt x="0" y="1890944"/>
                  </a:moveTo>
                  <a:cubicBezTo>
                    <a:pt x="123547" y="945472"/>
                    <a:pt x="247095" y="0"/>
                    <a:pt x="355107" y="0"/>
                  </a:cubicBezTo>
                  <a:cubicBezTo>
                    <a:pt x="463119" y="0"/>
                    <a:pt x="608121" y="1538796"/>
                    <a:pt x="648070" y="1890944"/>
                  </a:cubicBezTo>
                </a:path>
              </a:pathLst>
            </a:custGeom>
            <a:noFill/>
            <a:ln w="28575">
              <a:solidFill>
                <a:schemeClr val="tx1">
                  <a:lumMod val="9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713FA92-FCA7-4D94-D6F2-701321EAA643}"/>
                </a:ext>
              </a:extLst>
            </p:cNvPr>
            <p:cNvSpPr/>
            <p:nvPr/>
          </p:nvSpPr>
          <p:spPr>
            <a:xfrm>
              <a:off x="6578352" y="3000652"/>
              <a:ext cx="483941" cy="1890944"/>
            </a:xfrm>
            <a:custGeom>
              <a:avLst/>
              <a:gdLst>
                <a:gd name="connsiteX0" fmla="*/ 0 w 648070"/>
                <a:gd name="connsiteY0" fmla="*/ 1890944 h 1890944"/>
                <a:gd name="connsiteX1" fmla="*/ 355107 w 648070"/>
                <a:gd name="connsiteY1" fmla="*/ 0 h 1890944"/>
                <a:gd name="connsiteX2" fmla="*/ 648070 w 648070"/>
                <a:gd name="connsiteY2" fmla="*/ 1890944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8070" h="1890944">
                  <a:moveTo>
                    <a:pt x="0" y="1890944"/>
                  </a:moveTo>
                  <a:cubicBezTo>
                    <a:pt x="123547" y="945472"/>
                    <a:pt x="247095" y="0"/>
                    <a:pt x="355107" y="0"/>
                  </a:cubicBezTo>
                  <a:cubicBezTo>
                    <a:pt x="463119" y="0"/>
                    <a:pt x="608121" y="1538796"/>
                    <a:pt x="648070" y="1890944"/>
                  </a:cubicBezTo>
                </a:path>
              </a:pathLst>
            </a:custGeom>
            <a:noFill/>
            <a:ln w="28575">
              <a:solidFill>
                <a:schemeClr val="tx1">
                  <a:lumMod val="9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AE742A-E59D-3538-8A36-1FF68B366215}"/>
                </a:ext>
              </a:extLst>
            </p:cNvPr>
            <p:cNvSpPr/>
            <p:nvPr/>
          </p:nvSpPr>
          <p:spPr>
            <a:xfrm>
              <a:off x="6844010" y="3000652"/>
              <a:ext cx="483941" cy="1890944"/>
            </a:xfrm>
            <a:custGeom>
              <a:avLst/>
              <a:gdLst>
                <a:gd name="connsiteX0" fmla="*/ 0 w 648070"/>
                <a:gd name="connsiteY0" fmla="*/ 1890944 h 1890944"/>
                <a:gd name="connsiteX1" fmla="*/ 355107 w 648070"/>
                <a:gd name="connsiteY1" fmla="*/ 0 h 1890944"/>
                <a:gd name="connsiteX2" fmla="*/ 648070 w 648070"/>
                <a:gd name="connsiteY2" fmla="*/ 1890944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8070" h="1890944">
                  <a:moveTo>
                    <a:pt x="0" y="1890944"/>
                  </a:moveTo>
                  <a:cubicBezTo>
                    <a:pt x="123547" y="945472"/>
                    <a:pt x="247095" y="0"/>
                    <a:pt x="355107" y="0"/>
                  </a:cubicBezTo>
                  <a:cubicBezTo>
                    <a:pt x="463119" y="0"/>
                    <a:pt x="608121" y="1538796"/>
                    <a:pt x="648070" y="1890944"/>
                  </a:cubicBezTo>
                </a:path>
              </a:pathLst>
            </a:custGeom>
            <a:noFill/>
            <a:ln w="28575">
              <a:solidFill>
                <a:schemeClr val="tx1">
                  <a:lumMod val="9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F3F31B2-A093-A1B2-9407-E94253E3F256}"/>
                </a:ext>
              </a:extLst>
            </p:cNvPr>
            <p:cNvSpPr/>
            <p:nvPr/>
          </p:nvSpPr>
          <p:spPr>
            <a:xfrm>
              <a:off x="7073120" y="3000652"/>
              <a:ext cx="483941" cy="1890944"/>
            </a:xfrm>
            <a:custGeom>
              <a:avLst/>
              <a:gdLst>
                <a:gd name="connsiteX0" fmla="*/ 0 w 648070"/>
                <a:gd name="connsiteY0" fmla="*/ 1890944 h 1890944"/>
                <a:gd name="connsiteX1" fmla="*/ 355107 w 648070"/>
                <a:gd name="connsiteY1" fmla="*/ 0 h 1890944"/>
                <a:gd name="connsiteX2" fmla="*/ 648070 w 648070"/>
                <a:gd name="connsiteY2" fmla="*/ 1890944 h 189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8070" h="1890944">
                  <a:moveTo>
                    <a:pt x="0" y="1890944"/>
                  </a:moveTo>
                  <a:cubicBezTo>
                    <a:pt x="123547" y="945472"/>
                    <a:pt x="247095" y="0"/>
                    <a:pt x="355107" y="0"/>
                  </a:cubicBezTo>
                  <a:cubicBezTo>
                    <a:pt x="463119" y="0"/>
                    <a:pt x="608121" y="1538796"/>
                    <a:pt x="648070" y="1890944"/>
                  </a:cubicBezTo>
                </a:path>
              </a:pathLst>
            </a:custGeom>
            <a:noFill/>
            <a:ln w="28575">
              <a:solidFill>
                <a:schemeClr val="tx1">
                  <a:lumMod val="9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Content Placeholder 5">
            <a:extLst>
              <a:ext uri="{FF2B5EF4-FFF2-40B4-BE49-F238E27FC236}">
                <a16:creationId xmlns:a16="http://schemas.microsoft.com/office/drawing/2014/main" id="{8AE2D520-9FF3-8FAB-A912-055CF449D573}"/>
              </a:ext>
            </a:extLst>
          </p:cNvPr>
          <p:cNvSpPr txBox="1">
            <a:spLocks/>
          </p:cNvSpPr>
          <p:nvPr/>
        </p:nvSpPr>
        <p:spPr>
          <a:xfrm>
            <a:off x="6121881" y="4544526"/>
            <a:ext cx="1318057" cy="506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OFDM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63C7095-8707-063C-0488-8429BB5AA507}"/>
              </a:ext>
            </a:extLst>
          </p:cNvPr>
          <p:cNvGrpSpPr/>
          <p:nvPr/>
        </p:nvGrpSpPr>
        <p:grpSpPr>
          <a:xfrm>
            <a:off x="9150551" y="3591571"/>
            <a:ext cx="2274560" cy="1286533"/>
            <a:chOff x="8609012" y="3602840"/>
            <a:chExt cx="2274560" cy="128653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CFA394C-0474-35ED-9DD9-E0F57036B5FD}"/>
                </a:ext>
              </a:extLst>
            </p:cNvPr>
            <p:cNvSpPr/>
            <p:nvPr/>
          </p:nvSpPr>
          <p:spPr>
            <a:xfrm>
              <a:off x="8609012" y="4508373"/>
              <a:ext cx="381000" cy="381000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1B0E64A-068C-8E46-F0CD-1FB225E71597}"/>
                </a:ext>
              </a:extLst>
            </p:cNvPr>
            <p:cNvSpPr/>
            <p:nvPr/>
          </p:nvSpPr>
          <p:spPr>
            <a:xfrm>
              <a:off x="9218612" y="4508373"/>
              <a:ext cx="381000" cy="381000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469CCEF-DD31-095E-0198-E07124728501}"/>
                </a:ext>
              </a:extLst>
            </p:cNvPr>
            <p:cNvSpPr/>
            <p:nvPr/>
          </p:nvSpPr>
          <p:spPr>
            <a:xfrm>
              <a:off x="9828212" y="4493203"/>
              <a:ext cx="381000" cy="381000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83DCFE1-73D6-EC9D-B52F-F476200B12D3}"/>
                </a:ext>
              </a:extLst>
            </p:cNvPr>
            <p:cNvSpPr/>
            <p:nvPr/>
          </p:nvSpPr>
          <p:spPr>
            <a:xfrm>
              <a:off x="10502572" y="4493203"/>
              <a:ext cx="381000" cy="381000"/>
            </a:xfrm>
            <a:prstGeom prst="ellipse">
              <a:avLst/>
            </a:prstGeom>
            <a:noFill/>
            <a:ln w="28575">
              <a:solidFill>
                <a:schemeClr val="tx1">
                  <a:lumMod val="9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188CB42-2F22-3F88-8575-189DDB9815B5}"/>
                </a:ext>
              </a:extLst>
            </p:cNvPr>
            <p:cNvSpPr/>
            <p:nvPr/>
          </p:nvSpPr>
          <p:spPr>
            <a:xfrm>
              <a:off x="8835569" y="3608034"/>
              <a:ext cx="433517" cy="3048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976ED33-AADA-625C-D72D-90996CA07DAA}"/>
                </a:ext>
              </a:extLst>
            </p:cNvPr>
            <p:cNvSpPr/>
            <p:nvPr/>
          </p:nvSpPr>
          <p:spPr>
            <a:xfrm>
              <a:off x="9460739" y="3608034"/>
              <a:ext cx="433517" cy="3048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8AD71EF-C74A-FDB7-5A0C-5D6FDAD15ABA}"/>
                </a:ext>
              </a:extLst>
            </p:cNvPr>
            <p:cNvSpPr/>
            <p:nvPr/>
          </p:nvSpPr>
          <p:spPr>
            <a:xfrm>
              <a:off x="10107129" y="3602840"/>
              <a:ext cx="433517" cy="304800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BF0F69B-AC26-7B50-07D4-E9FA389F8D6F}"/>
                </a:ext>
              </a:extLst>
            </p:cNvPr>
            <p:cNvCxnSpPr>
              <a:stCxn id="34" idx="0"/>
              <a:endCxn id="38" idx="2"/>
            </p:cNvCxnSpPr>
            <p:nvPr/>
          </p:nvCxnSpPr>
          <p:spPr>
            <a:xfrm flipV="1">
              <a:off x="8799512" y="3912834"/>
              <a:ext cx="252816" cy="595539"/>
            </a:xfrm>
            <a:prstGeom prst="line">
              <a:avLst/>
            </a:prstGeom>
            <a:ln w="28575">
              <a:solidFill>
                <a:schemeClr val="tx1">
                  <a:lumMod val="95000"/>
                </a:schemeClr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D7BBD77-5F08-A980-0FFD-2AAE454CA498}"/>
                </a:ext>
              </a:extLst>
            </p:cNvPr>
            <p:cNvCxnSpPr>
              <a:cxnSpLocks/>
              <a:stCxn id="34" idx="0"/>
              <a:endCxn id="39" idx="2"/>
            </p:cNvCxnSpPr>
            <p:nvPr/>
          </p:nvCxnSpPr>
          <p:spPr>
            <a:xfrm flipV="1">
              <a:off x="8799512" y="3912834"/>
              <a:ext cx="877986" cy="595539"/>
            </a:xfrm>
            <a:prstGeom prst="line">
              <a:avLst/>
            </a:prstGeom>
            <a:ln w="28575">
              <a:solidFill>
                <a:schemeClr val="tx1">
                  <a:lumMod val="95000"/>
                </a:schemeClr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125FE51-2C8D-9DF6-D907-EC2B55989101}"/>
                </a:ext>
              </a:extLst>
            </p:cNvPr>
            <p:cNvCxnSpPr>
              <a:cxnSpLocks/>
              <a:stCxn id="35" idx="0"/>
              <a:endCxn id="38" idx="2"/>
            </p:cNvCxnSpPr>
            <p:nvPr/>
          </p:nvCxnSpPr>
          <p:spPr>
            <a:xfrm flipH="1" flipV="1">
              <a:off x="9052328" y="3912834"/>
              <a:ext cx="356784" cy="595539"/>
            </a:xfrm>
            <a:prstGeom prst="line">
              <a:avLst/>
            </a:prstGeom>
            <a:ln w="28575">
              <a:solidFill>
                <a:schemeClr val="tx1">
                  <a:lumMod val="95000"/>
                </a:schemeClr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FA95F70-4465-7769-7661-343B6D9C8378}"/>
                </a:ext>
              </a:extLst>
            </p:cNvPr>
            <p:cNvCxnSpPr>
              <a:cxnSpLocks/>
              <a:stCxn id="35" idx="0"/>
              <a:endCxn id="40" idx="2"/>
            </p:cNvCxnSpPr>
            <p:nvPr/>
          </p:nvCxnSpPr>
          <p:spPr>
            <a:xfrm flipV="1">
              <a:off x="9409112" y="3907640"/>
              <a:ext cx="914776" cy="600733"/>
            </a:xfrm>
            <a:prstGeom prst="line">
              <a:avLst/>
            </a:prstGeom>
            <a:ln w="28575">
              <a:solidFill>
                <a:schemeClr val="tx1">
                  <a:lumMod val="95000"/>
                </a:schemeClr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D25398E-1116-05BE-DC98-43CEC13C365E}"/>
                </a:ext>
              </a:extLst>
            </p:cNvPr>
            <p:cNvCxnSpPr>
              <a:cxnSpLocks/>
              <a:stCxn id="36" idx="0"/>
              <a:endCxn id="39" idx="2"/>
            </p:cNvCxnSpPr>
            <p:nvPr/>
          </p:nvCxnSpPr>
          <p:spPr>
            <a:xfrm flipH="1" flipV="1">
              <a:off x="9677498" y="3912834"/>
              <a:ext cx="341214" cy="580369"/>
            </a:xfrm>
            <a:prstGeom prst="line">
              <a:avLst/>
            </a:prstGeom>
            <a:ln w="28575">
              <a:solidFill>
                <a:schemeClr val="tx1">
                  <a:lumMod val="95000"/>
                </a:schemeClr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1861B9-8BC1-2DD1-7FC7-A868AFFCED06}"/>
                </a:ext>
              </a:extLst>
            </p:cNvPr>
            <p:cNvCxnSpPr>
              <a:cxnSpLocks/>
              <a:stCxn id="37" idx="0"/>
              <a:endCxn id="40" idx="2"/>
            </p:cNvCxnSpPr>
            <p:nvPr/>
          </p:nvCxnSpPr>
          <p:spPr>
            <a:xfrm flipH="1" flipV="1">
              <a:off x="10323888" y="3907640"/>
              <a:ext cx="369184" cy="585563"/>
            </a:xfrm>
            <a:prstGeom prst="line">
              <a:avLst/>
            </a:prstGeom>
            <a:ln w="28575">
              <a:solidFill>
                <a:schemeClr val="tx1">
                  <a:lumMod val="95000"/>
                </a:schemeClr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Content Placeholder 5">
            <a:extLst>
              <a:ext uri="{FF2B5EF4-FFF2-40B4-BE49-F238E27FC236}">
                <a16:creationId xmlns:a16="http://schemas.microsoft.com/office/drawing/2014/main" id="{753A92B4-924C-C42D-1730-EE6DD0CF958A}"/>
              </a:ext>
            </a:extLst>
          </p:cNvPr>
          <p:cNvSpPr txBox="1">
            <a:spLocks/>
          </p:cNvSpPr>
          <p:nvPr/>
        </p:nvSpPr>
        <p:spPr>
          <a:xfrm>
            <a:off x="8830483" y="5047647"/>
            <a:ext cx="3048000" cy="88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LDPC Error Correction Codes</a:t>
            </a:r>
          </a:p>
        </p:txBody>
      </p:sp>
    </p:spTree>
    <p:extLst>
      <p:ext uri="{BB962C8B-B14F-4D97-AF65-F5344CB8AC3E}">
        <p14:creationId xmlns:p14="http://schemas.microsoft.com/office/powerpoint/2010/main" val="77441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1A545DD-88AA-4C4B-98AF-B8752796F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752600"/>
            <a:ext cx="8527441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pt-BR" sz="2800" dirty="0" err="1"/>
              <a:t>Modulation</a:t>
            </a:r>
            <a:r>
              <a:rPr lang="pt-BR" sz="2800" dirty="0"/>
              <a:t> BPSK, QPSK, 8QAM, 16QAM, 32QAM </a:t>
            </a:r>
            <a:r>
              <a:rPr lang="pt-BR" sz="2800" dirty="0" err="1"/>
              <a:t>and</a:t>
            </a:r>
            <a:r>
              <a:rPr lang="pt-BR" sz="2800" dirty="0"/>
              <a:t> 64QAM</a:t>
            </a:r>
          </a:p>
          <a:p>
            <a:pPr>
              <a:buClr>
                <a:srgbClr val="8AD0D6"/>
              </a:buClr>
            </a:pPr>
            <a:r>
              <a:rPr lang="pt-BR" sz="2800" dirty="0"/>
              <a:t>LDPC </a:t>
            </a:r>
            <a:r>
              <a:rPr lang="pt-BR" sz="2800" dirty="0" err="1"/>
              <a:t>code</a:t>
            </a:r>
            <a:r>
              <a:rPr lang="pt-BR" sz="2800" dirty="0"/>
              <a:t> rate 2/16, 8/16 </a:t>
            </a:r>
            <a:r>
              <a:rPr lang="pt-BR" sz="2800" dirty="0" err="1"/>
              <a:t>and</a:t>
            </a:r>
            <a:r>
              <a:rPr lang="pt-BR" sz="2800" dirty="0"/>
              <a:t> 14/16</a:t>
            </a:r>
          </a:p>
          <a:p>
            <a:pPr>
              <a:buClr>
                <a:srgbClr val="8AD0D6"/>
              </a:buClr>
            </a:pPr>
            <a:r>
              <a:rPr lang="pt-BR" sz="2800" dirty="0"/>
              <a:t>AWGN </a:t>
            </a:r>
            <a:r>
              <a:rPr lang="pt-BR" sz="2800" dirty="0" err="1"/>
              <a:t>channel</a:t>
            </a:r>
            <a:r>
              <a:rPr lang="pt-BR" sz="2800" dirty="0"/>
              <a:t> </a:t>
            </a:r>
            <a:r>
              <a:rPr lang="pt-BR" sz="2800" dirty="0" err="1"/>
              <a:t>simulation</a:t>
            </a:r>
            <a:endParaRPr lang="pt-BR" sz="2800" dirty="0"/>
          </a:p>
          <a:p>
            <a:pPr marL="0" indent="0">
              <a:buClr>
                <a:srgbClr val="8AD0D6"/>
              </a:buClr>
              <a:buNone/>
            </a:pPr>
            <a:endParaRPr lang="pt-BR" sz="2800" dirty="0"/>
          </a:p>
          <a:p>
            <a:pPr>
              <a:buClr>
                <a:srgbClr val="8AD0D6"/>
              </a:buClr>
            </a:pPr>
            <a:endParaRPr lang="pt-BR" sz="2800" dirty="0"/>
          </a:p>
          <a:p>
            <a:pPr>
              <a:buClr>
                <a:srgbClr val="8AD0D6"/>
              </a:buClr>
            </a:pPr>
            <a:endParaRPr lang="pt-B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F69902-5CB6-0E33-EB2E-3342624F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Mercury</a:t>
            </a:r>
          </a:p>
        </p:txBody>
      </p:sp>
    </p:spTree>
    <p:extLst>
      <p:ext uri="{BB962C8B-B14F-4D97-AF65-F5344CB8AC3E}">
        <p14:creationId xmlns:p14="http://schemas.microsoft.com/office/powerpoint/2010/main" val="351866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3630</TotalTime>
  <Words>82</Words>
  <Application>Microsoft Office PowerPoint</Application>
  <PresentationFormat>Custom</PresentationFormat>
  <Paragraphs>31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Corbel</vt:lpstr>
      <vt:lpstr>Chalkboard 16x9</vt:lpstr>
      <vt:lpstr>Mercury</vt:lpstr>
      <vt:lpstr>Mercury</vt:lpstr>
      <vt:lpstr>Mercury Data-Link Layer</vt:lpstr>
      <vt:lpstr>Mercury Physical Layer</vt:lpstr>
      <vt:lpstr>Mercury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fadi georgi</dc:creator>
  <cp:lastModifiedBy>FADI JERJI</cp:lastModifiedBy>
  <cp:revision>388</cp:revision>
  <dcterms:created xsi:type="dcterms:W3CDTF">2019-07-05T03:21:35Z</dcterms:created>
  <dcterms:modified xsi:type="dcterms:W3CDTF">2023-11-25T11:41:54Z</dcterms:modified>
</cp:coreProperties>
</file>