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9" r:id="rId13"/>
    <p:sldId id="364" r:id="rId14"/>
    <p:sldId id="365" r:id="rId15"/>
    <p:sldId id="366" r:id="rId16"/>
    <p:sldId id="358" r:id="rId17"/>
    <p:sldId id="360" r:id="rId18"/>
    <p:sldId id="361" r:id="rId19"/>
    <p:sldId id="363" r:id="rId20"/>
    <p:sldId id="32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87273" autoAdjust="0"/>
  </p:normalViewPr>
  <p:slideViewPr>
    <p:cSldViewPr>
      <p:cViewPr varScale="1">
        <p:scale>
          <a:sx n="85" d="100"/>
          <a:sy n="85" d="100"/>
        </p:scale>
        <p:origin x="10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26B-CF70-49F0-A0F1-3CAEFD1524F9}" type="datetimeFigureOut">
              <a:rPr lang="en-IE" smtClean="0"/>
              <a:t>17/11/2015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6DFD-454E-4BDE-BECD-D90B03D438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2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3863119-C29A-4BF4-BC2B-182B06C5F41F}" type="datetime1">
              <a:rPr lang="en-IE" smtClean="0"/>
              <a:t>17/11/2015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21AC-E6BB-402B-BC5F-2CA8BA267E50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0D8-80E8-4072-BB57-07C89F392ADF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2138-47D4-4194-8AFF-83B97DA41258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494679B-BD97-4FF8-BD7D-FDF0A7F3B8E6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0DED-73BF-4E54-91E7-BD47A6399D12}" type="datetime1">
              <a:rPr lang="en-IE" smtClean="0"/>
              <a:t>17/11/2015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DC7E-325E-4CBC-86FC-4B5A56E3710E}" type="datetime1">
              <a:rPr lang="en-IE" smtClean="0"/>
              <a:t>17/11/2015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06A4-3A72-4E86-BB8F-0B22ABB8F234}" type="datetime1">
              <a:rPr lang="en-IE" smtClean="0"/>
              <a:t>17/11/2015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5847-5F14-41B8-B7FB-ED98E162EBF0}" type="datetime1">
              <a:rPr lang="en-IE" smtClean="0"/>
              <a:t>17/11/2015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6E24-126D-4BFA-A9BD-81D4020208C4}" type="datetime1">
              <a:rPr lang="en-IE" smtClean="0"/>
              <a:t>17/11/2015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9BB4-0E46-4BD5-B883-D84A42A3D0FE}" type="datetime1">
              <a:rPr lang="en-IE" smtClean="0"/>
              <a:t>17/11/2015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E27D86-2D44-4A3E-96D5-3308C1645EA1}" type="datetime1">
              <a:rPr lang="en-IE" smtClean="0"/>
              <a:t>17/11/2015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Advanced Internet </a:t>
            </a:r>
            <a:br>
              <a:rPr lang="en-IE" dirty="0" smtClean="0"/>
            </a:br>
            <a:r>
              <a:rPr lang="en-IE" dirty="0" smtClean="0"/>
              <a:t>Technologies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10. </a:t>
            </a:r>
            <a:r>
              <a:rPr lang="en-IE" dirty="0" smtClean="0"/>
              <a:t>Caching</a:t>
            </a:r>
            <a:endParaRPr lang="en-IE" dirty="0"/>
          </a:p>
          <a:p>
            <a:endParaRPr lang="en-IE" dirty="0"/>
          </a:p>
        </p:txBody>
      </p:sp>
      <p:pic>
        <p:nvPicPr>
          <p:cNvPr id="5" name="Picture 2" descr="C:\Users\eidolon\AppData\Local\Temp\Temporary Internet Files\Content.IE5\5H8HI80N\MP90040179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1669827" cy="11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81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10.3 </a:t>
            </a:r>
            <a:r>
              <a:rPr lang="en-IE" dirty="0" smtClean="0"/>
              <a:t>Data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 smtClean="0"/>
              <a:t>Data Caching</a:t>
            </a:r>
          </a:p>
          <a:p>
            <a:pPr lvl="2"/>
            <a:endParaRPr lang="en-IE" dirty="0"/>
          </a:p>
          <a:p>
            <a:pPr lvl="2"/>
            <a:r>
              <a:rPr lang="en-IE" sz="2400" dirty="0" smtClean="0"/>
              <a:t>The web application </a:t>
            </a:r>
            <a:r>
              <a:rPr lang="en-IE" sz="2400" dirty="0" smtClean="0"/>
              <a:t>can coordinate caching with a SQL Server database </a:t>
            </a:r>
          </a:p>
          <a:p>
            <a:pPr lvl="2"/>
            <a:endParaRPr lang="en-IE" sz="2400" dirty="0" smtClean="0"/>
          </a:p>
          <a:p>
            <a:pPr lvl="3"/>
            <a:r>
              <a:rPr lang="en-IE" sz="2000" dirty="0" smtClean="0"/>
              <a:t>SQL </a:t>
            </a:r>
            <a:r>
              <a:rPr lang="en-IE" sz="2000" dirty="0" smtClean="0"/>
              <a:t>cache </a:t>
            </a:r>
            <a:r>
              <a:rPr lang="en-IE" sz="2000" dirty="0" smtClean="0"/>
              <a:t>dependency</a:t>
            </a:r>
          </a:p>
          <a:p>
            <a:pPr lvl="3"/>
            <a:endParaRPr lang="en-IE" sz="2000" dirty="0"/>
          </a:p>
          <a:p>
            <a:pPr lvl="4"/>
            <a:r>
              <a:rPr lang="en-IE" dirty="0" smtClean="0"/>
              <a:t>Using this we can cache pages that depend on data from SQL Server tables</a:t>
            </a:r>
          </a:p>
          <a:p>
            <a:pPr lvl="5"/>
            <a:r>
              <a:rPr lang="en-IE" dirty="0" smtClean="0"/>
              <a:t>Requires modifying enabling SQL Server to send change notifications </a:t>
            </a:r>
          </a:p>
          <a:p>
            <a:pPr lvl="5"/>
            <a:r>
              <a:rPr lang="en-IE" dirty="0" smtClean="0"/>
              <a:t>Modify configuration file</a:t>
            </a:r>
          </a:p>
          <a:p>
            <a:pPr lvl="5"/>
            <a:r>
              <a:rPr lang="en-IE" dirty="0" smtClean="0"/>
              <a:t>Application implementation</a:t>
            </a:r>
            <a:endParaRPr lang="en-IE" dirty="0" smtClean="0"/>
          </a:p>
          <a:p>
            <a:pPr lvl="3"/>
            <a:endParaRPr lang="en-IE" sz="2000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1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10.3 </a:t>
            </a:r>
            <a:r>
              <a:rPr lang="en-IE" dirty="0" smtClean="0"/>
              <a:t>Data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sz="2800" dirty="0" smtClean="0"/>
              <a:t>Data Caching</a:t>
            </a:r>
          </a:p>
          <a:p>
            <a:pPr lvl="2"/>
            <a:endParaRPr lang="en-IE" dirty="0"/>
          </a:p>
          <a:p>
            <a:pPr lvl="2"/>
            <a:r>
              <a:rPr lang="en-IE" sz="2400" dirty="0" smtClean="0"/>
              <a:t>SQL Cache Dependency</a:t>
            </a:r>
          </a:p>
          <a:p>
            <a:pPr lvl="2"/>
            <a:endParaRPr lang="en-IE" sz="2400" dirty="0"/>
          </a:p>
          <a:p>
            <a:pPr lvl="3"/>
            <a:r>
              <a:rPr lang="en-IE" dirty="0" smtClean="0"/>
              <a:t>Used in conjunction with SQL Server</a:t>
            </a:r>
          </a:p>
          <a:p>
            <a:pPr lvl="3"/>
            <a:r>
              <a:rPr lang="en-IE" dirty="0" smtClean="0"/>
              <a:t>Caching of data specifically from a SQL Server database</a:t>
            </a:r>
          </a:p>
          <a:p>
            <a:pPr lvl="4"/>
            <a:r>
              <a:rPr lang="en-IE" dirty="0" smtClean="0"/>
              <a:t>Will not work with Oracle, DB2, etc…</a:t>
            </a:r>
          </a:p>
          <a:p>
            <a:pPr lvl="4"/>
            <a:endParaRPr lang="en-IE" dirty="0"/>
          </a:p>
          <a:p>
            <a:pPr lvl="3"/>
            <a:r>
              <a:rPr lang="en-IE" dirty="0" smtClean="0"/>
              <a:t>Uses </a:t>
            </a:r>
            <a:r>
              <a:rPr lang="en-IE" b="1" i="1" dirty="0" smtClean="0"/>
              <a:t>Notification-based cache invalidation</a:t>
            </a:r>
          </a:p>
          <a:p>
            <a:pPr lvl="4"/>
            <a:r>
              <a:rPr lang="en-IE" dirty="0" smtClean="0"/>
              <a:t>Uses the </a:t>
            </a:r>
            <a:r>
              <a:rPr lang="en-IE" i="1" dirty="0" smtClean="0"/>
              <a:t>query change notification</a:t>
            </a:r>
            <a:r>
              <a:rPr lang="en-IE" dirty="0" smtClean="0"/>
              <a:t> feature built into SQL Server</a:t>
            </a:r>
          </a:p>
          <a:p>
            <a:pPr lvl="4"/>
            <a:endParaRPr lang="en-IE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10.4 </a:t>
            </a:r>
            <a:r>
              <a:rPr lang="en-IE" dirty="0" smtClean="0"/>
              <a:t>Output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2800" dirty="0" smtClean="0"/>
              <a:t>Output Caching</a:t>
            </a:r>
          </a:p>
          <a:p>
            <a:pPr lvl="1"/>
            <a:endParaRPr lang="en-IE" sz="2800" dirty="0"/>
          </a:p>
          <a:p>
            <a:pPr lvl="2"/>
            <a:r>
              <a:rPr lang="en-IE" sz="2500" dirty="0" smtClean="0"/>
              <a:t>Can be enabled by the developer using the </a:t>
            </a:r>
            <a:r>
              <a:rPr lang="en-IE" sz="2500" b="1" dirty="0" err="1" smtClean="0"/>
              <a:t>OutputCache</a:t>
            </a:r>
            <a:r>
              <a:rPr lang="en-IE" sz="2500" b="1" dirty="0" smtClean="0"/>
              <a:t> </a:t>
            </a:r>
            <a:r>
              <a:rPr lang="en-IE" sz="2500" dirty="0" smtClean="0"/>
              <a:t>annotation on Controller methods</a:t>
            </a:r>
            <a:endParaRPr lang="en-IE" sz="2500" dirty="0" smtClean="0"/>
          </a:p>
          <a:p>
            <a:pPr lvl="2"/>
            <a:endParaRPr lang="en-IE" sz="2500" dirty="0"/>
          </a:p>
          <a:p>
            <a:pPr lvl="2"/>
            <a:endParaRPr lang="en-IE" sz="2500" dirty="0" smtClean="0"/>
          </a:p>
          <a:p>
            <a:pPr lvl="2"/>
            <a:endParaRPr lang="en-IE" dirty="0" smtClean="0"/>
          </a:p>
          <a:p>
            <a:pPr lvl="2"/>
            <a:r>
              <a:rPr lang="en-IE" b="1" dirty="0" err="1" smtClean="0"/>
              <a:t>VaryByParam</a:t>
            </a:r>
            <a:r>
              <a:rPr lang="en-IE" dirty="0" smtClean="0"/>
              <a:t> allows different versions of the page to be cached depending on the parameters submitted to the server</a:t>
            </a:r>
          </a:p>
          <a:p>
            <a:pPr lvl="3"/>
            <a:r>
              <a:rPr lang="en-IE" dirty="0" smtClean="0"/>
              <a:t>For a GET request this will be the query string</a:t>
            </a:r>
          </a:p>
          <a:p>
            <a:pPr lvl="3"/>
            <a:r>
              <a:rPr lang="en-IE" dirty="0" smtClean="0"/>
              <a:t>For a POST this will be the form data </a:t>
            </a:r>
          </a:p>
          <a:p>
            <a:pPr lvl="3"/>
            <a:r>
              <a:rPr lang="en-IE" dirty="0" smtClean="0"/>
              <a:t>If set to </a:t>
            </a:r>
            <a:r>
              <a:rPr lang="en-IE" i="1" dirty="0" smtClean="0"/>
              <a:t>none </a:t>
            </a:r>
            <a:r>
              <a:rPr lang="en-IE" dirty="0" smtClean="0"/>
              <a:t>only a single version of the page will be placed in the cache </a:t>
            </a:r>
          </a:p>
          <a:p>
            <a:pPr lvl="2"/>
            <a:endParaRPr lang="en-IE" dirty="0" smtClean="0"/>
          </a:p>
          <a:p>
            <a:pPr lvl="2"/>
            <a:endParaRPr lang="en-IE" dirty="0"/>
          </a:p>
          <a:p>
            <a:pPr lvl="2"/>
            <a:r>
              <a:rPr lang="en-IE" dirty="0" smtClean="0"/>
              <a:t>When the time limit is reached we say that the cache has </a:t>
            </a:r>
            <a:r>
              <a:rPr lang="en-IE" i="1" dirty="0" smtClean="0"/>
              <a:t>expired</a:t>
            </a:r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12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331640" y="2852936"/>
            <a:ext cx="66967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Consolas" pitchFamily="49" charset="0"/>
                <a:cs typeface="Consolas" pitchFamily="49" charset="0"/>
              </a:rPr>
              <a:t>[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OutputCache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(Duration="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60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"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VaryByParam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="*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"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)]</a:t>
            </a:r>
            <a:endParaRPr lang="en-I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1268760"/>
            <a:ext cx="237626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Let’s see an example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95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10.4 </a:t>
            </a:r>
            <a:r>
              <a:rPr lang="en-IE" dirty="0" smtClean="0"/>
              <a:t>Output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sz="2800" dirty="0" smtClean="0"/>
              <a:t>Output Caching</a:t>
            </a:r>
          </a:p>
          <a:p>
            <a:pPr lvl="1"/>
            <a:endParaRPr lang="en-IE" sz="2800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13</a:t>
            </a:fld>
            <a:endParaRPr lang="en-IE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3435538" cy="1512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162700"/>
            <a:ext cx="4238740" cy="1296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66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10.4 </a:t>
            </a:r>
            <a:r>
              <a:rPr lang="en-IE" dirty="0" smtClean="0"/>
              <a:t>Output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sz="2800" dirty="0" smtClean="0"/>
              <a:t>Output Caching</a:t>
            </a:r>
          </a:p>
          <a:p>
            <a:pPr lvl="1"/>
            <a:endParaRPr lang="en-IE" sz="2800" dirty="0" smtClean="0"/>
          </a:p>
          <a:p>
            <a:pPr lvl="2"/>
            <a:r>
              <a:rPr lang="en-IE" sz="2500" dirty="0" smtClean="0"/>
              <a:t>Content can be cached in a number of locations</a:t>
            </a:r>
          </a:p>
          <a:p>
            <a:pPr lvl="3"/>
            <a:r>
              <a:rPr lang="en-IE" sz="2300" dirty="0" smtClean="0"/>
              <a:t>Use the </a:t>
            </a:r>
            <a:r>
              <a:rPr lang="en-IE" sz="2300" i="1" dirty="0" smtClean="0"/>
              <a:t>Location</a:t>
            </a:r>
            <a:r>
              <a:rPr lang="en-IE" sz="2300" dirty="0" smtClean="0"/>
              <a:t> property of the </a:t>
            </a:r>
            <a:r>
              <a:rPr lang="en-IE" sz="2300" i="1" dirty="0" err="1" smtClean="0"/>
              <a:t>OutputCache</a:t>
            </a:r>
            <a:r>
              <a:rPr lang="en-IE" sz="2300" dirty="0" smtClean="0"/>
              <a:t> class</a:t>
            </a:r>
          </a:p>
          <a:p>
            <a:pPr lvl="4"/>
            <a:r>
              <a:rPr lang="en-IE" sz="2100" dirty="0" smtClean="0"/>
              <a:t>Any		(default)</a:t>
            </a:r>
          </a:p>
          <a:p>
            <a:pPr lvl="4"/>
            <a:r>
              <a:rPr lang="en-IE" sz="2100" dirty="0" smtClean="0"/>
              <a:t>Client</a:t>
            </a:r>
          </a:p>
          <a:p>
            <a:pPr lvl="4"/>
            <a:r>
              <a:rPr lang="en-IE" sz="2100" dirty="0" smtClean="0"/>
              <a:t>Downstream</a:t>
            </a:r>
          </a:p>
          <a:p>
            <a:pPr lvl="4"/>
            <a:r>
              <a:rPr lang="en-IE" sz="2100" dirty="0" smtClean="0"/>
              <a:t>Server</a:t>
            </a:r>
          </a:p>
          <a:p>
            <a:pPr lvl="4"/>
            <a:r>
              <a:rPr lang="en-IE" sz="2100" dirty="0" smtClean="0"/>
              <a:t>None</a:t>
            </a:r>
          </a:p>
          <a:p>
            <a:pPr lvl="4"/>
            <a:r>
              <a:rPr lang="en-IE" sz="2100" dirty="0" err="1" smtClean="0"/>
              <a:t>ServerAndClient</a:t>
            </a:r>
            <a:endParaRPr lang="en-IE" sz="2100" dirty="0" smtClean="0"/>
          </a:p>
          <a:p>
            <a:pPr marL="1143000" lvl="4" indent="0">
              <a:buNone/>
            </a:pPr>
            <a:endParaRPr lang="en-IE" sz="2100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14</a:t>
            </a:fld>
            <a:endParaRPr lang="en-IE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04" y="5434110"/>
            <a:ext cx="8361087" cy="2240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148064" y="3892602"/>
            <a:ext cx="3647527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In what situations would the different options be useful?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90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10.4 </a:t>
            </a:r>
            <a:r>
              <a:rPr lang="en-IE" dirty="0" smtClean="0"/>
              <a:t>Output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sz="2800" dirty="0" smtClean="0"/>
              <a:t>Output Caching</a:t>
            </a:r>
          </a:p>
          <a:p>
            <a:pPr lvl="1"/>
            <a:endParaRPr lang="en-IE" sz="2800" dirty="0" smtClean="0"/>
          </a:p>
          <a:p>
            <a:pPr lvl="2"/>
            <a:r>
              <a:rPr lang="en-IE" sz="2500" dirty="0" smtClean="0"/>
              <a:t>Other options</a:t>
            </a:r>
          </a:p>
          <a:p>
            <a:pPr lvl="3"/>
            <a:r>
              <a:rPr lang="en-IE" sz="1900" dirty="0" err="1" smtClean="0"/>
              <a:t>NoStore</a:t>
            </a:r>
            <a:r>
              <a:rPr lang="en-IE" sz="1900" dirty="0" smtClean="0"/>
              <a:t> – indicates that proxy servers and browsers should not store permanent copies of cached content</a:t>
            </a:r>
          </a:p>
          <a:p>
            <a:pPr lvl="3"/>
            <a:endParaRPr lang="en-IE" sz="1900" dirty="0" smtClean="0"/>
          </a:p>
          <a:p>
            <a:pPr lvl="3"/>
            <a:r>
              <a:rPr lang="en-IE" sz="1900" dirty="0" err="1" smtClean="0"/>
              <a:t>VaryByHeader</a:t>
            </a:r>
            <a:endParaRPr lang="en-IE" sz="1900" dirty="0" smtClean="0"/>
          </a:p>
          <a:p>
            <a:pPr lvl="3"/>
            <a:endParaRPr lang="en-IE" sz="1900" dirty="0" smtClean="0"/>
          </a:p>
          <a:p>
            <a:pPr lvl="3"/>
            <a:r>
              <a:rPr lang="en-IE" sz="1900" dirty="0" err="1" smtClean="0"/>
              <a:t>VaryByCustom</a:t>
            </a:r>
            <a:endParaRPr lang="en-IE" sz="1900" dirty="0" smtClean="0"/>
          </a:p>
          <a:p>
            <a:pPr lvl="3"/>
            <a:endParaRPr lang="en-IE" sz="1900" dirty="0" smtClean="0"/>
          </a:p>
          <a:p>
            <a:pPr lvl="3"/>
            <a:r>
              <a:rPr lang="en-IE" sz="1900" dirty="0" err="1" smtClean="0"/>
              <a:t>SqlDependency</a:t>
            </a:r>
            <a:endParaRPr lang="en-IE" sz="1900" dirty="0" smtClean="0"/>
          </a:p>
          <a:p>
            <a:pPr lvl="3"/>
            <a:endParaRPr lang="en-IE" sz="1900" dirty="0"/>
          </a:p>
          <a:p>
            <a:pPr lvl="3"/>
            <a:r>
              <a:rPr lang="en-IE" sz="1900" dirty="0" err="1" smtClean="0"/>
              <a:t>CacheProfile</a:t>
            </a:r>
            <a:endParaRPr lang="en-IE" sz="1900" dirty="0" smtClean="0"/>
          </a:p>
          <a:p>
            <a:pPr marL="1143000" lvl="4" indent="0">
              <a:buNone/>
            </a:pPr>
            <a:endParaRPr lang="en-IE" sz="2100" dirty="0"/>
          </a:p>
          <a:p>
            <a:pPr lvl="2"/>
            <a:endParaRPr lang="en-IE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15</a:t>
            </a:fld>
            <a:endParaRPr lang="en-IE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09" y="3980483"/>
            <a:ext cx="2467319" cy="1524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661248"/>
            <a:ext cx="3229426" cy="1714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ight Arrow 10"/>
          <p:cNvSpPr/>
          <p:nvPr/>
        </p:nvSpPr>
        <p:spPr>
          <a:xfrm rot="20468211">
            <a:off x="2953862" y="5234961"/>
            <a:ext cx="2256316" cy="716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8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10.5 </a:t>
            </a:r>
            <a:r>
              <a:rPr lang="en-IE" dirty="0" smtClean="0"/>
              <a:t>Object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sz="2800" dirty="0" smtClean="0"/>
              <a:t>Object Caching</a:t>
            </a:r>
          </a:p>
          <a:p>
            <a:pPr lvl="1"/>
            <a:endParaRPr lang="en-IE" sz="2800" dirty="0"/>
          </a:p>
          <a:p>
            <a:pPr lvl="2"/>
            <a:r>
              <a:rPr lang="en-IE" sz="2500" dirty="0" smtClean="0"/>
              <a:t>Very flexible caching capability</a:t>
            </a:r>
          </a:p>
          <a:p>
            <a:pPr lvl="3"/>
            <a:r>
              <a:rPr lang="en-IE" sz="2300" dirty="0" smtClean="0"/>
              <a:t>Implemented using the </a:t>
            </a:r>
            <a:r>
              <a:rPr lang="en-IE" sz="2300" b="1" i="1" dirty="0" smtClean="0"/>
              <a:t>Cache </a:t>
            </a:r>
            <a:r>
              <a:rPr lang="en-IE" sz="2300" dirty="0" smtClean="0"/>
              <a:t>class</a:t>
            </a:r>
          </a:p>
          <a:p>
            <a:pPr lvl="2"/>
            <a:endParaRPr lang="en-IE" sz="2500" dirty="0"/>
          </a:p>
          <a:p>
            <a:pPr lvl="2"/>
            <a:r>
              <a:rPr lang="en-IE" sz="2500" dirty="0" smtClean="0"/>
              <a:t>We can place any object in the cache</a:t>
            </a:r>
          </a:p>
          <a:p>
            <a:pPr lvl="3"/>
            <a:r>
              <a:rPr lang="en-IE" dirty="0" smtClean="0"/>
              <a:t>Stored in server memory so should be used judiciously</a:t>
            </a:r>
          </a:p>
          <a:p>
            <a:pPr lvl="3"/>
            <a:r>
              <a:rPr lang="en-IE" dirty="0" smtClean="0"/>
              <a:t>ASP.NET will evict older items if memory resources become scarce</a:t>
            </a:r>
          </a:p>
          <a:p>
            <a:pPr lvl="3"/>
            <a:endParaRPr lang="en-IE" dirty="0"/>
          </a:p>
          <a:p>
            <a:pPr lvl="2"/>
            <a:r>
              <a:rPr lang="en-IE" dirty="0" smtClean="0"/>
              <a:t>Useful for static data</a:t>
            </a:r>
          </a:p>
          <a:p>
            <a:pPr lvl="3"/>
            <a:r>
              <a:rPr lang="en-IE" dirty="0" smtClean="0"/>
              <a:t>Cache a dataset </a:t>
            </a:r>
          </a:p>
          <a:p>
            <a:pPr lvl="3"/>
            <a:r>
              <a:rPr lang="en-IE" dirty="0" smtClean="0"/>
              <a:t>Can set an expiry on the cache</a:t>
            </a:r>
            <a:endParaRPr lang="en-IE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07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10.5 </a:t>
            </a:r>
            <a:r>
              <a:rPr lang="en-IE" dirty="0" smtClean="0"/>
              <a:t>Object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sz="2800" dirty="0" smtClean="0"/>
              <a:t>Object Caching</a:t>
            </a:r>
          </a:p>
          <a:p>
            <a:pPr lvl="1"/>
            <a:endParaRPr lang="en-IE" sz="2800" dirty="0"/>
          </a:p>
          <a:p>
            <a:pPr lvl="2"/>
            <a:r>
              <a:rPr lang="en-IE" sz="2500" dirty="0" smtClean="0"/>
              <a:t>Objects are stored in the </a:t>
            </a:r>
            <a:r>
              <a:rPr lang="en-IE" sz="2500" i="1" dirty="0" smtClean="0"/>
              <a:t>Cache </a:t>
            </a:r>
            <a:r>
              <a:rPr lang="en-IE" sz="2500" dirty="0" smtClean="0"/>
              <a:t>as key/value pairs</a:t>
            </a:r>
          </a:p>
          <a:p>
            <a:pPr lvl="3"/>
            <a:r>
              <a:rPr lang="en-IE" sz="2000" dirty="0" smtClean="0"/>
              <a:t>Object being stored is the value</a:t>
            </a:r>
          </a:p>
          <a:p>
            <a:pPr lvl="3"/>
            <a:r>
              <a:rPr lang="en-IE" sz="2000" dirty="0" smtClean="0"/>
              <a:t>Key is a descriptive string</a:t>
            </a:r>
          </a:p>
          <a:p>
            <a:pPr lvl="3"/>
            <a:endParaRPr lang="en-IE" sz="2000" dirty="0"/>
          </a:p>
          <a:p>
            <a:pPr lvl="2"/>
            <a:endParaRPr lang="en-IE" sz="2200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17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043608" y="3789040"/>
            <a:ext cx="7776864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Consolas" pitchFamily="49" charset="0"/>
                <a:cs typeface="Consolas" pitchFamily="49" charset="0"/>
              </a:rPr>
              <a:t>List&lt;User&gt; users;</a:t>
            </a:r>
          </a:p>
          <a:p>
            <a:r>
              <a:rPr lang="en-IE" dirty="0">
                <a:latin typeface="Consolas" pitchFamily="49" charset="0"/>
                <a:cs typeface="Consolas" pitchFamily="49" charset="0"/>
              </a:rPr>
              <a:t>u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sers = (List&lt;User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&gt;)</a:t>
            </a:r>
            <a:r>
              <a:rPr lang="en-IE" b="1" dirty="0">
                <a:latin typeface="Consolas" pitchFamily="49" charset="0"/>
                <a:cs typeface="Consolas" pitchFamily="49" charset="0"/>
              </a:rPr>
              <a:t>Cache["</a:t>
            </a:r>
            <a:r>
              <a:rPr lang="en-IE" b="1" dirty="0" err="1">
                <a:latin typeface="Consolas" pitchFamily="49" charset="0"/>
                <a:cs typeface="Consolas" pitchFamily="49" charset="0"/>
              </a:rPr>
              <a:t>AppUsers</a:t>
            </a:r>
            <a:r>
              <a:rPr lang="en-IE" b="1" dirty="0">
                <a:latin typeface="Consolas" pitchFamily="49" charset="0"/>
                <a:cs typeface="Consolas" pitchFamily="49" charset="0"/>
              </a:rPr>
              <a:t>"]</a:t>
            </a:r>
            <a:r>
              <a:rPr lang="en-IE" dirty="0">
                <a:latin typeface="Consolas" pitchFamily="49" charset="0"/>
                <a:cs typeface="Consolas" pitchFamily="49" charset="0"/>
              </a:rPr>
              <a:t>;</a:t>
            </a:r>
            <a:endParaRPr lang="en-IE" dirty="0" smtClean="0">
              <a:latin typeface="Consolas" pitchFamily="49" charset="0"/>
              <a:cs typeface="Consolas" pitchFamily="49" charset="0"/>
            </a:endParaRPr>
          </a:p>
          <a:p>
            <a:endParaRPr lang="en-I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E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f (users == null) {</a:t>
            </a:r>
          </a:p>
          <a:p>
            <a:r>
              <a:rPr lang="en-IE" dirty="0" smtClean="0">
                <a:latin typeface="Consolas" pitchFamily="49" charset="0"/>
                <a:cs typeface="Consolas" pitchFamily="49" charset="0"/>
              </a:rPr>
              <a:t>    users =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entities.Users.ToList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2780928"/>
            <a:ext cx="3563888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We must use an explicit cast or conversion on the value returned from the </a:t>
            </a:r>
            <a:r>
              <a:rPr lang="en-IE" b="1" dirty="0" smtClean="0"/>
              <a:t>Cache</a:t>
            </a:r>
            <a:endParaRPr lang="en-IE" dirty="0"/>
          </a:p>
        </p:txBody>
      </p:sp>
      <p:sp>
        <p:nvSpPr>
          <p:cNvPr id="9" name="Freeform 8"/>
          <p:cNvSpPr/>
          <p:nvPr/>
        </p:nvSpPr>
        <p:spPr>
          <a:xfrm rot="232111">
            <a:off x="3285637" y="3571452"/>
            <a:ext cx="4267762" cy="1416970"/>
          </a:xfrm>
          <a:custGeom>
            <a:avLst/>
            <a:gdLst>
              <a:gd name="connsiteX0" fmla="*/ 3969327 w 3969327"/>
              <a:gd name="connsiteY0" fmla="*/ 0 h 1244280"/>
              <a:gd name="connsiteX1" fmla="*/ 2743200 w 3969327"/>
              <a:gd name="connsiteY1" fmla="*/ 1205346 h 1244280"/>
              <a:gd name="connsiteX2" fmla="*/ 0 w 3969327"/>
              <a:gd name="connsiteY2" fmla="*/ 831273 h 124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9327" h="1244280">
                <a:moveTo>
                  <a:pt x="3969327" y="0"/>
                </a:moveTo>
                <a:cubicBezTo>
                  <a:pt x="3687040" y="533400"/>
                  <a:pt x="3404754" y="1066801"/>
                  <a:pt x="2743200" y="1205346"/>
                </a:cubicBezTo>
                <a:cubicBezTo>
                  <a:pt x="2081646" y="1343891"/>
                  <a:pt x="1040823" y="1087582"/>
                  <a:pt x="0" y="831273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1043608" y="5589240"/>
            <a:ext cx="777686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/>
              <a:t>NOTE: </a:t>
            </a:r>
            <a:r>
              <a:rPr lang="en-IE" dirty="0" smtClean="0"/>
              <a:t>The </a:t>
            </a:r>
            <a:r>
              <a:rPr lang="en-IE" b="1" dirty="0" smtClean="0"/>
              <a:t>Cache </a:t>
            </a:r>
            <a:r>
              <a:rPr lang="en-IE" dirty="0" smtClean="0"/>
              <a:t>is available to the entire application. Opening a new browser session on a different machine would still retrieve data from the cache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1268760"/>
            <a:ext cx="356388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We can remove items from the </a:t>
            </a:r>
            <a:r>
              <a:rPr lang="en-IE" b="1" dirty="0" smtClean="0"/>
              <a:t>Cache </a:t>
            </a:r>
            <a:r>
              <a:rPr lang="en-IE" dirty="0" smtClean="0"/>
              <a:t>by calling the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Cache.Remove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IE" dirty="0" smtClean="0">
                <a:cs typeface="Consolas" pitchFamily="49" charset="0"/>
              </a:rPr>
              <a:t>command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201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10.5 </a:t>
            </a:r>
            <a:r>
              <a:rPr lang="en-IE" dirty="0" smtClean="0"/>
              <a:t>Object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sz="2800" dirty="0" smtClean="0"/>
              <a:t>Object Caching</a:t>
            </a:r>
          </a:p>
          <a:p>
            <a:pPr lvl="1"/>
            <a:endParaRPr lang="en-IE" sz="2800" dirty="0"/>
          </a:p>
          <a:p>
            <a:pPr lvl="2"/>
            <a:r>
              <a:rPr lang="en-IE" sz="2200" dirty="0" smtClean="0"/>
              <a:t>The </a:t>
            </a:r>
            <a:r>
              <a:rPr lang="en-IE" sz="2200" b="1" dirty="0" smtClean="0"/>
              <a:t>Cache</a:t>
            </a:r>
            <a:r>
              <a:rPr lang="en-IE" sz="2200" dirty="0" smtClean="0"/>
              <a:t> class also exposes further functionality</a:t>
            </a:r>
          </a:p>
          <a:p>
            <a:pPr lvl="3"/>
            <a:r>
              <a:rPr lang="en-IE" dirty="0" smtClean="0"/>
              <a:t>Dependencies</a:t>
            </a:r>
          </a:p>
          <a:p>
            <a:pPr lvl="3"/>
            <a:r>
              <a:rPr lang="en-IE" dirty="0" smtClean="0"/>
              <a:t>Manage expirations</a:t>
            </a:r>
          </a:p>
          <a:p>
            <a:pPr lvl="3"/>
            <a:r>
              <a:rPr lang="en-IE" dirty="0" smtClean="0"/>
              <a:t>Memory recovery</a:t>
            </a:r>
          </a:p>
          <a:p>
            <a:pPr lvl="3"/>
            <a:endParaRPr lang="en-IE" dirty="0"/>
          </a:p>
          <a:p>
            <a:pPr lvl="2"/>
            <a:r>
              <a:rPr lang="en-IE" dirty="0" smtClean="0"/>
              <a:t>We can use the</a:t>
            </a:r>
            <a:r>
              <a:rPr lang="en-IE" b="1" dirty="0" smtClean="0"/>
              <a:t> Add </a:t>
            </a:r>
            <a:r>
              <a:rPr lang="en-IE" dirty="0" smtClean="0"/>
              <a:t>and </a:t>
            </a:r>
            <a:r>
              <a:rPr lang="en-IE" b="1" dirty="0" smtClean="0"/>
              <a:t>Insert </a:t>
            </a:r>
            <a:r>
              <a:rPr lang="en-IE" dirty="0" smtClean="0"/>
              <a:t>methods of the </a:t>
            </a:r>
            <a:r>
              <a:rPr lang="en-IE" b="1" dirty="0" smtClean="0"/>
              <a:t>Cache</a:t>
            </a:r>
            <a:r>
              <a:rPr lang="en-IE" dirty="0" smtClean="0"/>
              <a:t> class to access this other functionality</a:t>
            </a:r>
          </a:p>
          <a:p>
            <a:pPr lvl="2"/>
            <a:endParaRPr lang="en-IE" dirty="0"/>
          </a:p>
          <a:p>
            <a:pPr lvl="3"/>
            <a:r>
              <a:rPr lang="en-IE" b="1" dirty="0" smtClean="0"/>
              <a:t>Add</a:t>
            </a:r>
            <a:r>
              <a:rPr lang="en-IE" dirty="0" smtClean="0"/>
              <a:t> requires all parameters</a:t>
            </a:r>
          </a:p>
          <a:p>
            <a:pPr lvl="3"/>
            <a:r>
              <a:rPr lang="en-IE" b="1" dirty="0" smtClean="0"/>
              <a:t>Insert</a:t>
            </a:r>
            <a:r>
              <a:rPr lang="en-IE" dirty="0" smtClean="0"/>
              <a:t> allows some parameters to be optional</a:t>
            </a:r>
            <a:endParaRPr lang="en-IE" dirty="0"/>
          </a:p>
          <a:p>
            <a:pPr lvl="2"/>
            <a:endParaRPr lang="en-IE" sz="2200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0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10.5 </a:t>
            </a:r>
            <a:r>
              <a:rPr lang="en-IE" dirty="0" smtClean="0"/>
              <a:t>Object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IE" sz="2800" dirty="0" smtClean="0"/>
              <a:t>Object Caching</a:t>
            </a:r>
          </a:p>
          <a:p>
            <a:pPr lvl="2"/>
            <a:r>
              <a:rPr lang="en-IE" sz="2400" dirty="0" smtClean="0">
                <a:cs typeface="Consolas" pitchFamily="49" charset="0"/>
              </a:rPr>
              <a:t>A </a:t>
            </a:r>
            <a:r>
              <a:rPr lang="en-IE" sz="2400" dirty="0">
                <a:cs typeface="Consolas" pitchFamily="49" charset="0"/>
              </a:rPr>
              <a:t>dependency relates a cached item to a point in time (relative or absolute) or an external object (file, another item in the cache, an array of items in the cache). </a:t>
            </a:r>
          </a:p>
          <a:p>
            <a:pPr lvl="2"/>
            <a:endParaRPr lang="en-IE" sz="2200" dirty="0"/>
          </a:p>
          <a:p>
            <a:pPr marL="868680" lvl="3" indent="0">
              <a:buNone/>
            </a:pPr>
            <a:endParaRPr lang="en-IE" dirty="0" smtClean="0"/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19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23528" y="3284984"/>
            <a:ext cx="3744416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err="1" smtClean="0">
                <a:latin typeface="Consolas" pitchFamily="49" charset="0"/>
                <a:cs typeface="Consolas" pitchFamily="49" charset="0"/>
              </a:rPr>
              <a:t>Cache.Add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E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KeyName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IE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KeyValue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IE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 Dependencies,</a:t>
            </a:r>
          </a:p>
          <a:p>
            <a:r>
              <a:rPr lang="en-IE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AbsoluteExpiration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IE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SlidingExpiration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IE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 Priority,</a:t>
            </a:r>
          </a:p>
          <a:p>
            <a:r>
              <a:rPr lang="en-IE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CacheItemRemovedCallback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I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2996952"/>
            <a:ext cx="43204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cs typeface="Consolas" pitchFamily="49" charset="0"/>
              </a:rPr>
              <a:t>Use the </a:t>
            </a:r>
            <a:r>
              <a:rPr lang="en-IE" b="1" dirty="0" err="1" smtClean="0">
                <a:cs typeface="Consolas" pitchFamily="49" charset="0"/>
              </a:rPr>
              <a:t>CacheDependency</a:t>
            </a:r>
            <a:r>
              <a:rPr lang="en-IE" b="1" dirty="0" smtClean="0">
                <a:cs typeface="Consolas" pitchFamily="49" charset="0"/>
              </a:rPr>
              <a:t> </a:t>
            </a:r>
            <a:r>
              <a:rPr lang="en-IE" dirty="0" smtClean="0">
                <a:cs typeface="Consolas" pitchFamily="49" charset="0"/>
              </a:rPr>
              <a:t>class</a:t>
            </a:r>
            <a:endParaRPr lang="en-IE" dirty="0"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429000"/>
            <a:ext cx="43204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cs typeface="Consolas" pitchFamily="49" charset="0"/>
              </a:rPr>
              <a:t>A definite/absolute time. E.g.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DateTime.Now.AddMinutes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(30) </a:t>
            </a:r>
            <a:endParaRPr lang="en-I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4149080"/>
            <a:ext cx="432048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cs typeface="Consolas" pitchFamily="49" charset="0"/>
              </a:rPr>
              <a:t>Specifies an interval between when an item is last accessed and when it expires E.g. </a:t>
            </a:r>
            <a:r>
              <a:rPr lang="en-IE" dirty="0" err="1" smtClean="0">
                <a:latin typeface="Consolas" pitchFamily="49" charset="0"/>
                <a:cs typeface="Consolas" pitchFamily="49" charset="0"/>
              </a:rPr>
              <a:t>TimeSpan.FromSeconds</a:t>
            </a:r>
            <a:r>
              <a:rPr lang="en-IE" dirty="0" smtClean="0">
                <a:latin typeface="Consolas" pitchFamily="49" charset="0"/>
                <a:cs typeface="Consolas" pitchFamily="49" charset="0"/>
              </a:rPr>
              <a:t>(30) </a:t>
            </a:r>
            <a:endParaRPr lang="en-I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5661248"/>
            <a:ext cx="432048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cs typeface="Consolas" pitchFamily="49" charset="0"/>
              </a:rPr>
              <a:t>Can implement an event handler to run when an item is removed from the cache.</a:t>
            </a:r>
            <a:endParaRPr lang="en-IE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2267744" y="3181618"/>
            <a:ext cx="2160240" cy="111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2987824" y="3752166"/>
            <a:ext cx="1440160" cy="75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2843808" y="4610745"/>
            <a:ext cx="1584176" cy="25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1"/>
          </p:cNvCxnSpPr>
          <p:nvPr/>
        </p:nvCxnSpPr>
        <p:spPr>
          <a:xfrm>
            <a:off x="3923928" y="5445224"/>
            <a:ext cx="504056" cy="539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27984" y="5157192"/>
            <a:ext cx="43204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cs typeface="Consolas" pitchFamily="49" charset="0"/>
              </a:rPr>
              <a:t>ASP.NET memory management.</a:t>
            </a:r>
            <a:endParaRPr lang="en-IE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1979712" y="5085184"/>
            <a:ext cx="2448272" cy="256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/>
              <a:t>10. </a:t>
            </a:r>
            <a:r>
              <a:rPr lang="en-IE" sz="2400" dirty="0" smtClean="0"/>
              <a:t>Caching</a:t>
            </a:r>
            <a:endParaRPr lang="en-IE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 numCol="2">
            <a:normAutofit/>
          </a:bodyPr>
          <a:lstStyle/>
          <a:p>
            <a:pPr algn="l"/>
            <a:r>
              <a:rPr lang="en-IE" sz="1800" dirty="0" smtClean="0"/>
              <a:t>10.1 </a:t>
            </a:r>
            <a:r>
              <a:rPr lang="en-IE" sz="1800" dirty="0" smtClean="0"/>
              <a:t>Overview</a:t>
            </a:r>
          </a:p>
          <a:p>
            <a:pPr algn="l"/>
            <a:r>
              <a:rPr lang="en-IE" sz="1800" dirty="0" smtClean="0"/>
              <a:t>10.2 </a:t>
            </a:r>
            <a:r>
              <a:rPr lang="en-IE" sz="1800" dirty="0" smtClean="0"/>
              <a:t>Types of Caching</a:t>
            </a:r>
          </a:p>
          <a:p>
            <a:pPr algn="l"/>
            <a:r>
              <a:rPr lang="en-IE" sz="1800" dirty="0" smtClean="0"/>
              <a:t>10.3 </a:t>
            </a:r>
            <a:r>
              <a:rPr lang="en-IE" sz="1800" dirty="0" smtClean="0"/>
              <a:t>Data Caching</a:t>
            </a:r>
          </a:p>
          <a:p>
            <a:pPr algn="l"/>
            <a:r>
              <a:rPr lang="en-IE" sz="1800" dirty="0" smtClean="0"/>
              <a:t>10.4 </a:t>
            </a:r>
            <a:r>
              <a:rPr lang="en-IE" sz="1800" dirty="0" smtClean="0"/>
              <a:t>Output Caching</a:t>
            </a:r>
          </a:p>
          <a:p>
            <a:pPr algn="l"/>
            <a:r>
              <a:rPr lang="en-IE" sz="1800" dirty="0" smtClean="0"/>
              <a:t>10.5 </a:t>
            </a:r>
            <a:r>
              <a:rPr lang="en-IE" sz="1800" dirty="0" smtClean="0"/>
              <a:t>Object Caching</a:t>
            </a:r>
          </a:p>
          <a:p>
            <a:pPr algn="l"/>
            <a:r>
              <a:rPr lang="en-IE" sz="1800" dirty="0" smtClean="0"/>
              <a:t>10.6 </a:t>
            </a:r>
            <a:r>
              <a:rPr lang="en-IE" sz="1800" dirty="0" smtClean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A59-B171-400F-ADF8-5E5735F2CAC5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Advanced Internet Technologies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5364088" y="2924944"/>
            <a:ext cx="2808312" cy="1107996"/>
          </a:xfrm>
          <a:prstGeom prst="rect">
            <a:avLst/>
          </a:prstGeom>
          <a:solidFill>
            <a:schemeClr val="tx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E" sz="6600" dirty="0" smtClean="0">
                <a:solidFill>
                  <a:schemeClr val="tx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Cache</a:t>
            </a:r>
            <a:endParaRPr lang="en-IE" sz="6000" dirty="0">
              <a:solidFill>
                <a:schemeClr val="tx2">
                  <a:lumMod val="1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10.6 </a:t>
            </a:r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Class Caching</a:t>
            </a:r>
          </a:p>
          <a:p>
            <a:pPr lvl="1"/>
            <a:r>
              <a:rPr lang="en-IE" sz="2800" dirty="0"/>
              <a:t>Configuration Caching</a:t>
            </a:r>
          </a:p>
          <a:p>
            <a:pPr lvl="1"/>
            <a:r>
              <a:rPr lang="en-IE" sz="2800" dirty="0"/>
              <a:t>Data Caching</a:t>
            </a:r>
          </a:p>
          <a:p>
            <a:pPr lvl="1"/>
            <a:r>
              <a:rPr lang="en-IE" sz="2800" dirty="0"/>
              <a:t>Output Caching</a:t>
            </a:r>
          </a:p>
          <a:p>
            <a:pPr lvl="1"/>
            <a:r>
              <a:rPr lang="en-IE" sz="2800" dirty="0"/>
              <a:t>Object Caching</a:t>
            </a:r>
          </a:p>
          <a:p>
            <a:pPr lvl="1"/>
            <a:endParaRPr lang="en-IE" sz="2800" dirty="0"/>
          </a:p>
          <a:p>
            <a:pPr lvl="1"/>
            <a:endParaRPr lang="en-IE" sz="4000" dirty="0"/>
          </a:p>
          <a:p>
            <a:pPr lvl="2"/>
            <a:endParaRPr lang="en-IE" dirty="0" smtClean="0"/>
          </a:p>
          <a:p>
            <a:pPr lvl="2"/>
            <a:endParaRPr lang="en-IE" dirty="0"/>
          </a:p>
          <a:p>
            <a:pPr lvl="2"/>
            <a:endParaRPr lang="en-IE" dirty="0" smtClean="0"/>
          </a:p>
          <a:p>
            <a:pPr lvl="4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D2B-0012-458C-A4C1-A88ED7C29089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4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10.2 </a:t>
            </a:r>
            <a:r>
              <a:rPr lang="en-IE" dirty="0" smtClean="0"/>
              <a:t>Types of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 smtClean="0"/>
              <a:t>Types of Caching</a:t>
            </a:r>
          </a:p>
          <a:p>
            <a:pPr lvl="1"/>
            <a:endParaRPr lang="en-IE" sz="2800" dirty="0"/>
          </a:p>
          <a:p>
            <a:pPr lvl="2"/>
            <a:r>
              <a:rPr lang="en-IE" sz="2500" dirty="0" smtClean="0"/>
              <a:t>Several types of caching in ASP.NET</a:t>
            </a:r>
          </a:p>
          <a:p>
            <a:pPr lvl="3"/>
            <a:r>
              <a:rPr lang="en-IE" sz="2300" dirty="0" smtClean="0"/>
              <a:t>Some automatic</a:t>
            </a:r>
          </a:p>
          <a:p>
            <a:pPr lvl="3"/>
            <a:r>
              <a:rPr lang="en-IE" sz="2300" dirty="0" smtClean="0"/>
              <a:t>Some require coding</a:t>
            </a:r>
          </a:p>
          <a:p>
            <a:pPr lvl="3"/>
            <a:endParaRPr lang="en-IE" sz="2300" dirty="0"/>
          </a:p>
          <a:p>
            <a:pPr lvl="2"/>
            <a:r>
              <a:rPr lang="en-IE" sz="2500" dirty="0" smtClean="0"/>
              <a:t>Cache is an area of memory that will be managed by the server</a:t>
            </a:r>
          </a:p>
          <a:p>
            <a:pPr lvl="3"/>
            <a:r>
              <a:rPr lang="en-IE" sz="2300" dirty="0" smtClean="0"/>
              <a:t>Resources placed in the cache</a:t>
            </a:r>
          </a:p>
          <a:p>
            <a:pPr lvl="3"/>
            <a:r>
              <a:rPr lang="en-IE" sz="2300" dirty="0" smtClean="0"/>
              <a:t>Subsequent requests for those resources are retrieved from the cache rather than the underlying </a:t>
            </a:r>
            <a:r>
              <a:rPr lang="en-IE" sz="2300" dirty="0" err="1" smtClean="0"/>
              <a:t>datasource</a:t>
            </a:r>
            <a:endParaRPr lang="en-IE" sz="2300" dirty="0" smtClean="0"/>
          </a:p>
          <a:p>
            <a:pPr lvl="2"/>
            <a:endParaRPr lang="en-IE" sz="2500" dirty="0"/>
          </a:p>
          <a:p>
            <a:pPr lvl="1"/>
            <a:endParaRPr lang="en-IE" sz="28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10.2 </a:t>
            </a:r>
            <a:r>
              <a:rPr lang="en-IE" dirty="0" smtClean="0"/>
              <a:t>Types of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2800" dirty="0" smtClean="0"/>
              <a:t>Types of Caching</a:t>
            </a:r>
          </a:p>
          <a:p>
            <a:pPr lvl="1"/>
            <a:endParaRPr lang="en-IE" sz="2800" dirty="0"/>
          </a:p>
          <a:p>
            <a:pPr lvl="2"/>
            <a:r>
              <a:rPr lang="en-IE" sz="2500" dirty="0" smtClean="0"/>
              <a:t>Class Caching</a:t>
            </a:r>
          </a:p>
          <a:p>
            <a:pPr lvl="2"/>
            <a:endParaRPr lang="en-IE" sz="2500" dirty="0"/>
          </a:p>
          <a:p>
            <a:pPr lvl="2"/>
            <a:r>
              <a:rPr lang="en-IE" sz="2500" dirty="0" smtClean="0"/>
              <a:t>Configuration Caching</a:t>
            </a:r>
          </a:p>
          <a:p>
            <a:pPr lvl="2"/>
            <a:endParaRPr lang="en-IE" sz="2500" dirty="0"/>
          </a:p>
          <a:p>
            <a:pPr lvl="2"/>
            <a:r>
              <a:rPr lang="en-IE" sz="2500" dirty="0" smtClean="0"/>
              <a:t>Data Caching</a:t>
            </a:r>
          </a:p>
          <a:p>
            <a:pPr lvl="2"/>
            <a:endParaRPr lang="en-IE" sz="2500" dirty="0"/>
          </a:p>
          <a:p>
            <a:pPr lvl="2"/>
            <a:r>
              <a:rPr lang="en-IE" sz="2500" dirty="0" smtClean="0"/>
              <a:t>Output Caching</a:t>
            </a:r>
          </a:p>
          <a:p>
            <a:pPr lvl="2"/>
            <a:endParaRPr lang="en-IE" sz="2500" dirty="0"/>
          </a:p>
          <a:p>
            <a:pPr lvl="2"/>
            <a:r>
              <a:rPr lang="en-IE" sz="2500" dirty="0" smtClean="0"/>
              <a:t>Object Caching</a:t>
            </a:r>
            <a:endParaRPr lang="en-IE" sz="2500" dirty="0"/>
          </a:p>
          <a:p>
            <a:pPr lvl="1"/>
            <a:endParaRPr lang="en-IE" sz="28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8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10.2 </a:t>
            </a:r>
            <a:r>
              <a:rPr lang="en-IE" dirty="0" smtClean="0"/>
              <a:t>Types of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 smtClean="0"/>
              <a:t>Class Caching</a:t>
            </a:r>
          </a:p>
          <a:p>
            <a:pPr lvl="1"/>
            <a:endParaRPr lang="en-IE" sz="2800" dirty="0"/>
          </a:p>
          <a:p>
            <a:pPr lvl="2"/>
            <a:r>
              <a:rPr lang="en-IE" sz="2200" dirty="0" smtClean="0"/>
              <a:t>Web pages are compiled into a page class in an assembly the first time the page is run</a:t>
            </a:r>
          </a:p>
          <a:p>
            <a:pPr lvl="3"/>
            <a:r>
              <a:rPr lang="en-IE" dirty="0" smtClean="0"/>
              <a:t>You may have noticed a slight delay the first time you access a specific page</a:t>
            </a:r>
          </a:p>
          <a:p>
            <a:pPr lvl="3"/>
            <a:endParaRPr lang="en-IE" dirty="0"/>
          </a:p>
          <a:p>
            <a:pPr lvl="2"/>
            <a:r>
              <a:rPr lang="en-IE" dirty="0" smtClean="0"/>
              <a:t>After the compiled assembly is created though it is cached on the server and is called directly on subsequent page requests</a:t>
            </a:r>
          </a:p>
          <a:p>
            <a:pPr lvl="2"/>
            <a:endParaRPr lang="en-IE" dirty="0"/>
          </a:p>
          <a:p>
            <a:pPr lvl="2"/>
            <a:r>
              <a:rPr lang="en-IE" dirty="0" smtClean="0"/>
              <a:t>No developer intervention is required</a:t>
            </a:r>
            <a:endParaRPr lang="en-IE" dirty="0"/>
          </a:p>
          <a:p>
            <a:pPr lvl="1"/>
            <a:endParaRPr lang="en-IE" sz="28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00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10.2 </a:t>
            </a:r>
            <a:r>
              <a:rPr lang="en-IE" dirty="0" smtClean="0"/>
              <a:t>Types of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 smtClean="0"/>
              <a:t>Configuration Caching</a:t>
            </a:r>
          </a:p>
          <a:p>
            <a:pPr lvl="1"/>
            <a:endParaRPr lang="en-IE" sz="2800" dirty="0"/>
          </a:p>
          <a:p>
            <a:pPr lvl="2"/>
            <a:r>
              <a:rPr lang="en-IE" sz="2200" dirty="0" smtClean="0"/>
              <a:t>When an ASP.NET application is first started all the configuration information must be loaded</a:t>
            </a:r>
          </a:p>
          <a:p>
            <a:pPr lvl="3"/>
            <a:r>
              <a:rPr lang="en-IE" dirty="0" smtClean="0"/>
              <a:t>May take some time</a:t>
            </a:r>
          </a:p>
          <a:p>
            <a:pPr lvl="3"/>
            <a:endParaRPr lang="en-IE" dirty="0"/>
          </a:p>
          <a:p>
            <a:pPr lvl="2"/>
            <a:r>
              <a:rPr lang="en-IE" dirty="0" smtClean="0"/>
              <a:t>Configuration caching allows the application to store the configuration information in memory </a:t>
            </a:r>
          </a:p>
          <a:p>
            <a:pPr lvl="3"/>
            <a:r>
              <a:rPr lang="en-IE" dirty="0" smtClean="0"/>
              <a:t>whenever the configuration information is subsequently required the information is loaded from memory</a:t>
            </a:r>
          </a:p>
          <a:p>
            <a:pPr lvl="3"/>
            <a:endParaRPr lang="en-IE" dirty="0"/>
          </a:p>
          <a:p>
            <a:pPr lvl="2"/>
            <a:r>
              <a:rPr lang="en-IE" dirty="0" smtClean="0"/>
              <a:t>Occurs automatically</a:t>
            </a:r>
            <a:endParaRPr lang="en-IE" dirty="0"/>
          </a:p>
          <a:p>
            <a:pPr lvl="1"/>
            <a:endParaRPr lang="en-IE" sz="28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6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10.2 </a:t>
            </a:r>
            <a:r>
              <a:rPr lang="en-IE" dirty="0" smtClean="0"/>
              <a:t>Types of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 smtClean="0"/>
              <a:t>Data Caching</a:t>
            </a:r>
          </a:p>
          <a:p>
            <a:pPr lvl="1"/>
            <a:endParaRPr lang="en-IE" sz="2800" dirty="0"/>
          </a:p>
          <a:p>
            <a:pPr lvl="2"/>
            <a:r>
              <a:rPr lang="en-IE" sz="2200" dirty="0" smtClean="0"/>
              <a:t>This involves caching of data from a database</a:t>
            </a:r>
          </a:p>
          <a:p>
            <a:pPr lvl="3"/>
            <a:r>
              <a:rPr lang="en-IE" dirty="0" smtClean="0"/>
              <a:t>Good performance increases possible as retrieving data from the database is a relatively expensive operation when compared to retrieving the data from memory</a:t>
            </a:r>
          </a:p>
          <a:p>
            <a:pPr lvl="3"/>
            <a:endParaRPr lang="en-IE" dirty="0"/>
          </a:p>
          <a:p>
            <a:pPr lvl="2"/>
            <a:r>
              <a:rPr lang="en-IE" dirty="0" smtClean="0"/>
              <a:t>Not automatic</a:t>
            </a:r>
          </a:p>
          <a:p>
            <a:pPr lvl="3"/>
            <a:r>
              <a:rPr lang="en-IE" dirty="0" smtClean="0"/>
              <a:t>Requires developer intervention</a:t>
            </a:r>
            <a:endParaRPr lang="en-IE" dirty="0"/>
          </a:p>
          <a:p>
            <a:pPr lvl="1"/>
            <a:endParaRPr lang="en-IE" sz="28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30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10.2 </a:t>
            </a:r>
            <a:r>
              <a:rPr lang="en-IE" dirty="0" smtClean="0"/>
              <a:t>Types of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 smtClean="0"/>
              <a:t>Output  Caching</a:t>
            </a:r>
          </a:p>
          <a:p>
            <a:pPr lvl="1"/>
            <a:endParaRPr lang="en-IE" sz="2800" dirty="0"/>
          </a:p>
          <a:p>
            <a:pPr lvl="2"/>
            <a:r>
              <a:rPr lang="en-IE" sz="2200" dirty="0" smtClean="0"/>
              <a:t>This is the caching of pages or portions of pages that are sent to the client</a:t>
            </a:r>
          </a:p>
          <a:p>
            <a:pPr lvl="2"/>
            <a:endParaRPr lang="en-IE" sz="2200" dirty="0"/>
          </a:p>
          <a:p>
            <a:pPr lvl="2"/>
            <a:r>
              <a:rPr lang="en-IE" sz="2200" dirty="0" smtClean="0"/>
              <a:t>Significant performance increases possible</a:t>
            </a:r>
          </a:p>
          <a:p>
            <a:pPr lvl="3"/>
            <a:r>
              <a:rPr lang="en-IE" dirty="0" smtClean="0"/>
              <a:t>Page does not have to be recreated from scratch</a:t>
            </a:r>
          </a:p>
          <a:p>
            <a:pPr lvl="3"/>
            <a:endParaRPr lang="en-IE" dirty="0"/>
          </a:p>
          <a:p>
            <a:pPr lvl="2"/>
            <a:r>
              <a:rPr lang="en-IE" dirty="0" smtClean="0"/>
              <a:t>Not automatic</a:t>
            </a:r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56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10.2 </a:t>
            </a:r>
            <a:r>
              <a:rPr lang="en-IE" dirty="0" smtClean="0"/>
              <a:t>Types of Caching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 smtClean="0"/>
              <a:t>Object  Caching</a:t>
            </a:r>
          </a:p>
          <a:p>
            <a:pPr lvl="1"/>
            <a:endParaRPr lang="en-IE" sz="2800" dirty="0"/>
          </a:p>
          <a:p>
            <a:pPr lvl="2"/>
            <a:r>
              <a:rPr lang="en-IE" sz="2200" dirty="0" smtClean="0"/>
              <a:t>This is the caching of objects on a page </a:t>
            </a:r>
          </a:p>
          <a:p>
            <a:pPr lvl="3"/>
            <a:r>
              <a:rPr lang="en-IE" dirty="0" smtClean="0"/>
              <a:t>Data-sets</a:t>
            </a:r>
          </a:p>
          <a:p>
            <a:pPr lvl="3"/>
            <a:r>
              <a:rPr lang="en-IE" dirty="0" smtClean="0"/>
              <a:t>Controls</a:t>
            </a:r>
          </a:p>
          <a:p>
            <a:pPr lvl="3"/>
            <a:r>
              <a:rPr lang="en-IE" dirty="0" smtClean="0"/>
              <a:t>Data-types</a:t>
            </a:r>
          </a:p>
          <a:p>
            <a:pPr lvl="3"/>
            <a:r>
              <a:rPr lang="en-IE" dirty="0" smtClean="0"/>
              <a:t>Strings</a:t>
            </a:r>
          </a:p>
          <a:p>
            <a:pPr lvl="3"/>
            <a:r>
              <a:rPr lang="en-IE" dirty="0" smtClean="0"/>
              <a:t>Etc…</a:t>
            </a:r>
          </a:p>
          <a:p>
            <a:pPr lvl="3"/>
            <a:endParaRPr lang="en-IE" dirty="0"/>
          </a:p>
          <a:p>
            <a:pPr lvl="2"/>
            <a:r>
              <a:rPr lang="en-IE" dirty="0" smtClean="0"/>
              <a:t>Not automatic</a:t>
            </a:r>
          </a:p>
          <a:p>
            <a:pPr marL="868680" lvl="3" indent="0">
              <a:buNone/>
            </a:pPr>
            <a:endParaRPr lang="en-IE" sz="2600" dirty="0" smtClean="0"/>
          </a:p>
          <a:p>
            <a:pPr marL="594360" lvl="2" indent="0">
              <a:buNone/>
            </a:pPr>
            <a:endParaRPr lang="en-IE" sz="3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8F5D-AFD0-432C-9324-985185CB9237}" type="datetime1">
              <a:rPr lang="en-IE" smtClean="0"/>
              <a:t>17/11/2015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Internet Technologies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1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24194</TotalTime>
  <Words>996</Words>
  <Application>Microsoft Office PowerPoint</Application>
  <PresentationFormat>On-screen Show (4:3)</PresentationFormat>
  <Paragraphs>292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Advanced Internet  Technologies</vt:lpstr>
      <vt:lpstr>10. Caching</vt:lpstr>
      <vt:lpstr>10.2 Types of Caching</vt:lpstr>
      <vt:lpstr>10.2 Types of Caching</vt:lpstr>
      <vt:lpstr>10.2 Types of Caching</vt:lpstr>
      <vt:lpstr>10.2 Types of Caching</vt:lpstr>
      <vt:lpstr>10.2 Types of Caching</vt:lpstr>
      <vt:lpstr>10.2 Types of Caching</vt:lpstr>
      <vt:lpstr>10.2 Types of Caching</vt:lpstr>
      <vt:lpstr>10.3 Data Caching</vt:lpstr>
      <vt:lpstr>10.3 Data Caching</vt:lpstr>
      <vt:lpstr>10.4 Output Caching</vt:lpstr>
      <vt:lpstr>10.4 Output Caching</vt:lpstr>
      <vt:lpstr>10.4 Output Caching</vt:lpstr>
      <vt:lpstr>10.4 Output Caching</vt:lpstr>
      <vt:lpstr>10.5 Object Caching</vt:lpstr>
      <vt:lpstr>10.5 Object Caching</vt:lpstr>
      <vt:lpstr>10.5 Object Caching</vt:lpstr>
      <vt:lpstr>10.5 Object Caching</vt:lpstr>
      <vt:lpstr>10.6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Internet Technologies</dc:title>
  <dc:creator>eidolon</dc:creator>
  <cp:lastModifiedBy>Michael Bradford</cp:lastModifiedBy>
  <cp:revision>1236</cp:revision>
  <dcterms:created xsi:type="dcterms:W3CDTF">2010-07-16T14:42:15Z</dcterms:created>
  <dcterms:modified xsi:type="dcterms:W3CDTF">2015-11-17T06:21:50Z</dcterms:modified>
</cp:coreProperties>
</file>