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sldIdLst>
    <p:sldId id="305" r:id="rId2"/>
    <p:sldId id="261" r:id="rId3"/>
    <p:sldId id="405" r:id="rId4"/>
    <p:sldId id="406" r:id="rId5"/>
    <p:sldId id="407" r:id="rId6"/>
    <p:sldId id="408" r:id="rId7"/>
    <p:sldId id="409" r:id="rId8"/>
    <p:sldId id="411" r:id="rId9"/>
    <p:sldId id="410" r:id="rId10"/>
    <p:sldId id="431" r:id="rId11"/>
    <p:sldId id="412" r:id="rId12"/>
    <p:sldId id="414" r:id="rId13"/>
    <p:sldId id="413" r:id="rId14"/>
    <p:sldId id="415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7" r:id="rId23"/>
    <p:sldId id="425" r:id="rId24"/>
    <p:sldId id="426" r:id="rId25"/>
    <p:sldId id="432" r:id="rId26"/>
    <p:sldId id="433" r:id="rId27"/>
    <p:sldId id="43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33" autoAdjust="0"/>
    <p:restoredTop sz="94645" autoAdjust="0"/>
  </p:normalViewPr>
  <p:slideViewPr>
    <p:cSldViewPr>
      <p:cViewPr varScale="1">
        <p:scale>
          <a:sx n="86" d="100"/>
          <a:sy n="86" d="100"/>
        </p:scale>
        <p:origin x="20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D617B-B6FA-44F7-8EEC-FB97FA6D3852}" type="datetimeFigureOut">
              <a:rPr lang="en-IE" smtClean="0"/>
              <a:t>18/11/2017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4FA6-04C5-445D-9EFF-32E9161638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252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944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17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18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19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3D09-5242-4E7B-823C-496945B16D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9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27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7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8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5DFEB-38EB-4739-9C8B-7B7F0248DB98}" type="slidenum">
              <a:rPr lang="en-US"/>
              <a:pPr/>
              <a:t>9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7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>
                <a:schemeClr val="tx2"/>
              </a:buClr>
              <a:buSzPct val="100000"/>
              <a:defRPr/>
            </a:lvl1pPr>
            <a:lvl2pPr marL="533400" indent="-182563"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November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November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3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29246" y="4077072"/>
            <a:ext cx="4602832" cy="1752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E" sz="2800" dirty="0">
                <a:solidFill>
                  <a:schemeClr val="tx1"/>
                </a:solidFill>
                <a:cs typeface="Times New Roman" pitchFamily="18" charset="0"/>
              </a:rPr>
              <a:t>Wireless Networking</a:t>
            </a:r>
          </a:p>
          <a:p>
            <a:pPr algn="ctr">
              <a:lnSpc>
                <a:spcPct val="150000"/>
              </a:lnSpc>
            </a:pPr>
            <a:r>
              <a:rPr lang="en-IE" sz="2800">
                <a:solidFill>
                  <a:schemeClr val="tx1"/>
                </a:solidFill>
                <a:cs typeface="Times New Roman" pitchFamily="18" charset="0"/>
              </a:rPr>
              <a:t>Lecture 9</a:t>
            </a:r>
            <a:endParaRPr lang="en-IE" sz="2800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en-I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4800" dirty="0">
                <a:cs typeface="Times New Roman" pitchFamily="18" charset="0"/>
              </a:rPr>
              <a:t>Mobile IP</a:t>
            </a:r>
          </a:p>
        </p:txBody>
      </p:sp>
    </p:spTree>
    <p:extLst>
      <p:ext uri="{BB962C8B-B14F-4D97-AF65-F5344CB8AC3E}">
        <p14:creationId xmlns:p14="http://schemas.microsoft.com/office/powerpoint/2010/main" val="2737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Capabilities of Mobile IP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IE" b="1" dirty="0"/>
              <a:t>Discovery: </a:t>
            </a:r>
            <a:r>
              <a:rPr lang="en-IE" dirty="0"/>
              <a:t>A mobile node uses a discovery procedure to identify prospective home agents and foreign agents.</a:t>
            </a:r>
          </a:p>
          <a:p>
            <a:endParaRPr lang="en-IE" dirty="0"/>
          </a:p>
          <a:p>
            <a:r>
              <a:rPr lang="en-IE" b="1" dirty="0"/>
              <a:t>Registration: </a:t>
            </a:r>
            <a:r>
              <a:rPr lang="en-IE" dirty="0"/>
              <a:t>A mobile node uses an authenticated registration procedure to inform its home agent of its care-of address.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r>
              <a:rPr lang="en-IE" b="1" dirty="0" err="1"/>
              <a:t>Tunneling</a:t>
            </a:r>
            <a:r>
              <a:rPr lang="en-IE" b="1" dirty="0"/>
              <a:t>: </a:t>
            </a:r>
            <a:r>
              <a:rPr lang="en-IE" dirty="0" err="1"/>
              <a:t>Tunneling</a:t>
            </a:r>
            <a:r>
              <a:rPr lang="en-IE" dirty="0"/>
              <a:t> is used to forward IP datagrams from a home address to a care-of address.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58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69" y="332656"/>
            <a:ext cx="8229600" cy="990600"/>
          </a:xfrm>
        </p:spPr>
        <p:txBody>
          <a:bodyPr/>
          <a:lstStyle/>
          <a:p>
            <a:r>
              <a:rPr lang="en-US" dirty="0"/>
              <a:t>Example Network</a:t>
            </a:r>
          </a:p>
        </p:txBody>
      </p:sp>
      <p:pic>
        <p:nvPicPr>
          <p:cNvPr id="4" name="Picture 617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2" y="5565775"/>
            <a:ext cx="1368425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611"/>
          <p:cNvSpPr>
            <a:spLocks/>
          </p:cNvSpPr>
          <p:nvPr/>
        </p:nvSpPr>
        <p:spPr bwMode="auto">
          <a:xfrm>
            <a:off x="5387182" y="1543050"/>
            <a:ext cx="2916237" cy="3551237"/>
          </a:xfrm>
          <a:custGeom>
            <a:avLst/>
            <a:gdLst>
              <a:gd name="T0" fmla="*/ 580 w 1837"/>
              <a:gd name="T1" fmla="*/ 45 h 2237"/>
              <a:gd name="T2" fmla="*/ 148 w 1837"/>
              <a:gd name="T3" fmla="*/ 237 h 2237"/>
              <a:gd name="T4" fmla="*/ 52 w 1837"/>
              <a:gd name="T5" fmla="*/ 1149 h 2237"/>
              <a:gd name="T6" fmla="*/ 459 w 1837"/>
              <a:gd name="T7" fmla="*/ 1769 h 2237"/>
              <a:gd name="T8" fmla="*/ 896 w 1837"/>
              <a:gd name="T9" fmla="*/ 2184 h 2237"/>
              <a:gd name="T10" fmla="*/ 1629 w 1837"/>
              <a:gd name="T11" fmla="*/ 2088 h 2237"/>
              <a:gd name="T12" fmla="*/ 1822 w 1837"/>
              <a:gd name="T13" fmla="*/ 1466 h 2237"/>
              <a:gd name="T14" fmla="*/ 1540 w 1837"/>
              <a:gd name="T15" fmla="*/ 237 h 2237"/>
              <a:gd name="T16" fmla="*/ 580 w 1837"/>
              <a:gd name="T17" fmla="*/ 45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7" h="2237">
                <a:moveTo>
                  <a:pt x="580" y="45"/>
                </a:moveTo>
                <a:cubicBezTo>
                  <a:pt x="348" y="45"/>
                  <a:pt x="236" y="53"/>
                  <a:pt x="148" y="237"/>
                </a:cubicBezTo>
                <a:cubicBezTo>
                  <a:pt x="60" y="421"/>
                  <a:pt x="0" y="894"/>
                  <a:pt x="52" y="1149"/>
                </a:cubicBezTo>
                <a:cubicBezTo>
                  <a:pt x="104" y="1404"/>
                  <a:pt x="318" y="1597"/>
                  <a:pt x="459" y="1769"/>
                </a:cubicBezTo>
                <a:cubicBezTo>
                  <a:pt x="600" y="1941"/>
                  <a:pt x="701" y="2131"/>
                  <a:pt x="896" y="2184"/>
                </a:cubicBezTo>
                <a:cubicBezTo>
                  <a:pt x="1091" y="2237"/>
                  <a:pt x="1475" y="2208"/>
                  <a:pt x="1629" y="2088"/>
                </a:cubicBezTo>
                <a:cubicBezTo>
                  <a:pt x="1783" y="1968"/>
                  <a:pt x="1837" y="1774"/>
                  <a:pt x="1822" y="1466"/>
                </a:cubicBezTo>
                <a:cubicBezTo>
                  <a:pt x="1807" y="1158"/>
                  <a:pt x="1747" y="474"/>
                  <a:pt x="1540" y="237"/>
                </a:cubicBezTo>
                <a:cubicBezTo>
                  <a:pt x="1333" y="0"/>
                  <a:pt x="812" y="45"/>
                  <a:pt x="580" y="45"/>
                </a:cubicBezTo>
                <a:close/>
              </a:path>
            </a:pathLst>
          </a:cu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Freeform 609"/>
          <p:cNvSpPr>
            <a:spLocks/>
          </p:cNvSpPr>
          <p:nvPr/>
        </p:nvSpPr>
        <p:spPr bwMode="auto">
          <a:xfrm>
            <a:off x="148432" y="1398587"/>
            <a:ext cx="2043112" cy="2797175"/>
          </a:xfrm>
          <a:custGeom>
            <a:avLst/>
            <a:gdLst>
              <a:gd name="T0" fmla="*/ 232 w 1287"/>
              <a:gd name="T1" fmla="*/ 136 h 1762"/>
              <a:gd name="T2" fmla="*/ 1085 w 1287"/>
              <a:gd name="T3" fmla="*/ 134 h 1762"/>
              <a:gd name="T4" fmla="*/ 1278 w 1287"/>
              <a:gd name="T5" fmla="*/ 771 h 1762"/>
              <a:gd name="T6" fmla="*/ 1137 w 1287"/>
              <a:gd name="T7" fmla="*/ 1490 h 1762"/>
              <a:gd name="T8" fmla="*/ 472 w 1287"/>
              <a:gd name="T9" fmla="*/ 1672 h 1762"/>
              <a:gd name="T10" fmla="*/ 40 w 1287"/>
              <a:gd name="T11" fmla="*/ 952 h 1762"/>
              <a:gd name="T12" fmla="*/ 232 w 1287"/>
              <a:gd name="T13" fmla="*/ 13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762">
                <a:moveTo>
                  <a:pt x="232" y="136"/>
                </a:moveTo>
                <a:cubicBezTo>
                  <a:pt x="406" y="0"/>
                  <a:pt x="911" y="28"/>
                  <a:pt x="1085" y="134"/>
                </a:cubicBezTo>
                <a:cubicBezTo>
                  <a:pt x="1259" y="240"/>
                  <a:pt x="1269" y="545"/>
                  <a:pt x="1278" y="771"/>
                </a:cubicBezTo>
                <a:cubicBezTo>
                  <a:pt x="1287" y="997"/>
                  <a:pt x="1271" y="1340"/>
                  <a:pt x="1137" y="1490"/>
                </a:cubicBezTo>
                <a:cubicBezTo>
                  <a:pt x="1003" y="1640"/>
                  <a:pt x="655" y="1762"/>
                  <a:pt x="472" y="1672"/>
                </a:cubicBezTo>
                <a:cubicBezTo>
                  <a:pt x="289" y="1582"/>
                  <a:pt x="80" y="1208"/>
                  <a:pt x="40" y="952"/>
                </a:cubicBezTo>
                <a:cubicBezTo>
                  <a:pt x="0" y="696"/>
                  <a:pt x="0" y="272"/>
                  <a:pt x="232" y="136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46132" y="3519487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mobile end-system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2497932" y="2833687"/>
            <a:ext cx="2590800" cy="2057400"/>
          </a:xfrm>
          <a:prstGeom prst="irregularSeal2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Internet</a:t>
            </a:r>
          </a:p>
        </p:txBody>
      </p:sp>
      <p:cxnSp>
        <p:nvCxnSpPr>
          <p:cNvPr id="9" name="AutoShape 14"/>
          <p:cNvCxnSpPr>
            <a:cxnSpLocks noChangeShapeType="1"/>
            <a:endCxn id="8" idx="2"/>
          </p:cNvCxnSpPr>
          <p:nvPr/>
        </p:nvCxnSpPr>
        <p:spPr bwMode="auto">
          <a:xfrm flipV="1">
            <a:off x="3852069" y="4629150"/>
            <a:ext cx="38100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5"/>
          <p:cNvCxnSpPr>
            <a:cxnSpLocks noChangeShapeType="1"/>
            <a:endCxn id="8" idx="0"/>
          </p:cNvCxnSpPr>
          <p:nvPr/>
        </p:nvCxnSpPr>
        <p:spPr bwMode="auto">
          <a:xfrm>
            <a:off x="2539207" y="2605087"/>
            <a:ext cx="11255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6"/>
          <p:cNvCxnSpPr>
            <a:cxnSpLocks noChangeShapeType="1"/>
            <a:stCxn id="8" idx="3"/>
          </p:cNvCxnSpPr>
          <p:nvPr/>
        </p:nvCxnSpPr>
        <p:spPr bwMode="auto">
          <a:xfrm>
            <a:off x="5088732" y="3467100"/>
            <a:ext cx="533400" cy="890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2650332" y="5195887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1964532" y="60340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2650332" y="58816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 flipH="1">
            <a:off x="6536532" y="1919287"/>
            <a:ext cx="1066800" cy="609600"/>
            <a:chOff x="1248" y="2736"/>
            <a:chExt cx="240" cy="192"/>
          </a:xfrm>
        </p:grpSpPr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9" name="Group 594"/>
          <p:cNvGrpSpPr>
            <a:grpSpLocks/>
          </p:cNvGrpSpPr>
          <p:nvPr/>
        </p:nvGrpSpPr>
        <p:grpSpPr bwMode="auto">
          <a:xfrm>
            <a:off x="6003132" y="1995487"/>
            <a:ext cx="979487" cy="901700"/>
            <a:chOff x="2491" y="1440"/>
            <a:chExt cx="617" cy="568"/>
          </a:xfrm>
        </p:grpSpPr>
        <p:graphicFrame>
          <p:nvGraphicFramePr>
            <p:cNvPr id="20" name="Object 30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Clip" r:id="rId5" imgW="4395600" imgH="1652040" progId="MS_ClipArt_Gallery.2">
                    <p:embed/>
                  </p:oleObj>
                </mc:Choice>
                <mc:Fallback>
                  <p:oleObj name="Clip" r:id="rId5" imgW="4395600" imgH="1652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aphicFrame>
        <p:nvGraphicFramePr>
          <p:cNvPr id="22" name="Object 5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102507"/>
              </p:ext>
            </p:extLst>
          </p:nvPr>
        </p:nvGraphicFramePr>
        <p:xfrm>
          <a:off x="5622132" y="3900487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Clip" r:id="rId7" imgW="3985920" imgH="4144680" progId="MS_ClipArt_Gallery.2">
                  <p:embed/>
                </p:oleObj>
              </mc:Choice>
              <mc:Fallback>
                <p:oleObj name="Clip" r:id="rId7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132" y="3900487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03546"/>
              </p:ext>
            </p:extLst>
          </p:nvPr>
        </p:nvGraphicFramePr>
        <p:xfrm>
          <a:off x="3412332" y="5424487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Clip" r:id="rId9" imgW="3985920" imgH="4144680" progId="MS_ClipArt_Gallery.2">
                  <p:embed/>
                </p:oleObj>
              </mc:Choice>
              <mc:Fallback>
                <p:oleObj name="Clip" r:id="rId9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332" y="5424487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596"/>
          <p:cNvSpPr>
            <a:spLocks noChangeShapeType="1"/>
          </p:cNvSpPr>
          <p:nvPr/>
        </p:nvSpPr>
        <p:spPr bwMode="auto">
          <a:xfrm>
            <a:off x="5850732" y="3367087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" name="Line 597"/>
          <p:cNvSpPr>
            <a:spLocks noChangeShapeType="1"/>
          </p:cNvSpPr>
          <p:nvPr/>
        </p:nvSpPr>
        <p:spPr bwMode="auto">
          <a:xfrm flipV="1">
            <a:off x="6155532" y="33670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" name="Line 598"/>
          <p:cNvSpPr>
            <a:spLocks noChangeShapeType="1"/>
          </p:cNvSpPr>
          <p:nvPr/>
        </p:nvSpPr>
        <p:spPr bwMode="auto">
          <a:xfrm flipV="1">
            <a:off x="6460332" y="2833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27" name="Object 5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856625"/>
              </p:ext>
            </p:extLst>
          </p:nvPr>
        </p:nvGraphicFramePr>
        <p:xfrm>
          <a:off x="1659732" y="2147887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Clip" r:id="rId10" imgW="3985920" imgH="4144680" progId="MS_ClipArt_Gallery.2">
                  <p:embed/>
                </p:oleObj>
              </mc:Choice>
              <mc:Fallback>
                <p:oleObj name="Clip" r:id="rId10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732" y="2147887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600"/>
          <p:cNvSpPr>
            <a:spLocks noChangeShapeType="1"/>
          </p:cNvSpPr>
          <p:nvPr/>
        </p:nvSpPr>
        <p:spPr bwMode="auto">
          <a:xfrm>
            <a:off x="745332" y="1843087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" name="Line 601"/>
          <p:cNvSpPr>
            <a:spLocks noChangeShapeType="1"/>
          </p:cNvSpPr>
          <p:nvPr/>
        </p:nvSpPr>
        <p:spPr bwMode="auto">
          <a:xfrm flipH="1">
            <a:off x="745332" y="252888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" name="Text Box 602"/>
          <p:cNvSpPr txBox="1">
            <a:spLocks noChangeArrowheads="1"/>
          </p:cNvSpPr>
          <p:nvPr/>
        </p:nvSpPr>
        <p:spPr bwMode="auto">
          <a:xfrm>
            <a:off x="5850732" y="4738687"/>
            <a:ext cx="715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router</a:t>
            </a:r>
          </a:p>
        </p:txBody>
      </p:sp>
      <p:sp>
        <p:nvSpPr>
          <p:cNvPr id="31" name="Text Box 603"/>
          <p:cNvSpPr txBox="1">
            <a:spLocks noChangeArrowheads="1"/>
          </p:cNvSpPr>
          <p:nvPr/>
        </p:nvSpPr>
        <p:spPr bwMode="auto">
          <a:xfrm>
            <a:off x="3717132" y="6338887"/>
            <a:ext cx="715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router</a:t>
            </a:r>
          </a:p>
        </p:txBody>
      </p:sp>
      <p:sp>
        <p:nvSpPr>
          <p:cNvPr id="32" name="Text Box 604"/>
          <p:cNvSpPr txBox="1">
            <a:spLocks noChangeArrowheads="1"/>
          </p:cNvSpPr>
          <p:nvPr/>
        </p:nvSpPr>
        <p:spPr bwMode="auto">
          <a:xfrm>
            <a:off x="1812132" y="3062287"/>
            <a:ext cx="715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router</a:t>
            </a:r>
          </a:p>
        </p:txBody>
      </p:sp>
      <p:sp>
        <p:nvSpPr>
          <p:cNvPr id="33" name="Text Box 605"/>
          <p:cNvSpPr txBox="1">
            <a:spLocks noChangeArrowheads="1"/>
          </p:cNvSpPr>
          <p:nvPr/>
        </p:nvSpPr>
        <p:spPr bwMode="auto">
          <a:xfrm>
            <a:off x="1126332" y="6338887"/>
            <a:ext cx="1235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end-system</a:t>
            </a:r>
          </a:p>
        </p:txBody>
      </p:sp>
      <p:sp>
        <p:nvSpPr>
          <p:cNvPr id="34" name="Text Box 606"/>
          <p:cNvSpPr txBox="1">
            <a:spLocks noChangeArrowheads="1"/>
          </p:cNvSpPr>
          <p:nvPr/>
        </p:nvSpPr>
        <p:spPr bwMode="auto">
          <a:xfrm>
            <a:off x="6596857" y="414020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FA</a:t>
            </a:r>
          </a:p>
        </p:txBody>
      </p:sp>
      <p:sp>
        <p:nvSpPr>
          <p:cNvPr id="35" name="Text Box 607"/>
          <p:cNvSpPr txBox="1">
            <a:spLocks noChangeArrowheads="1"/>
          </p:cNvSpPr>
          <p:nvPr/>
        </p:nvSpPr>
        <p:spPr bwMode="auto">
          <a:xfrm>
            <a:off x="1812132" y="1690687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HA</a:t>
            </a:r>
          </a:p>
        </p:txBody>
      </p:sp>
      <p:sp>
        <p:nvSpPr>
          <p:cNvPr id="36" name="Text Box 608"/>
          <p:cNvSpPr txBox="1">
            <a:spLocks noChangeArrowheads="1"/>
          </p:cNvSpPr>
          <p:nvPr/>
        </p:nvSpPr>
        <p:spPr bwMode="auto">
          <a:xfrm>
            <a:off x="8136732" y="2147887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MN</a:t>
            </a:r>
          </a:p>
        </p:txBody>
      </p:sp>
      <p:sp>
        <p:nvSpPr>
          <p:cNvPr id="37" name="Text Box 610"/>
          <p:cNvSpPr txBox="1">
            <a:spLocks noChangeArrowheads="1"/>
          </p:cNvSpPr>
          <p:nvPr/>
        </p:nvSpPr>
        <p:spPr bwMode="auto">
          <a:xfrm>
            <a:off x="516732" y="3519487"/>
            <a:ext cx="156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home network</a:t>
            </a:r>
          </a:p>
        </p:txBody>
      </p:sp>
      <p:sp>
        <p:nvSpPr>
          <p:cNvPr id="38" name="Text Box 612"/>
          <p:cNvSpPr txBox="1">
            <a:spLocks noChangeArrowheads="1"/>
          </p:cNvSpPr>
          <p:nvPr/>
        </p:nvSpPr>
        <p:spPr bwMode="auto">
          <a:xfrm>
            <a:off x="7146132" y="4205287"/>
            <a:ext cx="9636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foreign </a:t>
            </a:r>
            <a:br>
              <a:rPr lang="en-US" altLang="en-US" sz="1600" b="1">
                <a:latin typeface="Arial" pitchFamily="34" charset="0"/>
              </a:rPr>
            </a:br>
            <a:r>
              <a:rPr lang="en-US" altLang="en-US" sz="1600" b="1">
                <a:latin typeface="Arial" pitchFamily="34" charset="0"/>
              </a:rPr>
              <a:t>network</a:t>
            </a:r>
          </a:p>
        </p:txBody>
      </p:sp>
      <p:sp>
        <p:nvSpPr>
          <p:cNvPr id="39" name="Text Box 613"/>
          <p:cNvSpPr txBox="1">
            <a:spLocks noChangeArrowheads="1"/>
          </p:cNvSpPr>
          <p:nvPr/>
        </p:nvSpPr>
        <p:spPr bwMode="auto">
          <a:xfrm>
            <a:off x="135732" y="4052887"/>
            <a:ext cx="2317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(physical home network</a:t>
            </a:r>
          </a:p>
          <a:p>
            <a:pPr algn="l" eaLnBrk="0" hangingPunct="0"/>
            <a:r>
              <a:rPr lang="en-US" altLang="en-US" sz="1600">
                <a:latin typeface="Arial" pitchFamily="34" charset="0"/>
              </a:rPr>
              <a:t>for the MN)</a:t>
            </a:r>
          </a:p>
        </p:txBody>
      </p:sp>
      <p:sp>
        <p:nvSpPr>
          <p:cNvPr id="40" name="Text Box 614"/>
          <p:cNvSpPr txBox="1">
            <a:spLocks noChangeArrowheads="1"/>
          </p:cNvSpPr>
          <p:nvPr/>
        </p:nvSpPr>
        <p:spPr bwMode="auto">
          <a:xfrm>
            <a:off x="6307932" y="5119687"/>
            <a:ext cx="2500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(current physical network </a:t>
            </a:r>
            <a:br>
              <a:rPr lang="en-US" altLang="en-US" sz="1600">
                <a:latin typeface="Arial" pitchFamily="34" charset="0"/>
              </a:rPr>
            </a:br>
            <a:r>
              <a:rPr lang="en-US" altLang="en-US" sz="1600">
                <a:latin typeface="Arial" pitchFamily="34" charset="0"/>
              </a:rPr>
              <a:t>for the MN)</a:t>
            </a:r>
          </a:p>
        </p:txBody>
      </p:sp>
      <p:sp>
        <p:nvSpPr>
          <p:cNvPr id="41" name="Text Box 616"/>
          <p:cNvSpPr txBox="1">
            <a:spLocks noChangeArrowheads="1"/>
          </p:cNvSpPr>
          <p:nvPr/>
        </p:nvSpPr>
        <p:spPr bwMode="auto">
          <a:xfrm>
            <a:off x="669132" y="5576887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CN</a:t>
            </a:r>
          </a:p>
        </p:txBody>
      </p:sp>
      <p:pic>
        <p:nvPicPr>
          <p:cNvPr id="42" name="Picture 618" descr="j023596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19" y="2397125"/>
            <a:ext cx="1071563" cy="10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1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4664"/>
            <a:ext cx="8229600" cy="990600"/>
          </a:xfrm>
        </p:spPr>
        <p:txBody>
          <a:bodyPr/>
          <a:lstStyle/>
          <a:p>
            <a:r>
              <a:rPr lang="en-US" altLang="en-US" dirty="0"/>
              <a:t>Data transfer to the mobile system</a:t>
            </a:r>
            <a:endParaRPr lang="en-US" dirty="0"/>
          </a:p>
        </p:txBody>
      </p:sp>
      <p:pic>
        <p:nvPicPr>
          <p:cNvPr id="40" name="Picture 611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4" y="5529263"/>
            <a:ext cx="1368425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reeform 2"/>
          <p:cNvSpPr>
            <a:spLocks/>
          </p:cNvSpPr>
          <p:nvPr/>
        </p:nvSpPr>
        <p:spPr bwMode="auto">
          <a:xfrm>
            <a:off x="5469164" y="1506538"/>
            <a:ext cx="2916238" cy="3551238"/>
          </a:xfrm>
          <a:custGeom>
            <a:avLst/>
            <a:gdLst>
              <a:gd name="T0" fmla="*/ 580 w 1837"/>
              <a:gd name="T1" fmla="*/ 45 h 2237"/>
              <a:gd name="T2" fmla="*/ 148 w 1837"/>
              <a:gd name="T3" fmla="*/ 237 h 2237"/>
              <a:gd name="T4" fmla="*/ 52 w 1837"/>
              <a:gd name="T5" fmla="*/ 1149 h 2237"/>
              <a:gd name="T6" fmla="*/ 459 w 1837"/>
              <a:gd name="T7" fmla="*/ 1769 h 2237"/>
              <a:gd name="T8" fmla="*/ 896 w 1837"/>
              <a:gd name="T9" fmla="*/ 2184 h 2237"/>
              <a:gd name="T10" fmla="*/ 1629 w 1837"/>
              <a:gd name="T11" fmla="*/ 2088 h 2237"/>
              <a:gd name="T12" fmla="*/ 1822 w 1837"/>
              <a:gd name="T13" fmla="*/ 1466 h 2237"/>
              <a:gd name="T14" fmla="*/ 1540 w 1837"/>
              <a:gd name="T15" fmla="*/ 237 h 2237"/>
              <a:gd name="T16" fmla="*/ 580 w 1837"/>
              <a:gd name="T17" fmla="*/ 45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7" h="2237">
                <a:moveTo>
                  <a:pt x="580" y="45"/>
                </a:moveTo>
                <a:cubicBezTo>
                  <a:pt x="348" y="45"/>
                  <a:pt x="236" y="53"/>
                  <a:pt x="148" y="237"/>
                </a:cubicBezTo>
                <a:cubicBezTo>
                  <a:pt x="60" y="421"/>
                  <a:pt x="0" y="894"/>
                  <a:pt x="52" y="1149"/>
                </a:cubicBezTo>
                <a:cubicBezTo>
                  <a:pt x="104" y="1404"/>
                  <a:pt x="318" y="1597"/>
                  <a:pt x="459" y="1769"/>
                </a:cubicBezTo>
                <a:cubicBezTo>
                  <a:pt x="600" y="1941"/>
                  <a:pt x="701" y="2131"/>
                  <a:pt x="896" y="2184"/>
                </a:cubicBezTo>
                <a:cubicBezTo>
                  <a:pt x="1091" y="2237"/>
                  <a:pt x="1475" y="2208"/>
                  <a:pt x="1629" y="2088"/>
                </a:cubicBezTo>
                <a:cubicBezTo>
                  <a:pt x="1783" y="1968"/>
                  <a:pt x="1837" y="1774"/>
                  <a:pt x="1822" y="1466"/>
                </a:cubicBezTo>
                <a:cubicBezTo>
                  <a:pt x="1807" y="1158"/>
                  <a:pt x="1747" y="474"/>
                  <a:pt x="1540" y="237"/>
                </a:cubicBezTo>
                <a:cubicBezTo>
                  <a:pt x="1333" y="0"/>
                  <a:pt x="812" y="45"/>
                  <a:pt x="580" y="45"/>
                </a:cubicBezTo>
                <a:close/>
              </a:path>
            </a:pathLst>
          </a:cu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2" name="Freeform 3"/>
          <p:cNvSpPr>
            <a:spLocks/>
          </p:cNvSpPr>
          <p:nvPr/>
        </p:nvSpPr>
        <p:spPr bwMode="auto">
          <a:xfrm>
            <a:off x="230414" y="1362076"/>
            <a:ext cx="2043113" cy="2797175"/>
          </a:xfrm>
          <a:custGeom>
            <a:avLst/>
            <a:gdLst>
              <a:gd name="T0" fmla="*/ 232 w 1287"/>
              <a:gd name="T1" fmla="*/ 136 h 1762"/>
              <a:gd name="T2" fmla="*/ 1085 w 1287"/>
              <a:gd name="T3" fmla="*/ 134 h 1762"/>
              <a:gd name="T4" fmla="*/ 1278 w 1287"/>
              <a:gd name="T5" fmla="*/ 771 h 1762"/>
              <a:gd name="T6" fmla="*/ 1137 w 1287"/>
              <a:gd name="T7" fmla="*/ 1490 h 1762"/>
              <a:gd name="T8" fmla="*/ 472 w 1287"/>
              <a:gd name="T9" fmla="*/ 1672 h 1762"/>
              <a:gd name="T10" fmla="*/ 40 w 1287"/>
              <a:gd name="T11" fmla="*/ 952 h 1762"/>
              <a:gd name="T12" fmla="*/ 232 w 1287"/>
              <a:gd name="T13" fmla="*/ 13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762">
                <a:moveTo>
                  <a:pt x="232" y="136"/>
                </a:moveTo>
                <a:cubicBezTo>
                  <a:pt x="406" y="0"/>
                  <a:pt x="911" y="28"/>
                  <a:pt x="1085" y="134"/>
                </a:cubicBezTo>
                <a:cubicBezTo>
                  <a:pt x="1259" y="240"/>
                  <a:pt x="1269" y="545"/>
                  <a:pt x="1278" y="771"/>
                </a:cubicBezTo>
                <a:cubicBezTo>
                  <a:pt x="1287" y="997"/>
                  <a:pt x="1271" y="1340"/>
                  <a:pt x="1137" y="1490"/>
                </a:cubicBezTo>
                <a:cubicBezTo>
                  <a:pt x="1003" y="1640"/>
                  <a:pt x="655" y="1762"/>
                  <a:pt x="472" y="1672"/>
                </a:cubicBezTo>
                <a:cubicBezTo>
                  <a:pt x="289" y="1582"/>
                  <a:pt x="80" y="1208"/>
                  <a:pt x="40" y="952"/>
                </a:cubicBezTo>
                <a:cubicBezTo>
                  <a:pt x="0" y="696"/>
                  <a:pt x="0" y="272"/>
                  <a:pt x="232" y="136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2579914" y="2797176"/>
            <a:ext cx="2590800" cy="2057400"/>
          </a:xfrm>
          <a:prstGeom prst="irregularSeal2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Internet</a:t>
            </a:r>
          </a:p>
        </p:txBody>
      </p:sp>
      <p:cxnSp>
        <p:nvCxnSpPr>
          <p:cNvPr id="44" name="AutoShape 10"/>
          <p:cNvCxnSpPr>
            <a:cxnSpLocks noChangeShapeType="1"/>
            <a:endCxn id="43" idx="2"/>
          </p:cNvCxnSpPr>
          <p:nvPr/>
        </p:nvCxnSpPr>
        <p:spPr bwMode="auto">
          <a:xfrm flipV="1">
            <a:off x="3934052" y="4592638"/>
            <a:ext cx="38100" cy="795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"/>
          <p:cNvCxnSpPr>
            <a:cxnSpLocks noChangeShapeType="1"/>
            <a:endCxn id="43" idx="0"/>
          </p:cNvCxnSpPr>
          <p:nvPr/>
        </p:nvCxnSpPr>
        <p:spPr bwMode="auto">
          <a:xfrm>
            <a:off x="2621189" y="2568576"/>
            <a:ext cx="11255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"/>
          <p:cNvCxnSpPr>
            <a:cxnSpLocks noChangeShapeType="1"/>
            <a:stCxn id="43" idx="3"/>
          </p:cNvCxnSpPr>
          <p:nvPr/>
        </p:nvCxnSpPr>
        <p:spPr bwMode="auto">
          <a:xfrm>
            <a:off x="5170714" y="3430588"/>
            <a:ext cx="533400" cy="890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Line 13"/>
          <p:cNvSpPr>
            <a:spLocks noChangeShapeType="1"/>
          </p:cNvSpPr>
          <p:nvPr/>
        </p:nvSpPr>
        <p:spPr bwMode="auto">
          <a:xfrm>
            <a:off x="2732314" y="5159376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2046514" y="59975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2732314" y="58451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87" name="Group 16"/>
          <p:cNvGrpSpPr>
            <a:grpSpLocks/>
          </p:cNvGrpSpPr>
          <p:nvPr/>
        </p:nvGrpSpPr>
        <p:grpSpPr bwMode="auto">
          <a:xfrm flipH="1">
            <a:off x="6618514" y="1882776"/>
            <a:ext cx="1066800" cy="609600"/>
            <a:chOff x="1248" y="2736"/>
            <a:chExt cx="240" cy="192"/>
          </a:xfrm>
        </p:grpSpPr>
        <p:sp>
          <p:nvSpPr>
            <p:cNvPr id="88" name="Line 1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91" name="Group 20"/>
          <p:cNvGrpSpPr>
            <a:grpSpLocks/>
          </p:cNvGrpSpPr>
          <p:nvPr/>
        </p:nvGrpSpPr>
        <p:grpSpPr bwMode="auto">
          <a:xfrm>
            <a:off x="6085114" y="1958976"/>
            <a:ext cx="979488" cy="901700"/>
            <a:chOff x="2491" y="1440"/>
            <a:chExt cx="617" cy="568"/>
          </a:xfrm>
        </p:grpSpPr>
        <p:graphicFrame>
          <p:nvGraphicFramePr>
            <p:cNvPr id="92" name="Object 21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Clip" r:id="rId5" imgW="4395600" imgH="1652040" progId="MS_ClipArt_Gallery.2">
                    <p:embed/>
                  </p:oleObj>
                </mc:Choice>
                <mc:Fallback>
                  <p:oleObj name="Clip" r:id="rId5" imgW="4395600" imgH="1652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aphicFrame>
        <p:nvGraphicFramePr>
          <p:cNvPr id="94" name="Object 5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85166"/>
              </p:ext>
            </p:extLst>
          </p:nvPr>
        </p:nvGraphicFramePr>
        <p:xfrm>
          <a:off x="5704114" y="3863976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Clip" r:id="rId7" imgW="3985920" imgH="4144680" progId="MS_ClipArt_Gallery.2">
                  <p:embed/>
                </p:oleObj>
              </mc:Choice>
              <mc:Fallback>
                <p:oleObj name="Clip" r:id="rId7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114" y="3863976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5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6818"/>
              </p:ext>
            </p:extLst>
          </p:nvPr>
        </p:nvGraphicFramePr>
        <p:xfrm>
          <a:off x="3494314" y="5387976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Clip" r:id="rId9" imgW="3985920" imgH="4144680" progId="MS_ClipArt_Gallery.2">
                  <p:embed/>
                </p:oleObj>
              </mc:Choice>
              <mc:Fallback>
                <p:oleObj name="Clip" r:id="rId9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314" y="5387976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Line 582"/>
          <p:cNvSpPr>
            <a:spLocks noChangeShapeType="1"/>
          </p:cNvSpPr>
          <p:nvPr/>
        </p:nvSpPr>
        <p:spPr bwMode="auto">
          <a:xfrm>
            <a:off x="5932714" y="3330576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7" name="Line 583"/>
          <p:cNvSpPr>
            <a:spLocks noChangeShapeType="1"/>
          </p:cNvSpPr>
          <p:nvPr/>
        </p:nvSpPr>
        <p:spPr bwMode="auto">
          <a:xfrm flipV="1">
            <a:off x="6237514" y="33305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8" name="Line 584"/>
          <p:cNvSpPr>
            <a:spLocks noChangeShapeType="1"/>
          </p:cNvSpPr>
          <p:nvPr/>
        </p:nvSpPr>
        <p:spPr bwMode="auto">
          <a:xfrm flipV="1">
            <a:off x="6542314" y="27971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99" name="Object 5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25713"/>
              </p:ext>
            </p:extLst>
          </p:nvPr>
        </p:nvGraphicFramePr>
        <p:xfrm>
          <a:off x="1741714" y="2111376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Clip" r:id="rId10" imgW="3985920" imgH="4144680" progId="MS_ClipArt_Gallery.2">
                  <p:embed/>
                </p:oleObj>
              </mc:Choice>
              <mc:Fallback>
                <p:oleObj name="Clip" r:id="rId10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714" y="2111376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586"/>
          <p:cNvSpPr>
            <a:spLocks noChangeShapeType="1"/>
          </p:cNvSpPr>
          <p:nvPr/>
        </p:nvSpPr>
        <p:spPr bwMode="auto">
          <a:xfrm>
            <a:off x="827314" y="1806576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1" name="Line 587"/>
          <p:cNvSpPr>
            <a:spLocks noChangeShapeType="1"/>
          </p:cNvSpPr>
          <p:nvPr/>
        </p:nvSpPr>
        <p:spPr bwMode="auto">
          <a:xfrm flipH="1">
            <a:off x="827314" y="24923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2" name="Text Box 591"/>
          <p:cNvSpPr txBox="1">
            <a:spLocks noChangeArrowheads="1"/>
          </p:cNvSpPr>
          <p:nvPr/>
        </p:nvSpPr>
        <p:spPr bwMode="auto">
          <a:xfrm>
            <a:off x="1208314" y="6302376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sender</a:t>
            </a:r>
          </a:p>
        </p:txBody>
      </p:sp>
      <p:sp>
        <p:nvSpPr>
          <p:cNvPr id="103" name="Text Box 592"/>
          <p:cNvSpPr txBox="1">
            <a:spLocks noChangeArrowheads="1"/>
          </p:cNvSpPr>
          <p:nvPr/>
        </p:nvSpPr>
        <p:spPr bwMode="auto">
          <a:xfrm>
            <a:off x="6678839" y="4103688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FA</a:t>
            </a:r>
          </a:p>
        </p:txBody>
      </p:sp>
      <p:sp>
        <p:nvSpPr>
          <p:cNvPr id="104" name="Text Box 593"/>
          <p:cNvSpPr txBox="1">
            <a:spLocks noChangeArrowheads="1"/>
          </p:cNvSpPr>
          <p:nvPr/>
        </p:nvSpPr>
        <p:spPr bwMode="auto">
          <a:xfrm>
            <a:off x="1894114" y="1654176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HA</a:t>
            </a:r>
          </a:p>
        </p:txBody>
      </p:sp>
      <p:sp>
        <p:nvSpPr>
          <p:cNvPr id="105" name="Text Box 594"/>
          <p:cNvSpPr txBox="1">
            <a:spLocks noChangeArrowheads="1"/>
          </p:cNvSpPr>
          <p:nvPr/>
        </p:nvSpPr>
        <p:spPr bwMode="auto">
          <a:xfrm>
            <a:off x="8218714" y="2111376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MN</a:t>
            </a:r>
          </a:p>
        </p:txBody>
      </p:sp>
      <p:sp>
        <p:nvSpPr>
          <p:cNvPr id="106" name="Text Box 595"/>
          <p:cNvSpPr txBox="1">
            <a:spLocks noChangeArrowheads="1"/>
          </p:cNvSpPr>
          <p:nvPr/>
        </p:nvSpPr>
        <p:spPr bwMode="auto">
          <a:xfrm>
            <a:off x="598714" y="3406776"/>
            <a:ext cx="156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home network</a:t>
            </a:r>
          </a:p>
        </p:txBody>
      </p:sp>
      <p:sp>
        <p:nvSpPr>
          <p:cNvPr id="107" name="Text Box 596"/>
          <p:cNvSpPr txBox="1">
            <a:spLocks noChangeArrowheads="1"/>
          </p:cNvSpPr>
          <p:nvPr/>
        </p:nvSpPr>
        <p:spPr bwMode="auto">
          <a:xfrm>
            <a:off x="7304314" y="4092576"/>
            <a:ext cx="963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foreign</a:t>
            </a:r>
          </a:p>
          <a:p>
            <a:pPr algn="l" eaLnBrk="0" hangingPunct="0"/>
            <a:r>
              <a:rPr lang="en-US" altLang="en-US" sz="1600" b="1">
                <a:latin typeface="Arial" pitchFamily="34" charset="0"/>
              </a:rPr>
              <a:t>network</a:t>
            </a:r>
          </a:p>
        </p:txBody>
      </p:sp>
      <p:sp>
        <p:nvSpPr>
          <p:cNvPr id="108" name="Freeform 599"/>
          <p:cNvSpPr>
            <a:spLocks/>
          </p:cNvSpPr>
          <p:nvPr/>
        </p:nvSpPr>
        <p:spPr bwMode="auto">
          <a:xfrm>
            <a:off x="2122714" y="2720976"/>
            <a:ext cx="1765300" cy="3073400"/>
          </a:xfrm>
          <a:custGeom>
            <a:avLst/>
            <a:gdLst>
              <a:gd name="T0" fmla="*/ 0 w 1112"/>
              <a:gd name="T1" fmla="*/ 1920 h 1936"/>
              <a:gd name="T2" fmla="*/ 720 w 1112"/>
              <a:gd name="T3" fmla="*/ 1824 h 1936"/>
              <a:gd name="T4" fmla="*/ 1056 w 1112"/>
              <a:gd name="T5" fmla="*/ 1248 h 1936"/>
              <a:gd name="T6" fmla="*/ 1056 w 1112"/>
              <a:gd name="T7" fmla="*/ 624 h 1936"/>
              <a:gd name="T8" fmla="*/ 864 w 1112"/>
              <a:gd name="T9" fmla="*/ 192 h 1936"/>
              <a:gd name="T10" fmla="*/ 96 w 1112"/>
              <a:gd name="T11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2" h="1936">
                <a:moveTo>
                  <a:pt x="0" y="1920"/>
                </a:moveTo>
                <a:cubicBezTo>
                  <a:pt x="272" y="1928"/>
                  <a:pt x="544" y="1936"/>
                  <a:pt x="720" y="1824"/>
                </a:cubicBezTo>
                <a:cubicBezTo>
                  <a:pt x="896" y="1712"/>
                  <a:pt x="1000" y="1448"/>
                  <a:pt x="1056" y="1248"/>
                </a:cubicBezTo>
                <a:cubicBezTo>
                  <a:pt x="1112" y="1048"/>
                  <a:pt x="1088" y="800"/>
                  <a:pt x="1056" y="624"/>
                </a:cubicBezTo>
                <a:cubicBezTo>
                  <a:pt x="1024" y="448"/>
                  <a:pt x="1024" y="296"/>
                  <a:pt x="864" y="192"/>
                </a:cubicBezTo>
                <a:cubicBezTo>
                  <a:pt x="704" y="88"/>
                  <a:pt x="400" y="44"/>
                  <a:pt x="96" y="0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9" name="Freeform 601"/>
          <p:cNvSpPr>
            <a:spLocks/>
          </p:cNvSpPr>
          <p:nvPr/>
        </p:nvSpPr>
        <p:spPr bwMode="auto">
          <a:xfrm>
            <a:off x="6110514" y="2187576"/>
            <a:ext cx="1651000" cy="2133600"/>
          </a:xfrm>
          <a:custGeom>
            <a:avLst/>
            <a:gdLst>
              <a:gd name="T0" fmla="*/ 32 w 1040"/>
              <a:gd name="T1" fmla="*/ 1344 h 1344"/>
              <a:gd name="T2" fmla="*/ 32 w 1040"/>
              <a:gd name="T3" fmla="*/ 720 h 1344"/>
              <a:gd name="T4" fmla="*/ 224 w 1040"/>
              <a:gd name="T5" fmla="*/ 672 h 1344"/>
              <a:gd name="T6" fmla="*/ 224 w 1040"/>
              <a:gd name="T7" fmla="*/ 288 h 1344"/>
              <a:gd name="T8" fmla="*/ 224 w 1040"/>
              <a:gd name="T9" fmla="*/ 0 h 1344"/>
              <a:gd name="T10" fmla="*/ 1040 w 1040"/>
              <a:gd name="T11" fmla="*/ 28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0" h="1344">
                <a:moveTo>
                  <a:pt x="32" y="1344"/>
                </a:moveTo>
                <a:cubicBezTo>
                  <a:pt x="16" y="1088"/>
                  <a:pt x="0" y="832"/>
                  <a:pt x="32" y="720"/>
                </a:cubicBezTo>
                <a:cubicBezTo>
                  <a:pt x="64" y="608"/>
                  <a:pt x="192" y="744"/>
                  <a:pt x="224" y="672"/>
                </a:cubicBezTo>
                <a:cubicBezTo>
                  <a:pt x="256" y="600"/>
                  <a:pt x="224" y="400"/>
                  <a:pt x="224" y="288"/>
                </a:cubicBezTo>
                <a:cubicBezTo>
                  <a:pt x="224" y="176"/>
                  <a:pt x="88" y="0"/>
                  <a:pt x="224" y="0"/>
                </a:cubicBezTo>
                <a:cubicBezTo>
                  <a:pt x="360" y="0"/>
                  <a:pt x="700" y="144"/>
                  <a:pt x="1040" y="288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0" name="Text Box 602"/>
          <p:cNvSpPr txBox="1">
            <a:spLocks noChangeArrowheads="1"/>
          </p:cNvSpPr>
          <p:nvPr/>
        </p:nvSpPr>
        <p:spPr bwMode="auto">
          <a:xfrm>
            <a:off x="7609114" y="3406776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receiver</a:t>
            </a:r>
          </a:p>
        </p:txBody>
      </p:sp>
      <p:sp>
        <p:nvSpPr>
          <p:cNvPr id="111" name="Freeform 603"/>
          <p:cNvSpPr>
            <a:spLocks/>
          </p:cNvSpPr>
          <p:nvPr/>
        </p:nvSpPr>
        <p:spPr bwMode="auto">
          <a:xfrm>
            <a:off x="2503714" y="2263776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864 w 2208"/>
              <a:gd name="T3" fmla="*/ 336 h 1296"/>
              <a:gd name="T4" fmla="*/ 1008 w 2208"/>
              <a:gd name="T5" fmla="*/ 768 h 1296"/>
              <a:gd name="T6" fmla="*/ 1680 w 2208"/>
              <a:gd name="T7" fmla="*/ 768 h 1296"/>
              <a:gd name="T8" fmla="*/ 2208 w 2208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2" name="Freeform 604"/>
          <p:cNvSpPr>
            <a:spLocks/>
          </p:cNvSpPr>
          <p:nvPr/>
        </p:nvSpPr>
        <p:spPr bwMode="auto">
          <a:xfrm>
            <a:off x="2351314" y="2416176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864 w 2208"/>
              <a:gd name="T3" fmla="*/ 336 h 1296"/>
              <a:gd name="T4" fmla="*/ 1008 w 2208"/>
              <a:gd name="T5" fmla="*/ 768 h 1296"/>
              <a:gd name="T6" fmla="*/ 1680 w 2208"/>
              <a:gd name="T7" fmla="*/ 768 h 1296"/>
              <a:gd name="T8" fmla="*/ 2208 w 2208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3" name="Freeform 600"/>
          <p:cNvSpPr>
            <a:spLocks/>
          </p:cNvSpPr>
          <p:nvPr/>
        </p:nvSpPr>
        <p:spPr bwMode="auto">
          <a:xfrm>
            <a:off x="2427514" y="2339976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864 w 2208"/>
              <a:gd name="T3" fmla="*/ 336 h 1296"/>
              <a:gd name="T4" fmla="*/ 1008 w 2208"/>
              <a:gd name="T5" fmla="*/ 768 h 1296"/>
              <a:gd name="T6" fmla="*/ 1680 w 2208"/>
              <a:gd name="T7" fmla="*/ 768 h 1296"/>
              <a:gd name="T8" fmla="*/ 2208 w 2208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4" name="Text Box 605"/>
          <p:cNvSpPr txBox="1">
            <a:spLocks noChangeArrowheads="1"/>
          </p:cNvSpPr>
          <p:nvPr/>
        </p:nvSpPr>
        <p:spPr bwMode="auto">
          <a:xfrm>
            <a:off x="2183039" y="52752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15" name="Text Box 606"/>
          <p:cNvSpPr txBox="1">
            <a:spLocks noChangeArrowheads="1"/>
          </p:cNvSpPr>
          <p:nvPr/>
        </p:nvSpPr>
        <p:spPr bwMode="auto">
          <a:xfrm>
            <a:off x="2656114" y="1882776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16" name="Text Box 607"/>
          <p:cNvSpPr txBox="1">
            <a:spLocks noChangeArrowheads="1"/>
          </p:cNvSpPr>
          <p:nvPr/>
        </p:nvSpPr>
        <p:spPr bwMode="auto">
          <a:xfrm>
            <a:off x="5780314" y="3406776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17" name="Text Box 608"/>
          <p:cNvSpPr txBox="1">
            <a:spLocks noChangeArrowheads="1"/>
          </p:cNvSpPr>
          <p:nvPr/>
        </p:nvSpPr>
        <p:spPr bwMode="auto">
          <a:xfrm>
            <a:off x="4605564" y="4930776"/>
            <a:ext cx="4375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latin typeface="Arial" pitchFamily="34" charset="0"/>
              </a:rPr>
              <a:t>1. Sender sends to the IP address of MN,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    HA intercepts packet (proxy ARP)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2. HA tunnels packet to COA, here FA, 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    by encapsulation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3. FA forwards the packet </a:t>
            </a:r>
            <a:br>
              <a:rPr lang="en-US" altLang="en-US">
                <a:latin typeface="Arial" pitchFamily="34" charset="0"/>
              </a:rPr>
            </a:br>
            <a:r>
              <a:rPr lang="en-US" altLang="en-US">
                <a:latin typeface="Arial" pitchFamily="34" charset="0"/>
              </a:rPr>
              <a:t>    to the MN</a:t>
            </a:r>
          </a:p>
        </p:txBody>
      </p:sp>
      <p:sp>
        <p:nvSpPr>
          <p:cNvPr id="118" name="Text Box 610"/>
          <p:cNvSpPr txBox="1">
            <a:spLocks noChangeArrowheads="1"/>
          </p:cNvSpPr>
          <p:nvPr/>
        </p:nvSpPr>
        <p:spPr bwMode="auto">
          <a:xfrm>
            <a:off x="751114" y="5540376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CN</a:t>
            </a:r>
          </a:p>
        </p:txBody>
      </p:sp>
      <p:pic>
        <p:nvPicPr>
          <p:cNvPr id="119" name="Picture 612" descr="j023596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02" y="2360613"/>
            <a:ext cx="1071562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6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3"/>
          <p:cNvSpPr>
            <a:spLocks/>
          </p:cNvSpPr>
          <p:nvPr/>
        </p:nvSpPr>
        <p:spPr bwMode="auto">
          <a:xfrm>
            <a:off x="241300" y="1330326"/>
            <a:ext cx="2043113" cy="2797175"/>
          </a:xfrm>
          <a:custGeom>
            <a:avLst/>
            <a:gdLst>
              <a:gd name="T0" fmla="*/ 232 w 1287"/>
              <a:gd name="T1" fmla="*/ 136 h 1762"/>
              <a:gd name="T2" fmla="*/ 1085 w 1287"/>
              <a:gd name="T3" fmla="*/ 134 h 1762"/>
              <a:gd name="T4" fmla="*/ 1278 w 1287"/>
              <a:gd name="T5" fmla="*/ 771 h 1762"/>
              <a:gd name="T6" fmla="*/ 1137 w 1287"/>
              <a:gd name="T7" fmla="*/ 1490 h 1762"/>
              <a:gd name="T8" fmla="*/ 472 w 1287"/>
              <a:gd name="T9" fmla="*/ 1672 h 1762"/>
              <a:gd name="T10" fmla="*/ 40 w 1287"/>
              <a:gd name="T11" fmla="*/ 952 h 1762"/>
              <a:gd name="T12" fmla="*/ 232 w 1287"/>
              <a:gd name="T13" fmla="*/ 13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762">
                <a:moveTo>
                  <a:pt x="232" y="136"/>
                </a:moveTo>
                <a:cubicBezTo>
                  <a:pt x="406" y="0"/>
                  <a:pt x="911" y="28"/>
                  <a:pt x="1085" y="134"/>
                </a:cubicBezTo>
                <a:cubicBezTo>
                  <a:pt x="1259" y="240"/>
                  <a:pt x="1269" y="545"/>
                  <a:pt x="1278" y="771"/>
                </a:cubicBezTo>
                <a:cubicBezTo>
                  <a:pt x="1287" y="997"/>
                  <a:pt x="1271" y="1340"/>
                  <a:pt x="1137" y="1490"/>
                </a:cubicBezTo>
                <a:cubicBezTo>
                  <a:pt x="1003" y="1640"/>
                  <a:pt x="655" y="1762"/>
                  <a:pt x="472" y="1672"/>
                </a:cubicBezTo>
                <a:cubicBezTo>
                  <a:pt x="289" y="1582"/>
                  <a:pt x="80" y="1208"/>
                  <a:pt x="40" y="952"/>
                </a:cubicBezTo>
                <a:cubicBezTo>
                  <a:pt x="0" y="696"/>
                  <a:pt x="0" y="272"/>
                  <a:pt x="232" y="136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4664"/>
            <a:ext cx="8229600" cy="990600"/>
          </a:xfrm>
        </p:spPr>
        <p:txBody>
          <a:bodyPr/>
          <a:lstStyle/>
          <a:p>
            <a:r>
              <a:rPr lang="en-US" altLang="en-US" dirty="0"/>
              <a:t>Data transfer from the mobile system</a:t>
            </a:r>
            <a:endParaRPr lang="en-US" dirty="0"/>
          </a:p>
        </p:txBody>
      </p:sp>
      <p:pic>
        <p:nvPicPr>
          <p:cNvPr id="47" name="Picture 606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571445"/>
            <a:ext cx="1368425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2"/>
          <p:cNvSpPr>
            <a:spLocks/>
          </p:cNvSpPr>
          <p:nvPr/>
        </p:nvSpPr>
        <p:spPr bwMode="auto">
          <a:xfrm>
            <a:off x="5480050" y="1548720"/>
            <a:ext cx="2916238" cy="3551238"/>
          </a:xfrm>
          <a:custGeom>
            <a:avLst/>
            <a:gdLst>
              <a:gd name="T0" fmla="*/ 580 w 1837"/>
              <a:gd name="T1" fmla="*/ 45 h 2237"/>
              <a:gd name="T2" fmla="*/ 148 w 1837"/>
              <a:gd name="T3" fmla="*/ 237 h 2237"/>
              <a:gd name="T4" fmla="*/ 52 w 1837"/>
              <a:gd name="T5" fmla="*/ 1149 h 2237"/>
              <a:gd name="T6" fmla="*/ 459 w 1837"/>
              <a:gd name="T7" fmla="*/ 1769 h 2237"/>
              <a:gd name="T8" fmla="*/ 896 w 1837"/>
              <a:gd name="T9" fmla="*/ 2184 h 2237"/>
              <a:gd name="T10" fmla="*/ 1629 w 1837"/>
              <a:gd name="T11" fmla="*/ 2088 h 2237"/>
              <a:gd name="T12" fmla="*/ 1822 w 1837"/>
              <a:gd name="T13" fmla="*/ 1466 h 2237"/>
              <a:gd name="T14" fmla="*/ 1540 w 1837"/>
              <a:gd name="T15" fmla="*/ 237 h 2237"/>
              <a:gd name="T16" fmla="*/ 580 w 1837"/>
              <a:gd name="T17" fmla="*/ 45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7" h="2237">
                <a:moveTo>
                  <a:pt x="580" y="45"/>
                </a:moveTo>
                <a:cubicBezTo>
                  <a:pt x="348" y="45"/>
                  <a:pt x="236" y="53"/>
                  <a:pt x="148" y="237"/>
                </a:cubicBezTo>
                <a:cubicBezTo>
                  <a:pt x="60" y="421"/>
                  <a:pt x="0" y="894"/>
                  <a:pt x="52" y="1149"/>
                </a:cubicBezTo>
                <a:cubicBezTo>
                  <a:pt x="104" y="1404"/>
                  <a:pt x="318" y="1597"/>
                  <a:pt x="459" y="1769"/>
                </a:cubicBezTo>
                <a:cubicBezTo>
                  <a:pt x="600" y="1941"/>
                  <a:pt x="701" y="2131"/>
                  <a:pt x="896" y="2184"/>
                </a:cubicBezTo>
                <a:cubicBezTo>
                  <a:pt x="1091" y="2237"/>
                  <a:pt x="1475" y="2208"/>
                  <a:pt x="1629" y="2088"/>
                </a:cubicBezTo>
                <a:cubicBezTo>
                  <a:pt x="1783" y="1968"/>
                  <a:pt x="1837" y="1774"/>
                  <a:pt x="1822" y="1466"/>
                </a:cubicBezTo>
                <a:cubicBezTo>
                  <a:pt x="1807" y="1158"/>
                  <a:pt x="1747" y="474"/>
                  <a:pt x="1540" y="237"/>
                </a:cubicBezTo>
                <a:cubicBezTo>
                  <a:pt x="1333" y="0"/>
                  <a:pt x="812" y="45"/>
                  <a:pt x="580" y="45"/>
                </a:cubicBezTo>
                <a:close/>
              </a:path>
            </a:pathLst>
          </a:cu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2590800" y="2839358"/>
            <a:ext cx="2590800" cy="2057400"/>
          </a:xfrm>
          <a:prstGeom prst="irregularSeal2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Internet</a:t>
            </a:r>
          </a:p>
        </p:txBody>
      </p:sp>
      <p:cxnSp>
        <p:nvCxnSpPr>
          <p:cNvPr id="50" name="AutoShape 9"/>
          <p:cNvCxnSpPr>
            <a:cxnSpLocks noChangeShapeType="1"/>
            <a:endCxn id="49" idx="2"/>
          </p:cNvCxnSpPr>
          <p:nvPr/>
        </p:nvCxnSpPr>
        <p:spPr bwMode="auto">
          <a:xfrm flipV="1">
            <a:off x="3944938" y="4634820"/>
            <a:ext cx="38100" cy="795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0"/>
          <p:cNvCxnSpPr>
            <a:cxnSpLocks noChangeShapeType="1"/>
            <a:endCxn id="49" idx="0"/>
          </p:cNvCxnSpPr>
          <p:nvPr/>
        </p:nvCxnSpPr>
        <p:spPr bwMode="auto">
          <a:xfrm>
            <a:off x="2632075" y="2610758"/>
            <a:ext cx="11255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1"/>
          <p:cNvCxnSpPr>
            <a:cxnSpLocks noChangeShapeType="1"/>
            <a:stCxn id="49" idx="3"/>
          </p:cNvCxnSpPr>
          <p:nvPr/>
        </p:nvCxnSpPr>
        <p:spPr bwMode="auto">
          <a:xfrm>
            <a:off x="5181600" y="3472770"/>
            <a:ext cx="533400" cy="890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743200" y="520155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2057400" y="603975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 flipH="1">
            <a:off x="2743200" y="588735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56" name="Group 15"/>
          <p:cNvGrpSpPr>
            <a:grpSpLocks/>
          </p:cNvGrpSpPr>
          <p:nvPr/>
        </p:nvGrpSpPr>
        <p:grpSpPr bwMode="auto">
          <a:xfrm flipH="1">
            <a:off x="6629400" y="1924958"/>
            <a:ext cx="1066800" cy="609600"/>
            <a:chOff x="1248" y="2736"/>
            <a:chExt cx="240" cy="192"/>
          </a:xfrm>
        </p:grpSpPr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60" name="Group 19"/>
          <p:cNvGrpSpPr>
            <a:grpSpLocks/>
          </p:cNvGrpSpPr>
          <p:nvPr/>
        </p:nvGrpSpPr>
        <p:grpSpPr bwMode="auto">
          <a:xfrm>
            <a:off x="6096000" y="2001158"/>
            <a:ext cx="979488" cy="901700"/>
            <a:chOff x="2491" y="1440"/>
            <a:chExt cx="617" cy="568"/>
          </a:xfrm>
        </p:grpSpPr>
        <p:graphicFrame>
          <p:nvGraphicFramePr>
            <p:cNvPr id="61" name="Object 20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" name="Clip" r:id="rId5" imgW="4395600" imgH="1652040" progId="MS_ClipArt_Gallery.2">
                    <p:embed/>
                  </p:oleObj>
                </mc:Choice>
                <mc:Fallback>
                  <p:oleObj name="Clip" r:id="rId5" imgW="4395600" imgH="1652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21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aphicFrame>
        <p:nvGraphicFramePr>
          <p:cNvPr id="63" name="Object 5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1384"/>
              </p:ext>
            </p:extLst>
          </p:nvPr>
        </p:nvGraphicFramePr>
        <p:xfrm>
          <a:off x="5715000" y="390615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Clip" r:id="rId7" imgW="3985920" imgH="4144680" progId="MS_ClipArt_Gallery.2">
                  <p:embed/>
                </p:oleObj>
              </mc:Choice>
              <mc:Fallback>
                <p:oleObj name="Clip" r:id="rId7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06158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84948"/>
              </p:ext>
            </p:extLst>
          </p:nvPr>
        </p:nvGraphicFramePr>
        <p:xfrm>
          <a:off x="3505200" y="543015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Clip" r:id="rId9" imgW="3985920" imgH="4144680" progId="MS_ClipArt_Gallery.2">
                  <p:embed/>
                </p:oleObj>
              </mc:Choice>
              <mc:Fallback>
                <p:oleObj name="Clip" r:id="rId9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30158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581"/>
          <p:cNvSpPr>
            <a:spLocks noChangeShapeType="1"/>
          </p:cNvSpPr>
          <p:nvPr/>
        </p:nvSpPr>
        <p:spPr bwMode="auto">
          <a:xfrm>
            <a:off x="5943600" y="337275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6" name="Line 582"/>
          <p:cNvSpPr>
            <a:spLocks noChangeShapeType="1"/>
          </p:cNvSpPr>
          <p:nvPr/>
        </p:nvSpPr>
        <p:spPr bwMode="auto">
          <a:xfrm flipV="1">
            <a:off x="6248400" y="337275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7" name="Line 583"/>
          <p:cNvSpPr>
            <a:spLocks noChangeShapeType="1"/>
          </p:cNvSpPr>
          <p:nvPr/>
        </p:nvSpPr>
        <p:spPr bwMode="auto">
          <a:xfrm flipV="1">
            <a:off x="6553200" y="283935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68" name="Object 5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65213"/>
              </p:ext>
            </p:extLst>
          </p:nvPr>
        </p:nvGraphicFramePr>
        <p:xfrm>
          <a:off x="1752600" y="215355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Clip" r:id="rId10" imgW="3985920" imgH="4144680" progId="MS_ClipArt_Gallery.2">
                  <p:embed/>
                </p:oleObj>
              </mc:Choice>
              <mc:Fallback>
                <p:oleObj name="Clip" r:id="rId10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53558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585"/>
          <p:cNvSpPr>
            <a:spLocks noChangeShapeType="1"/>
          </p:cNvSpPr>
          <p:nvPr/>
        </p:nvSpPr>
        <p:spPr bwMode="auto">
          <a:xfrm>
            <a:off x="838200" y="184875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0" name="Line 586"/>
          <p:cNvSpPr>
            <a:spLocks noChangeShapeType="1"/>
          </p:cNvSpPr>
          <p:nvPr/>
        </p:nvSpPr>
        <p:spPr bwMode="auto">
          <a:xfrm flipH="1">
            <a:off x="838200" y="25345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1" name="Text Box 587"/>
          <p:cNvSpPr txBox="1">
            <a:spLocks noChangeArrowheads="1"/>
          </p:cNvSpPr>
          <p:nvPr/>
        </p:nvSpPr>
        <p:spPr bwMode="auto">
          <a:xfrm>
            <a:off x="1219200" y="6344558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receiver</a:t>
            </a:r>
          </a:p>
        </p:txBody>
      </p:sp>
      <p:sp>
        <p:nvSpPr>
          <p:cNvPr id="72" name="Text Box 588"/>
          <p:cNvSpPr txBox="1">
            <a:spLocks noChangeArrowheads="1"/>
          </p:cNvSpPr>
          <p:nvPr/>
        </p:nvSpPr>
        <p:spPr bwMode="auto">
          <a:xfrm>
            <a:off x="6689725" y="414587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FA</a:t>
            </a:r>
          </a:p>
        </p:txBody>
      </p:sp>
      <p:sp>
        <p:nvSpPr>
          <p:cNvPr id="73" name="Text Box 589"/>
          <p:cNvSpPr txBox="1">
            <a:spLocks noChangeArrowheads="1"/>
          </p:cNvSpPr>
          <p:nvPr/>
        </p:nvSpPr>
        <p:spPr bwMode="auto">
          <a:xfrm>
            <a:off x="1905000" y="169635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HA</a:t>
            </a:r>
          </a:p>
        </p:txBody>
      </p:sp>
      <p:sp>
        <p:nvSpPr>
          <p:cNvPr id="74" name="Text Box 590"/>
          <p:cNvSpPr txBox="1">
            <a:spLocks noChangeArrowheads="1"/>
          </p:cNvSpPr>
          <p:nvPr/>
        </p:nvSpPr>
        <p:spPr bwMode="auto">
          <a:xfrm>
            <a:off x="8229600" y="2153558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MN</a:t>
            </a:r>
          </a:p>
        </p:txBody>
      </p:sp>
      <p:sp>
        <p:nvSpPr>
          <p:cNvPr id="75" name="Text Box 591"/>
          <p:cNvSpPr txBox="1">
            <a:spLocks noChangeArrowheads="1"/>
          </p:cNvSpPr>
          <p:nvPr/>
        </p:nvSpPr>
        <p:spPr bwMode="auto">
          <a:xfrm>
            <a:off x="609600" y="3448958"/>
            <a:ext cx="156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 dirty="0">
                <a:latin typeface="Arial" pitchFamily="34" charset="0"/>
              </a:rPr>
              <a:t>home network</a:t>
            </a:r>
          </a:p>
        </p:txBody>
      </p:sp>
      <p:sp>
        <p:nvSpPr>
          <p:cNvPr id="76" name="Text Box 592"/>
          <p:cNvSpPr txBox="1">
            <a:spLocks noChangeArrowheads="1"/>
          </p:cNvSpPr>
          <p:nvPr/>
        </p:nvSpPr>
        <p:spPr bwMode="auto">
          <a:xfrm>
            <a:off x="7315200" y="4210958"/>
            <a:ext cx="963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foreign</a:t>
            </a:r>
            <a:br>
              <a:rPr lang="en-US" altLang="en-US" sz="1600" b="1">
                <a:latin typeface="Arial" pitchFamily="34" charset="0"/>
              </a:rPr>
            </a:br>
            <a:r>
              <a:rPr lang="en-US" altLang="en-US" sz="1600" b="1">
                <a:latin typeface="Arial" pitchFamily="34" charset="0"/>
              </a:rPr>
              <a:t>network</a:t>
            </a:r>
          </a:p>
        </p:txBody>
      </p:sp>
      <p:sp>
        <p:nvSpPr>
          <p:cNvPr id="77" name="Text Box 595"/>
          <p:cNvSpPr txBox="1">
            <a:spLocks noChangeArrowheads="1"/>
          </p:cNvSpPr>
          <p:nvPr/>
        </p:nvSpPr>
        <p:spPr bwMode="auto">
          <a:xfrm>
            <a:off x="7620000" y="3448958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sender</a:t>
            </a:r>
          </a:p>
        </p:txBody>
      </p:sp>
      <p:sp>
        <p:nvSpPr>
          <p:cNvPr id="78" name="Text Box 599"/>
          <p:cNvSpPr txBox="1">
            <a:spLocks noChangeArrowheads="1"/>
          </p:cNvSpPr>
          <p:nvPr/>
        </p:nvSpPr>
        <p:spPr bwMode="auto">
          <a:xfrm>
            <a:off x="7620000" y="207735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9" name="Text Box 602"/>
          <p:cNvSpPr txBox="1">
            <a:spLocks noChangeArrowheads="1"/>
          </p:cNvSpPr>
          <p:nvPr/>
        </p:nvSpPr>
        <p:spPr bwMode="auto">
          <a:xfrm>
            <a:off x="4648200" y="5201558"/>
            <a:ext cx="3638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latin typeface="Arial" pitchFamily="34" charset="0"/>
              </a:rPr>
              <a:t>1. Sender sends to the IP address</a:t>
            </a:r>
            <a:br>
              <a:rPr lang="en-US" altLang="en-US">
                <a:latin typeface="Arial" pitchFamily="34" charset="0"/>
              </a:rPr>
            </a:br>
            <a:r>
              <a:rPr lang="en-US" altLang="en-US">
                <a:latin typeface="Arial" pitchFamily="34" charset="0"/>
              </a:rPr>
              <a:t>    of the receiver as usual,</a:t>
            </a:r>
            <a:br>
              <a:rPr lang="en-US" altLang="en-US">
                <a:latin typeface="Arial" pitchFamily="34" charset="0"/>
              </a:rPr>
            </a:br>
            <a:r>
              <a:rPr lang="en-US" altLang="en-US">
                <a:latin typeface="Arial" pitchFamily="34" charset="0"/>
              </a:rPr>
              <a:t>    FA works as default router</a:t>
            </a:r>
          </a:p>
        </p:txBody>
      </p:sp>
      <p:sp>
        <p:nvSpPr>
          <p:cNvPr id="80" name="Freeform 603"/>
          <p:cNvSpPr>
            <a:spLocks/>
          </p:cNvSpPr>
          <p:nvPr/>
        </p:nvSpPr>
        <p:spPr bwMode="auto">
          <a:xfrm>
            <a:off x="1905000" y="2077358"/>
            <a:ext cx="6096000" cy="3962400"/>
          </a:xfrm>
          <a:custGeom>
            <a:avLst/>
            <a:gdLst>
              <a:gd name="T0" fmla="*/ 3840 w 3840"/>
              <a:gd name="T1" fmla="*/ 384 h 2496"/>
              <a:gd name="T2" fmla="*/ 2928 w 3840"/>
              <a:gd name="T3" fmla="*/ 0 h 2496"/>
              <a:gd name="T4" fmla="*/ 2736 w 3840"/>
              <a:gd name="T5" fmla="*/ 384 h 2496"/>
              <a:gd name="T6" fmla="*/ 2928 w 3840"/>
              <a:gd name="T7" fmla="*/ 720 h 2496"/>
              <a:gd name="T8" fmla="*/ 2736 w 3840"/>
              <a:gd name="T9" fmla="*/ 864 h 2496"/>
              <a:gd name="T10" fmla="*/ 2688 w 3840"/>
              <a:gd name="T11" fmla="*/ 1536 h 2496"/>
              <a:gd name="T12" fmla="*/ 1968 w 3840"/>
              <a:gd name="T13" fmla="*/ 912 h 2496"/>
              <a:gd name="T14" fmla="*/ 1344 w 3840"/>
              <a:gd name="T15" fmla="*/ 1248 h 2496"/>
              <a:gd name="T16" fmla="*/ 1248 w 3840"/>
              <a:gd name="T17" fmla="*/ 2208 h 2496"/>
              <a:gd name="T18" fmla="*/ 576 w 3840"/>
              <a:gd name="T19" fmla="*/ 2352 h 2496"/>
              <a:gd name="T20" fmla="*/ 480 w 3840"/>
              <a:gd name="T21" fmla="*/ 2448 h 2496"/>
              <a:gd name="T22" fmla="*/ 0 w 3840"/>
              <a:gd name="T23" fmla="*/ 2496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40" h="2496">
                <a:moveTo>
                  <a:pt x="3840" y="384"/>
                </a:moveTo>
                <a:cubicBezTo>
                  <a:pt x="3476" y="192"/>
                  <a:pt x="3112" y="0"/>
                  <a:pt x="2928" y="0"/>
                </a:cubicBezTo>
                <a:cubicBezTo>
                  <a:pt x="2744" y="0"/>
                  <a:pt x="2736" y="264"/>
                  <a:pt x="2736" y="384"/>
                </a:cubicBezTo>
                <a:cubicBezTo>
                  <a:pt x="2736" y="504"/>
                  <a:pt x="2928" y="640"/>
                  <a:pt x="2928" y="720"/>
                </a:cubicBezTo>
                <a:cubicBezTo>
                  <a:pt x="2928" y="800"/>
                  <a:pt x="2776" y="728"/>
                  <a:pt x="2736" y="864"/>
                </a:cubicBezTo>
                <a:cubicBezTo>
                  <a:pt x="2696" y="1000"/>
                  <a:pt x="2816" y="1528"/>
                  <a:pt x="2688" y="1536"/>
                </a:cubicBezTo>
                <a:cubicBezTo>
                  <a:pt x="2560" y="1544"/>
                  <a:pt x="2192" y="960"/>
                  <a:pt x="1968" y="912"/>
                </a:cubicBezTo>
                <a:cubicBezTo>
                  <a:pt x="1744" y="864"/>
                  <a:pt x="1464" y="1032"/>
                  <a:pt x="1344" y="1248"/>
                </a:cubicBezTo>
                <a:cubicBezTo>
                  <a:pt x="1224" y="1464"/>
                  <a:pt x="1376" y="2024"/>
                  <a:pt x="1248" y="2208"/>
                </a:cubicBezTo>
                <a:cubicBezTo>
                  <a:pt x="1120" y="2392"/>
                  <a:pt x="704" y="2312"/>
                  <a:pt x="576" y="2352"/>
                </a:cubicBezTo>
                <a:cubicBezTo>
                  <a:pt x="448" y="2392"/>
                  <a:pt x="576" y="2424"/>
                  <a:pt x="480" y="2448"/>
                </a:cubicBezTo>
                <a:cubicBezTo>
                  <a:pt x="384" y="2472"/>
                  <a:pt x="192" y="2484"/>
                  <a:pt x="0" y="2496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1" name="Text Box 605"/>
          <p:cNvSpPr txBox="1">
            <a:spLocks noChangeArrowheads="1"/>
          </p:cNvSpPr>
          <p:nvPr/>
        </p:nvSpPr>
        <p:spPr bwMode="auto">
          <a:xfrm>
            <a:off x="762000" y="558255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CN</a:t>
            </a:r>
          </a:p>
        </p:txBody>
      </p:sp>
      <p:pic>
        <p:nvPicPr>
          <p:cNvPr id="82" name="Picture 607" descr="j023596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402795"/>
            <a:ext cx="1071562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7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Tunnelling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513114" y="593725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CN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27514" y="448945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router</a:t>
            </a:r>
          </a:p>
          <a:p>
            <a:pPr eaLnBrk="0" hangingPunct="0"/>
            <a:r>
              <a:rPr lang="de-DE" altLang="en-US" sz="1200">
                <a:latin typeface="Arial" pitchFamily="34" charset="0"/>
              </a:rPr>
              <a:t>HA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94514" y="441325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router</a:t>
            </a:r>
          </a:p>
          <a:p>
            <a:pPr eaLnBrk="0" hangingPunct="0"/>
            <a:r>
              <a:rPr lang="de-DE" altLang="en-US" sz="1200">
                <a:latin typeface="Arial" pitchFamily="34" charset="0"/>
              </a:rPr>
              <a:t>FA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13314" y="4946650"/>
            <a:ext cx="1981200" cy="762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Internet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7514" y="593725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router</a:t>
            </a:r>
          </a:p>
        </p:txBody>
      </p:sp>
      <p:cxnSp>
        <p:nvCxnSpPr>
          <p:cNvPr id="9" name="AutoShape 8"/>
          <p:cNvCxnSpPr>
            <a:cxnSpLocks noChangeShapeType="1"/>
            <a:stCxn id="8" idx="3"/>
            <a:endCxn id="7" idx="3"/>
          </p:cNvCxnSpPr>
          <p:nvPr/>
        </p:nvCxnSpPr>
        <p:spPr bwMode="auto">
          <a:xfrm flipV="1">
            <a:off x="3037114" y="5597525"/>
            <a:ext cx="366713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3037114" y="4756150"/>
            <a:ext cx="366713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7"/>
            <a:endCxn id="6" idx="1"/>
          </p:cNvCxnSpPr>
          <p:nvPr/>
        </p:nvCxnSpPr>
        <p:spPr bwMode="auto">
          <a:xfrm flipV="1">
            <a:off x="4804002" y="4679950"/>
            <a:ext cx="29051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4" idx="6"/>
            <a:endCxn id="8" idx="1"/>
          </p:cNvCxnSpPr>
          <p:nvPr/>
        </p:nvCxnSpPr>
        <p:spPr bwMode="auto">
          <a:xfrm>
            <a:off x="2046514" y="62039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6" idx="3"/>
            <a:endCxn id="21" idx="2"/>
          </p:cNvCxnSpPr>
          <p:nvPr/>
        </p:nvCxnSpPr>
        <p:spPr bwMode="auto">
          <a:xfrm>
            <a:off x="5704114" y="46799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/>
          <p:cNvSpPr>
            <a:spLocks/>
          </p:cNvSpPr>
          <p:nvPr/>
        </p:nvSpPr>
        <p:spPr bwMode="auto">
          <a:xfrm>
            <a:off x="2110014" y="4935538"/>
            <a:ext cx="1273175" cy="1165225"/>
          </a:xfrm>
          <a:custGeom>
            <a:avLst/>
            <a:gdLst>
              <a:gd name="T0" fmla="*/ 0 w 802"/>
              <a:gd name="T1" fmla="*/ 703 h 734"/>
              <a:gd name="T2" fmla="*/ 512 w 802"/>
              <a:gd name="T3" fmla="*/ 663 h 734"/>
              <a:gd name="T4" fmla="*/ 784 w 802"/>
              <a:gd name="T5" fmla="*/ 279 h 734"/>
              <a:gd name="T6" fmla="*/ 620 w 802"/>
              <a:gd name="T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2" h="734">
                <a:moveTo>
                  <a:pt x="0" y="703"/>
                </a:moveTo>
                <a:cubicBezTo>
                  <a:pt x="85" y="696"/>
                  <a:pt x="381" y="734"/>
                  <a:pt x="512" y="663"/>
                </a:cubicBezTo>
                <a:cubicBezTo>
                  <a:pt x="643" y="592"/>
                  <a:pt x="766" y="389"/>
                  <a:pt x="784" y="279"/>
                </a:cubicBezTo>
                <a:cubicBezTo>
                  <a:pt x="802" y="169"/>
                  <a:pt x="654" y="58"/>
                  <a:pt x="62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22714" y="5781675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de-DE" altLang="en-US" sz="1200">
                <a:latin typeface="Arial" pitchFamily="34" charset="0"/>
              </a:rPr>
              <a:t>1.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081564" y="4641850"/>
            <a:ext cx="1936750" cy="581025"/>
          </a:xfrm>
          <a:custGeom>
            <a:avLst/>
            <a:gdLst>
              <a:gd name="T0" fmla="*/ 0 w 1220"/>
              <a:gd name="T1" fmla="*/ 24 h 366"/>
              <a:gd name="T2" fmla="*/ 385 w 1220"/>
              <a:gd name="T3" fmla="*/ 301 h 366"/>
              <a:gd name="T4" fmla="*/ 861 w 1220"/>
              <a:gd name="T5" fmla="*/ 316 h 366"/>
              <a:gd name="T6" fmla="*/ 1220 w 1220"/>
              <a:gd name="T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0" h="366">
                <a:moveTo>
                  <a:pt x="0" y="24"/>
                </a:moveTo>
                <a:cubicBezTo>
                  <a:pt x="64" y="71"/>
                  <a:pt x="241" y="252"/>
                  <a:pt x="385" y="301"/>
                </a:cubicBezTo>
                <a:cubicBezTo>
                  <a:pt x="529" y="350"/>
                  <a:pt x="722" y="366"/>
                  <a:pt x="861" y="316"/>
                </a:cubicBezTo>
                <a:cubicBezTo>
                  <a:pt x="1000" y="266"/>
                  <a:pt x="1145" y="66"/>
                  <a:pt x="122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780314" y="45656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265714" y="4614863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de-DE" altLang="en-US" sz="1200">
                <a:latin typeface="Arial" pitchFamily="34" charset="0"/>
              </a:rPr>
              <a:t>2.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780314" y="4310063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de-DE" altLang="en-US" sz="1200">
                <a:latin typeface="Arial" pitchFamily="34" charset="0"/>
              </a:rPr>
              <a:t>3.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208314" y="448945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home</a:t>
            </a:r>
          </a:p>
          <a:p>
            <a:pPr eaLnBrk="0" hangingPunct="0"/>
            <a:r>
              <a:rPr lang="de-DE" altLang="en-US" sz="1200">
                <a:latin typeface="Arial" pitchFamily="34" charset="0"/>
              </a:rPr>
              <a:t>network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37514" y="441325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MN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085114" y="4184650"/>
            <a:ext cx="1295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algn="r" eaLnBrk="0" hangingPunct="0"/>
            <a:r>
              <a:rPr lang="de-DE" altLang="en-US" sz="1200">
                <a:latin typeface="Arial" pitchFamily="34" charset="0"/>
              </a:rPr>
              <a:t>foreign</a:t>
            </a:r>
          </a:p>
          <a:p>
            <a:pPr algn="r" eaLnBrk="0" hangingPunct="0"/>
            <a:r>
              <a:rPr lang="de-DE" altLang="en-US" sz="1200">
                <a:latin typeface="Arial" pitchFamily="34" charset="0"/>
              </a:rPr>
              <a:t>network</a:t>
            </a:r>
          </a:p>
        </p:txBody>
      </p:sp>
      <p:cxnSp>
        <p:nvCxnSpPr>
          <p:cNvPr id="23" name="AutoShape 23"/>
          <p:cNvCxnSpPr>
            <a:cxnSpLocks noChangeShapeType="1"/>
            <a:stCxn id="20" idx="6"/>
            <a:endCxn id="5" idx="1"/>
          </p:cNvCxnSpPr>
          <p:nvPr/>
        </p:nvCxnSpPr>
        <p:spPr bwMode="auto">
          <a:xfrm>
            <a:off x="2275114" y="475615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Freeform 24"/>
          <p:cNvSpPr>
            <a:spLocks/>
          </p:cNvSpPr>
          <p:nvPr/>
        </p:nvSpPr>
        <p:spPr bwMode="auto">
          <a:xfrm>
            <a:off x="2071914" y="4819650"/>
            <a:ext cx="4127500" cy="1638300"/>
          </a:xfrm>
          <a:custGeom>
            <a:avLst/>
            <a:gdLst>
              <a:gd name="T0" fmla="*/ 2600 w 2600"/>
              <a:gd name="T1" fmla="*/ 0 h 1032"/>
              <a:gd name="T2" fmla="*/ 2024 w 2600"/>
              <a:gd name="T3" fmla="*/ 72 h 1032"/>
              <a:gd name="T4" fmla="*/ 1664 w 2600"/>
              <a:gd name="T5" fmla="*/ 384 h 1032"/>
              <a:gd name="T6" fmla="*/ 984 w 2600"/>
              <a:gd name="T7" fmla="*/ 472 h 1032"/>
              <a:gd name="T8" fmla="*/ 664 w 2600"/>
              <a:gd name="T9" fmla="*/ 944 h 1032"/>
              <a:gd name="T10" fmla="*/ 0 w 2600"/>
              <a:gd name="T11" fmla="*/ 100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0" h="1032">
                <a:moveTo>
                  <a:pt x="2600" y="0"/>
                </a:moveTo>
                <a:cubicBezTo>
                  <a:pt x="2503" y="12"/>
                  <a:pt x="2180" y="8"/>
                  <a:pt x="2024" y="72"/>
                </a:cubicBezTo>
                <a:cubicBezTo>
                  <a:pt x="1868" y="136"/>
                  <a:pt x="1837" y="317"/>
                  <a:pt x="1664" y="384"/>
                </a:cubicBezTo>
                <a:cubicBezTo>
                  <a:pt x="1491" y="451"/>
                  <a:pt x="1151" y="379"/>
                  <a:pt x="984" y="472"/>
                </a:cubicBezTo>
                <a:cubicBezTo>
                  <a:pt x="817" y="565"/>
                  <a:pt x="828" y="856"/>
                  <a:pt x="664" y="944"/>
                </a:cubicBezTo>
                <a:cubicBezTo>
                  <a:pt x="500" y="1032"/>
                  <a:pt x="138" y="988"/>
                  <a:pt x="0" y="10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80314" y="4791075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de-DE" altLang="en-US" sz="1200">
                <a:latin typeface="Arial" pitchFamily="34" charset="0"/>
              </a:rPr>
              <a:t>4.</a:t>
            </a: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1589314" y="334645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CN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503714" y="189865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router</a:t>
            </a:r>
          </a:p>
          <a:p>
            <a:pPr eaLnBrk="0" hangingPunct="0"/>
            <a:r>
              <a:rPr lang="de-DE" altLang="en-US" sz="1200">
                <a:latin typeface="Arial" pitchFamily="34" charset="0"/>
              </a:rPr>
              <a:t>HA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170714" y="182245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router</a:t>
            </a:r>
          </a:p>
          <a:p>
            <a:pPr eaLnBrk="0" hangingPunct="0"/>
            <a:r>
              <a:rPr lang="de-DE" altLang="en-US" sz="1200">
                <a:latin typeface="Arial" pitchFamily="34" charset="0"/>
              </a:rPr>
              <a:t>FA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189514" y="2355850"/>
            <a:ext cx="1981200" cy="762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Internet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503714" y="334645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router</a:t>
            </a:r>
          </a:p>
        </p:txBody>
      </p:sp>
      <p:cxnSp>
        <p:nvCxnSpPr>
          <p:cNvPr id="31" name="AutoShape 31"/>
          <p:cNvCxnSpPr>
            <a:cxnSpLocks noChangeShapeType="1"/>
            <a:stCxn id="30" idx="3"/>
            <a:endCxn id="29" idx="3"/>
          </p:cNvCxnSpPr>
          <p:nvPr/>
        </p:nvCxnSpPr>
        <p:spPr bwMode="auto">
          <a:xfrm flipV="1">
            <a:off x="3113314" y="3006725"/>
            <a:ext cx="366713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2"/>
          <p:cNvCxnSpPr>
            <a:cxnSpLocks noChangeShapeType="1"/>
            <a:stCxn id="27" idx="3"/>
            <a:endCxn id="29" idx="1"/>
          </p:cNvCxnSpPr>
          <p:nvPr/>
        </p:nvCxnSpPr>
        <p:spPr bwMode="auto">
          <a:xfrm>
            <a:off x="3113314" y="2165350"/>
            <a:ext cx="366713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3"/>
          <p:cNvCxnSpPr>
            <a:cxnSpLocks noChangeShapeType="1"/>
            <a:stCxn id="29" idx="7"/>
            <a:endCxn id="28" idx="1"/>
          </p:cNvCxnSpPr>
          <p:nvPr/>
        </p:nvCxnSpPr>
        <p:spPr bwMode="auto">
          <a:xfrm flipV="1">
            <a:off x="4880202" y="2089150"/>
            <a:ext cx="29051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/>
          <p:cNvCxnSpPr>
            <a:cxnSpLocks noChangeShapeType="1"/>
            <a:stCxn id="26" idx="6"/>
            <a:endCxn id="30" idx="1"/>
          </p:cNvCxnSpPr>
          <p:nvPr/>
        </p:nvCxnSpPr>
        <p:spPr bwMode="auto">
          <a:xfrm>
            <a:off x="2122714" y="36131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5"/>
          <p:cNvCxnSpPr>
            <a:cxnSpLocks noChangeShapeType="1"/>
            <a:stCxn id="28" idx="3"/>
            <a:endCxn id="37" idx="2"/>
          </p:cNvCxnSpPr>
          <p:nvPr/>
        </p:nvCxnSpPr>
        <p:spPr bwMode="auto">
          <a:xfrm>
            <a:off x="5780314" y="20891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42"/>
          <p:cNvSpPr>
            <a:spLocks noChangeArrowheads="1"/>
          </p:cNvSpPr>
          <p:nvPr/>
        </p:nvSpPr>
        <p:spPr bwMode="auto">
          <a:xfrm>
            <a:off x="1284514" y="189865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home</a:t>
            </a:r>
          </a:p>
          <a:p>
            <a:pPr eaLnBrk="0" hangingPunct="0"/>
            <a:r>
              <a:rPr lang="de-DE" altLang="en-US" sz="1200">
                <a:latin typeface="Arial" pitchFamily="34" charset="0"/>
              </a:rPr>
              <a:t>network</a:t>
            </a:r>
          </a:p>
        </p:txBody>
      </p:sp>
      <p:sp>
        <p:nvSpPr>
          <p:cNvPr id="37" name="Oval 43"/>
          <p:cNvSpPr>
            <a:spLocks noChangeArrowheads="1"/>
          </p:cNvSpPr>
          <p:nvPr/>
        </p:nvSpPr>
        <p:spPr bwMode="auto">
          <a:xfrm>
            <a:off x="6313714" y="182245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altLang="en-US" sz="1200">
                <a:latin typeface="Arial" pitchFamily="34" charset="0"/>
              </a:rPr>
              <a:t>MN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6161314" y="1593850"/>
            <a:ext cx="1295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algn="r" eaLnBrk="0" hangingPunct="0"/>
            <a:r>
              <a:rPr lang="de-DE" altLang="en-US" sz="1200">
                <a:latin typeface="Arial" pitchFamily="34" charset="0"/>
              </a:rPr>
              <a:t>foreign</a:t>
            </a:r>
          </a:p>
          <a:p>
            <a:pPr algn="r" eaLnBrk="0" hangingPunct="0"/>
            <a:r>
              <a:rPr lang="de-DE" altLang="en-US" sz="1200">
                <a:latin typeface="Arial" pitchFamily="34" charset="0"/>
              </a:rPr>
              <a:t>network</a:t>
            </a:r>
          </a:p>
        </p:txBody>
      </p:sp>
      <p:cxnSp>
        <p:nvCxnSpPr>
          <p:cNvPr id="39" name="AutoShape 45"/>
          <p:cNvCxnSpPr>
            <a:cxnSpLocks noChangeShapeType="1"/>
            <a:stCxn id="36" idx="6"/>
            <a:endCxn id="27" idx="1"/>
          </p:cNvCxnSpPr>
          <p:nvPr/>
        </p:nvCxnSpPr>
        <p:spPr bwMode="auto">
          <a:xfrm>
            <a:off x="2351314" y="216535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reeform 48"/>
          <p:cNvSpPr>
            <a:spLocks/>
          </p:cNvSpPr>
          <p:nvPr/>
        </p:nvSpPr>
        <p:spPr bwMode="auto">
          <a:xfrm>
            <a:off x="3113314" y="2032000"/>
            <a:ext cx="2032000" cy="508000"/>
          </a:xfrm>
          <a:custGeom>
            <a:avLst/>
            <a:gdLst>
              <a:gd name="T0" fmla="*/ 0 w 1280"/>
              <a:gd name="T1" fmla="*/ 12 h 320"/>
              <a:gd name="T2" fmla="*/ 334 w 1280"/>
              <a:gd name="T3" fmla="*/ 261 h 320"/>
              <a:gd name="T4" fmla="*/ 964 w 1280"/>
              <a:gd name="T5" fmla="*/ 277 h 320"/>
              <a:gd name="T6" fmla="*/ 1280 w 1280"/>
              <a:gd name="T7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0" h="320">
                <a:moveTo>
                  <a:pt x="0" y="12"/>
                </a:moveTo>
                <a:cubicBezTo>
                  <a:pt x="56" y="53"/>
                  <a:pt x="173" y="217"/>
                  <a:pt x="334" y="261"/>
                </a:cubicBezTo>
                <a:cubicBezTo>
                  <a:pt x="495" y="305"/>
                  <a:pt x="806" y="320"/>
                  <a:pt x="964" y="277"/>
                </a:cubicBezTo>
                <a:cubicBezTo>
                  <a:pt x="1122" y="234"/>
                  <a:pt x="1214" y="58"/>
                  <a:pt x="1280" y="0"/>
                </a:cubicBezTo>
              </a:path>
            </a:pathLst>
          </a:custGeom>
          <a:noFill/>
          <a:ln w="762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4408714" y="1517650"/>
            <a:ext cx="514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>
                <a:latin typeface="Arial" pitchFamily="34" charset="0"/>
              </a:rPr>
              <a:t>COA</a:t>
            </a:r>
          </a:p>
        </p:txBody>
      </p:sp>
      <p:cxnSp>
        <p:nvCxnSpPr>
          <p:cNvPr id="42" name="AutoShape 50"/>
          <p:cNvCxnSpPr>
            <a:cxnSpLocks noChangeShapeType="1"/>
            <a:stCxn id="41" idx="2"/>
            <a:endCxn id="40" idx="3"/>
          </p:cNvCxnSpPr>
          <p:nvPr/>
        </p:nvCxnSpPr>
        <p:spPr bwMode="auto">
          <a:xfrm>
            <a:off x="4665889" y="1792288"/>
            <a:ext cx="517525" cy="23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611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37655" y="2623457"/>
            <a:ext cx="17526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original IP header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90255" y="2623457"/>
            <a:ext cx="17526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original data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37655" y="3385457"/>
            <a:ext cx="35052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new data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13655" y="3385457"/>
            <a:ext cx="1524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new IP header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337655" y="30806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842855" y="30806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13655" y="4071257"/>
            <a:ext cx="1524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outer header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337655" y="4071257"/>
            <a:ext cx="17526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inner header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090255" y="4071257"/>
            <a:ext cx="17526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original data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13655" y="38426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842855" y="38426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0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Encapsulation of one packet into another as payload</a:t>
            </a:r>
          </a:p>
          <a:p>
            <a:endParaRPr lang="en-US" altLang="en-US" dirty="0"/>
          </a:p>
          <a:p>
            <a:r>
              <a:rPr lang="en-US" altLang="en-US" dirty="0"/>
              <a:t>IP-in-IP-encapsulation (mandatory, RFC 2003)</a:t>
            </a:r>
          </a:p>
          <a:p>
            <a:pPr marL="819150" lvl="1"/>
            <a:r>
              <a:rPr lang="en-US" altLang="en-US" dirty="0"/>
              <a:t>tunnel between HA and COA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57400" y="4424590"/>
            <a:ext cx="48768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 b="1">
                <a:latin typeface="Arial" pitchFamily="34" charset="0"/>
              </a:rPr>
              <a:t>Care-of address COA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057400" y="4195990"/>
            <a:ext cx="48768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 b="1">
                <a:latin typeface="Arial" pitchFamily="34" charset="0"/>
              </a:rPr>
              <a:t>IP address of HA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057400" y="3967390"/>
            <a:ext cx="12192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TTL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57400" y="3738790"/>
            <a:ext cx="24384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IP identification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76600" y="3967390"/>
            <a:ext cx="12192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 i="1">
                <a:latin typeface="Arial" pitchFamily="34" charset="0"/>
              </a:rPr>
              <a:t>IP-in-IP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495800" y="3967390"/>
            <a:ext cx="24384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IP checksum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495800" y="3738790"/>
            <a:ext cx="5334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flags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029200" y="3738790"/>
            <a:ext cx="19050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fragment offset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495800" y="3510190"/>
            <a:ext cx="24384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length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76600" y="3510190"/>
            <a:ext cx="12192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DS (TOS)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057400" y="3510190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ver.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667000" y="3510190"/>
            <a:ext cx="609600" cy="228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IHL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5567590"/>
            <a:ext cx="48768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 b="1">
                <a:latin typeface="Arial" pitchFamily="34" charset="0"/>
              </a:rPr>
              <a:t>IP address of MN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057400" y="5338990"/>
            <a:ext cx="48768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 b="1">
                <a:latin typeface="Arial" pitchFamily="34" charset="0"/>
              </a:rPr>
              <a:t>IP address of CN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057400" y="5110390"/>
            <a:ext cx="1219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TTL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2057400" y="4881790"/>
            <a:ext cx="24384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IP identification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276600" y="5110390"/>
            <a:ext cx="1219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lay. 4 prot.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495800" y="5110390"/>
            <a:ext cx="24384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IP checksum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495800" y="4881790"/>
            <a:ext cx="5334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flags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5029200" y="4881790"/>
            <a:ext cx="19050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fragment offset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495800" y="4653190"/>
            <a:ext cx="24384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length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76600" y="4653190"/>
            <a:ext cx="1219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DS (TOS)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057400" y="4653190"/>
            <a:ext cx="6096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ver.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667000" y="4653190"/>
            <a:ext cx="6096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IHL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057400" y="5796190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TCP/UDP/ ... payload</a:t>
            </a:r>
          </a:p>
        </p:txBody>
      </p:sp>
    </p:spTree>
    <p:extLst>
      <p:ext uri="{BB962C8B-B14F-4D97-AF65-F5344CB8AC3E}">
        <p14:creationId xmlns:p14="http://schemas.microsoft.com/office/powerpoint/2010/main" val="161449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of Packet Forwarding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Problem: Triangular Routing</a:t>
            </a:r>
          </a:p>
          <a:p>
            <a:pPr lvl="1"/>
            <a:r>
              <a:rPr lang="en-US" altLang="en-US" sz="2400" dirty="0"/>
              <a:t>sender sends all packets via HA to MN</a:t>
            </a:r>
          </a:p>
          <a:p>
            <a:pPr lvl="1"/>
            <a:r>
              <a:rPr lang="en-US" altLang="en-US" sz="2400" dirty="0"/>
              <a:t>higher latency and network load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“Solutions”</a:t>
            </a:r>
          </a:p>
          <a:p>
            <a:pPr lvl="1"/>
            <a:r>
              <a:rPr lang="en-US" altLang="en-US" sz="2400" dirty="0"/>
              <a:t>sender learns the current location of MN</a:t>
            </a:r>
          </a:p>
          <a:p>
            <a:pPr lvl="1"/>
            <a:r>
              <a:rPr lang="en-US" altLang="en-US" sz="2400" dirty="0"/>
              <a:t>direct tunneling to this location</a:t>
            </a:r>
          </a:p>
          <a:p>
            <a:pPr lvl="1"/>
            <a:r>
              <a:rPr lang="en-US" altLang="en-US" sz="2400" dirty="0"/>
              <a:t>HA informs a sender about the location of MN</a:t>
            </a:r>
          </a:p>
          <a:p>
            <a:pPr lvl="1"/>
            <a:r>
              <a:rPr lang="en-US" altLang="en-US" sz="2400" dirty="0"/>
              <a:t>big security problems!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71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of Packet Forwarding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Change of FA</a:t>
            </a:r>
          </a:p>
          <a:p>
            <a:pPr lvl="1"/>
            <a:r>
              <a:rPr lang="en-US" altLang="en-US" sz="2400" dirty="0"/>
              <a:t>packets on-the-fly during the change can be lost</a:t>
            </a:r>
          </a:p>
          <a:p>
            <a:pPr lvl="1"/>
            <a:r>
              <a:rPr lang="en-US" altLang="en-US" sz="2400" dirty="0"/>
              <a:t>new FA informs old FA to avoid packet loss, old FA now forwards remaining packets to new FA</a:t>
            </a:r>
          </a:p>
          <a:p>
            <a:pPr lvl="1"/>
            <a:r>
              <a:rPr lang="en-US" altLang="en-US" sz="2400" dirty="0"/>
              <a:t>this information also enables the old FA to release resources for the MN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50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reasons for Reverse </a:t>
            </a:r>
            <a:r>
              <a:rPr lang="en-US" dirty="0" err="1"/>
              <a:t>Tunnelling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Firewalls: </a:t>
            </a:r>
            <a:r>
              <a:rPr lang="en-US" altLang="en-US"/>
              <a:t>Reverse tunnel </a:t>
            </a:r>
            <a:r>
              <a:rPr lang="en-US" altLang="en-US" dirty="0"/>
              <a:t>required to enable packets pass through firewall.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Multi-cast: Reverse tunnel needed for the MN to participate in a multicast group.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Time-to-live (TTL): Reverse tunnel is required that represents just one hop. </a:t>
            </a:r>
          </a:p>
        </p:txBody>
      </p:sp>
    </p:spTree>
    <p:extLst>
      <p:ext uri="{BB962C8B-B14F-4D97-AF65-F5344CB8AC3E}">
        <p14:creationId xmlns:p14="http://schemas.microsoft.com/office/powerpoint/2010/main" val="315574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GB" dirty="0"/>
              <a:t>Schiller, J.H. (2003), </a:t>
            </a:r>
            <a:r>
              <a:rPr lang="en-GB" i="1" dirty="0"/>
              <a:t>Mobile Communications, Second </a:t>
            </a:r>
            <a:r>
              <a:rPr lang="en-GB" dirty="0"/>
              <a:t>Chapter 8: Mobile Network Layer</a:t>
            </a:r>
          </a:p>
          <a:p>
            <a:endParaRPr lang="en-GB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66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9581" y="345168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Reverse </a:t>
            </a:r>
            <a:r>
              <a:rPr lang="en-US" dirty="0" err="1"/>
              <a:t>Tunnelling</a:t>
            </a:r>
            <a:endParaRPr lang="en-US" dirty="0"/>
          </a:p>
        </p:txBody>
      </p:sp>
      <p:pic>
        <p:nvPicPr>
          <p:cNvPr id="4" name="Picture 605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1" y="5502956"/>
            <a:ext cx="1368425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>
            <a:spLocks/>
          </p:cNvSpPr>
          <p:nvPr/>
        </p:nvSpPr>
        <p:spPr bwMode="auto">
          <a:xfrm>
            <a:off x="5482431" y="1480231"/>
            <a:ext cx="2916238" cy="3551237"/>
          </a:xfrm>
          <a:custGeom>
            <a:avLst/>
            <a:gdLst>
              <a:gd name="T0" fmla="*/ 580 w 1837"/>
              <a:gd name="T1" fmla="*/ 45 h 2237"/>
              <a:gd name="T2" fmla="*/ 148 w 1837"/>
              <a:gd name="T3" fmla="*/ 237 h 2237"/>
              <a:gd name="T4" fmla="*/ 52 w 1837"/>
              <a:gd name="T5" fmla="*/ 1149 h 2237"/>
              <a:gd name="T6" fmla="*/ 459 w 1837"/>
              <a:gd name="T7" fmla="*/ 1769 h 2237"/>
              <a:gd name="T8" fmla="*/ 896 w 1837"/>
              <a:gd name="T9" fmla="*/ 2184 h 2237"/>
              <a:gd name="T10" fmla="*/ 1629 w 1837"/>
              <a:gd name="T11" fmla="*/ 2088 h 2237"/>
              <a:gd name="T12" fmla="*/ 1822 w 1837"/>
              <a:gd name="T13" fmla="*/ 1466 h 2237"/>
              <a:gd name="T14" fmla="*/ 1540 w 1837"/>
              <a:gd name="T15" fmla="*/ 237 h 2237"/>
              <a:gd name="T16" fmla="*/ 580 w 1837"/>
              <a:gd name="T17" fmla="*/ 45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7" h="2237">
                <a:moveTo>
                  <a:pt x="580" y="45"/>
                </a:moveTo>
                <a:cubicBezTo>
                  <a:pt x="348" y="45"/>
                  <a:pt x="236" y="53"/>
                  <a:pt x="148" y="237"/>
                </a:cubicBezTo>
                <a:cubicBezTo>
                  <a:pt x="60" y="421"/>
                  <a:pt x="0" y="894"/>
                  <a:pt x="52" y="1149"/>
                </a:cubicBezTo>
                <a:cubicBezTo>
                  <a:pt x="104" y="1404"/>
                  <a:pt x="318" y="1597"/>
                  <a:pt x="459" y="1769"/>
                </a:cubicBezTo>
                <a:cubicBezTo>
                  <a:pt x="600" y="1941"/>
                  <a:pt x="701" y="2131"/>
                  <a:pt x="896" y="2184"/>
                </a:cubicBezTo>
                <a:cubicBezTo>
                  <a:pt x="1091" y="2237"/>
                  <a:pt x="1475" y="2208"/>
                  <a:pt x="1629" y="2088"/>
                </a:cubicBezTo>
                <a:cubicBezTo>
                  <a:pt x="1783" y="1968"/>
                  <a:pt x="1837" y="1774"/>
                  <a:pt x="1822" y="1466"/>
                </a:cubicBezTo>
                <a:cubicBezTo>
                  <a:pt x="1807" y="1158"/>
                  <a:pt x="1747" y="474"/>
                  <a:pt x="1540" y="237"/>
                </a:cubicBezTo>
                <a:cubicBezTo>
                  <a:pt x="1333" y="0"/>
                  <a:pt x="812" y="45"/>
                  <a:pt x="580" y="45"/>
                </a:cubicBezTo>
                <a:close/>
              </a:path>
            </a:pathLst>
          </a:cu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43681" y="1335768"/>
            <a:ext cx="2043113" cy="2797175"/>
          </a:xfrm>
          <a:custGeom>
            <a:avLst/>
            <a:gdLst>
              <a:gd name="T0" fmla="*/ 232 w 1287"/>
              <a:gd name="T1" fmla="*/ 136 h 1762"/>
              <a:gd name="T2" fmla="*/ 1085 w 1287"/>
              <a:gd name="T3" fmla="*/ 134 h 1762"/>
              <a:gd name="T4" fmla="*/ 1278 w 1287"/>
              <a:gd name="T5" fmla="*/ 771 h 1762"/>
              <a:gd name="T6" fmla="*/ 1137 w 1287"/>
              <a:gd name="T7" fmla="*/ 1490 h 1762"/>
              <a:gd name="T8" fmla="*/ 472 w 1287"/>
              <a:gd name="T9" fmla="*/ 1672 h 1762"/>
              <a:gd name="T10" fmla="*/ 40 w 1287"/>
              <a:gd name="T11" fmla="*/ 952 h 1762"/>
              <a:gd name="T12" fmla="*/ 232 w 1287"/>
              <a:gd name="T13" fmla="*/ 13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762">
                <a:moveTo>
                  <a:pt x="232" y="136"/>
                </a:moveTo>
                <a:cubicBezTo>
                  <a:pt x="406" y="0"/>
                  <a:pt x="911" y="28"/>
                  <a:pt x="1085" y="134"/>
                </a:cubicBezTo>
                <a:cubicBezTo>
                  <a:pt x="1259" y="240"/>
                  <a:pt x="1269" y="545"/>
                  <a:pt x="1278" y="771"/>
                </a:cubicBezTo>
                <a:cubicBezTo>
                  <a:pt x="1287" y="997"/>
                  <a:pt x="1271" y="1340"/>
                  <a:pt x="1137" y="1490"/>
                </a:cubicBezTo>
                <a:cubicBezTo>
                  <a:pt x="1003" y="1640"/>
                  <a:pt x="655" y="1762"/>
                  <a:pt x="472" y="1672"/>
                </a:cubicBezTo>
                <a:cubicBezTo>
                  <a:pt x="289" y="1582"/>
                  <a:pt x="80" y="1208"/>
                  <a:pt x="40" y="952"/>
                </a:cubicBezTo>
                <a:cubicBezTo>
                  <a:pt x="0" y="696"/>
                  <a:pt x="0" y="272"/>
                  <a:pt x="232" y="136"/>
                </a:cubicBezTo>
                <a:close/>
              </a:path>
            </a:pathLst>
          </a:cu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593181" y="2770868"/>
            <a:ext cx="2590800" cy="2057400"/>
          </a:xfrm>
          <a:prstGeom prst="irregularSeal2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itchFamily="34" charset="0"/>
              </a:rPr>
              <a:t>Internet</a:t>
            </a:r>
          </a:p>
        </p:txBody>
      </p:sp>
      <p:cxnSp>
        <p:nvCxnSpPr>
          <p:cNvPr id="8" name="AutoShape 10"/>
          <p:cNvCxnSpPr>
            <a:cxnSpLocks noChangeShapeType="1"/>
            <a:endCxn id="7" idx="2"/>
          </p:cNvCxnSpPr>
          <p:nvPr/>
        </p:nvCxnSpPr>
        <p:spPr bwMode="auto">
          <a:xfrm flipV="1">
            <a:off x="3947319" y="4566331"/>
            <a:ext cx="38100" cy="795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634456" y="2542268"/>
            <a:ext cx="1125538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2"/>
          <p:cNvCxnSpPr>
            <a:cxnSpLocks noChangeShapeType="1"/>
            <a:stCxn id="7" idx="3"/>
          </p:cNvCxnSpPr>
          <p:nvPr/>
        </p:nvCxnSpPr>
        <p:spPr bwMode="auto">
          <a:xfrm>
            <a:off x="5183981" y="3404281"/>
            <a:ext cx="533400" cy="890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745581" y="513306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059781" y="597126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745581" y="581886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 flipH="1">
            <a:off x="6631781" y="1856468"/>
            <a:ext cx="1066800" cy="609600"/>
            <a:chOff x="1248" y="2736"/>
            <a:chExt cx="240" cy="192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6098381" y="1932668"/>
            <a:ext cx="979488" cy="901700"/>
            <a:chOff x="2491" y="1440"/>
            <a:chExt cx="617" cy="568"/>
          </a:xfrm>
        </p:grpSpPr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2491" y="1776"/>
            <a:ext cx="61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Clip" r:id="rId5" imgW="4395600" imgH="1652040" progId="MS_ClipArt_Gallery.2">
                    <p:embed/>
                  </p:oleObj>
                </mc:Choice>
                <mc:Fallback>
                  <p:oleObj name="Clip" r:id="rId5" imgW="4395600" imgH="1652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776"/>
                          <a:ext cx="61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2587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aphicFrame>
        <p:nvGraphicFramePr>
          <p:cNvPr id="21" name="Object 5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96128"/>
              </p:ext>
            </p:extLst>
          </p:nvPr>
        </p:nvGraphicFramePr>
        <p:xfrm>
          <a:off x="5717381" y="383766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Clip" r:id="rId7" imgW="3985920" imgH="4144680" progId="MS_ClipArt_Gallery.2">
                  <p:embed/>
                </p:oleObj>
              </mc:Choice>
              <mc:Fallback>
                <p:oleObj name="Clip" r:id="rId7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381" y="3837668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872"/>
              </p:ext>
            </p:extLst>
          </p:nvPr>
        </p:nvGraphicFramePr>
        <p:xfrm>
          <a:off x="3507581" y="536166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Clip" r:id="rId9" imgW="3985920" imgH="4144680" progId="MS_ClipArt_Gallery.2">
                  <p:embed/>
                </p:oleObj>
              </mc:Choice>
              <mc:Fallback>
                <p:oleObj name="Clip" r:id="rId9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581" y="5361668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582"/>
          <p:cNvSpPr>
            <a:spLocks noChangeShapeType="1"/>
          </p:cNvSpPr>
          <p:nvPr/>
        </p:nvSpPr>
        <p:spPr bwMode="auto">
          <a:xfrm>
            <a:off x="5945981" y="330426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" name="Line 583"/>
          <p:cNvSpPr>
            <a:spLocks noChangeShapeType="1"/>
          </p:cNvSpPr>
          <p:nvPr/>
        </p:nvSpPr>
        <p:spPr bwMode="auto">
          <a:xfrm flipV="1">
            <a:off x="6250781" y="33042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" name="Line 584"/>
          <p:cNvSpPr>
            <a:spLocks noChangeShapeType="1"/>
          </p:cNvSpPr>
          <p:nvPr/>
        </p:nvSpPr>
        <p:spPr bwMode="auto">
          <a:xfrm flipV="1">
            <a:off x="6555581" y="27708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26" name="Object 5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06620"/>
              </p:ext>
            </p:extLst>
          </p:nvPr>
        </p:nvGraphicFramePr>
        <p:xfrm>
          <a:off x="1754981" y="208506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Clip" r:id="rId10" imgW="3985920" imgH="4144680" progId="MS_ClipArt_Gallery.2">
                  <p:embed/>
                </p:oleObj>
              </mc:Choice>
              <mc:Fallback>
                <p:oleObj name="Clip" r:id="rId10" imgW="3985920" imgH="4144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81" y="2085068"/>
                        <a:ext cx="879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586"/>
          <p:cNvSpPr>
            <a:spLocks noChangeShapeType="1"/>
          </p:cNvSpPr>
          <p:nvPr/>
        </p:nvSpPr>
        <p:spPr bwMode="auto">
          <a:xfrm>
            <a:off x="840581" y="178026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" name="Line 587"/>
          <p:cNvSpPr>
            <a:spLocks noChangeShapeType="1"/>
          </p:cNvSpPr>
          <p:nvPr/>
        </p:nvSpPr>
        <p:spPr bwMode="auto">
          <a:xfrm flipH="1">
            <a:off x="840581" y="246606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" name="Text Box 588"/>
          <p:cNvSpPr txBox="1">
            <a:spLocks noChangeArrowheads="1"/>
          </p:cNvSpPr>
          <p:nvPr/>
        </p:nvSpPr>
        <p:spPr bwMode="auto">
          <a:xfrm>
            <a:off x="1221581" y="6276068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receiver</a:t>
            </a:r>
          </a:p>
        </p:txBody>
      </p:sp>
      <p:sp>
        <p:nvSpPr>
          <p:cNvPr id="30" name="Text Box 589"/>
          <p:cNvSpPr txBox="1">
            <a:spLocks noChangeArrowheads="1"/>
          </p:cNvSpPr>
          <p:nvPr/>
        </p:nvSpPr>
        <p:spPr bwMode="auto">
          <a:xfrm>
            <a:off x="6692106" y="4077381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FA</a:t>
            </a:r>
          </a:p>
        </p:txBody>
      </p:sp>
      <p:sp>
        <p:nvSpPr>
          <p:cNvPr id="31" name="Text Box 590"/>
          <p:cNvSpPr txBox="1">
            <a:spLocks noChangeArrowheads="1"/>
          </p:cNvSpPr>
          <p:nvPr/>
        </p:nvSpPr>
        <p:spPr bwMode="auto">
          <a:xfrm>
            <a:off x="1907381" y="162786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HA</a:t>
            </a:r>
          </a:p>
        </p:txBody>
      </p:sp>
      <p:sp>
        <p:nvSpPr>
          <p:cNvPr id="32" name="Text Box 591"/>
          <p:cNvSpPr txBox="1">
            <a:spLocks noChangeArrowheads="1"/>
          </p:cNvSpPr>
          <p:nvPr/>
        </p:nvSpPr>
        <p:spPr bwMode="auto">
          <a:xfrm>
            <a:off x="8231981" y="2085068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MN</a:t>
            </a:r>
          </a:p>
        </p:txBody>
      </p:sp>
      <p:sp>
        <p:nvSpPr>
          <p:cNvPr id="33" name="Text Box 592"/>
          <p:cNvSpPr txBox="1">
            <a:spLocks noChangeArrowheads="1"/>
          </p:cNvSpPr>
          <p:nvPr/>
        </p:nvSpPr>
        <p:spPr bwMode="auto">
          <a:xfrm>
            <a:off x="611981" y="3304268"/>
            <a:ext cx="1562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home network</a:t>
            </a:r>
          </a:p>
        </p:txBody>
      </p:sp>
      <p:sp>
        <p:nvSpPr>
          <p:cNvPr id="34" name="Text Box 593"/>
          <p:cNvSpPr txBox="1">
            <a:spLocks noChangeArrowheads="1"/>
          </p:cNvSpPr>
          <p:nvPr/>
        </p:nvSpPr>
        <p:spPr bwMode="auto">
          <a:xfrm>
            <a:off x="7241381" y="4142468"/>
            <a:ext cx="963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 b="1">
                <a:latin typeface="Arial" pitchFamily="34" charset="0"/>
              </a:rPr>
              <a:t>foreign</a:t>
            </a:r>
            <a:br>
              <a:rPr lang="en-US" altLang="en-US" sz="1600" b="1">
                <a:latin typeface="Arial" pitchFamily="34" charset="0"/>
              </a:rPr>
            </a:br>
            <a:r>
              <a:rPr lang="en-US" altLang="en-US" sz="1600" b="1">
                <a:latin typeface="Arial" pitchFamily="34" charset="0"/>
              </a:rPr>
              <a:t>network</a:t>
            </a:r>
          </a:p>
        </p:txBody>
      </p:sp>
      <p:sp>
        <p:nvSpPr>
          <p:cNvPr id="35" name="Freeform 594"/>
          <p:cNvSpPr>
            <a:spLocks/>
          </p:cNvSpPr>
          <p:nvPr/>
        </p:nvSpPr>
        <p:spPr bwMode="auto">
          <a:xfrm>
            <a:off x="2135981" y="2694668"/>
            <a:ext cx="1765300" cy="3073400"/>
          </a:xfrm>
          <a:custGeom>
            <a:avLst/>
            <a:gdLst>
              <a:gd name="T0" fmla="*/ 0 w 1112"/>
              <a:gd name="T1" fmla="*/ 1920 h 1936"/>
              <a:gd name="T2" fmla="*/ 720 w 1112"/>
              <a:gd name="T3" fmla="*/ 1824 h 1936"/>
              <a:gd name="T4" fmla="*/ 1056 w 1112"/>
              <a:gd name="T5" fmla="*/ 1248 h 1936"/>
              <a:gd name="T6" fmla="*/ 1056 w 1112"/>
              <a:gd name="T7" fmla="*/ 624 h 1936"/>
              <a:gd name="T8" fmla="*/ 864 w 1112"/>
              <a:gd name="T9" fmla="*/ 192 h 1936"/>
              <a:gd name="T10" fmla="*/ 96 w 1112"/>
              <a:gd name="T11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2" h="1936">
                <a:moveTo>
                  <a:pt x="0" y="1920"/>
                </a:moveTo>
                <a:cubicBezTo>
                  <a:pt x="272" y="1928"/>
                  <a:pt x="544" y="1936"/>
                  <a:pt x="720" y="1824"/>
                </a:cubicBezTo>
                <a:cubicBezTo>
                  <a:pt x="896" y="1712"/>
                  <a:pt x="1000" y="1448"/>
                  <a:pt x="1056" y="1248"/>
                </a:cubicBezTo>
                <a:cubicBezTo>
                  <a:pt x="1112" y="1048"/>
                  <a:pt x="1088" y="800"/>
                  <a:pt x="1056" y="624"/>
                </a:cubicBezTo>
                <a:cubicBezTo>
                  <a:pt x="1024" y="448"/>
                  <a:pt x="1024" y="296"/>
                  <a:pt x="864" y="192"/>
                </a:cubicBezTo>
                <a:cubicBezTo>
                  <a:pt x="704" y="88"/>
                  <a:pt x="400" y="44"/>
                  <a:pt x="96" y="0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6" name="Freeform 595"/>
          <p:cNvSpPr>
            <a:spLocks/>
          </p:cNvSpPr>
          <p:nvPr/>
        </p:nvSpPr>
        <p:spPr bwMode="auto">
          <a:xfrm>
            <a:off x="6123781" y="2161268"/>
            <a:ext cx="1651000" cy="2133600"/>
          </a:xfrm>
          <a:custGeom>
            <a:avLst/>
            <a:gdLst>
              <a:gd name="T0" fmla="*/ 32 w 1040"/>
              <a:gd name="T1" fmla="*/ 1344 h 1344"/>
              <a:gd name="T2" fmla="*/ 32 w 1040"/>
              <a:gd name="T3" fmla="*/ 720 h 1344"/>
              <a:gd name="T4" fmla="*/ 224 w 1040"/>
              <a:gd name="T5" fmla="*/ 672 h 1344"/>
              <a:gd name="T6" fmla="*/ 224 w 1040"/>
              <a:gd name="T7" fmla="*/ 288 h 1344"/>
              <a:gd name="T8" fmla="*/ 224 w 1040"/>
              <a:gd name="T9" fmla="*/ 0 h 1344"/>
              <a:gd name="T10" fmla="*/ 1040 w 1040"/>
              <a:gd name="T11" fmla="*/ 28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0" h="1344">
                <a:moveTo>
                  <a:pt x="32" y="1344"/>
                </a:moveTo>
                <a:cubicBezTo>
                  <a:pt x="16" y="1088"/>
                  <a:pt x="0" y="832"/>
                  <a:pt x="32" y="720"/>
                </a:cubicBezTo>
                <a:cubicBezTo>
                  <a:pt x="64" y="608"/>
                  <a:pt x="192" y="744"/>
                  <a:pt x="224" y="672"/>
                </a:cubicBezTo>
                <a:cubicBezTo>
                  <a:pt x="256" y="600"/>
                  <a:pt x="224" y="400"/>
                  <a:pt x="224" y="288"/>
                </a:cubicBezTo>
                <a:cubicBezTo>
                  <a:pt x="224" y="176"/>
                  <a:pt x="88" y="0"/>
                  <a:pt x="224" y="0"/>
                </a:cubicBezTo>
                <a:cubicBezTo>
                  <a:pt x="360" y="0"/>
                  <a:pt x="700" y="144"/>
                  <a:pt x="1040" y="288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7" name="Text Box 596"/>
          <p:cNvSpPr txBox="1">
            <a:spLocks noChangeArrowheads="1"/>
          </p:cNvSpPr>
          <p:nvPr/>
        </p:nvSpPr>
        <p:spPr bwMode="auto">
          <a:xfrm>
            <a:off x="7622381" y="3380468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600">
                <a:latin typeface="Arial" pitchFamily="34" charset="0"/>
              </a:rPr>
              <a:t>sender</a:t>
            </a:r>
          </a:p>
        </p:txBody>
      </p:sp>
      <p:sp>
        <p:nvSpPr>
          <p:cNvPr id="38" name="Freeform 597"/>
          <p:cNvSpPr>
            <a:spLocks/>
          </p:cNvSpPr>
          <p:nvPr/>
        </p:nvSpPr>
        <p:spPr bwMode="auto">
          <a:xfrm>
            <a:off x="2516981" y="2237468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864 w 2208"/>
              <a:gd name="T3" fmla="*/ 336 h 1296"/>
              <a:gd name="T4" fmla="*/ 1008 w 2208"/>
              <a:gd name="T5" fmla="*/ 768 h 1296"/>
              <a:gd name="T6" fmla="*/ 1680 w 2208"/>
              <a:gd name="T7" fmla="*/ 768 h 1296"/>
              <a:gd name="T8" fmla="*/ 2208 w 2208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" name="Freeform 598"/>
          <p:cNvSpPr>
            <a:spLocks/>
          </p:cNvSpPr>
          <p:nvPr/>
        </p:nvSpPr>
        <p:spPr bwMode="auto">
          <a:xfrm>
            <a:off x="2364581" y="2389868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864 w 2208"/>
              <a:gd name="T3" fmla="*/ 336 h 1296"/>
              <a:gd name="T4" fmla="*/ 1008 w 2208"/>
              <a:gd name="T5" fmla="*/ 768 h 1296"/>
              <a:gd name="T6" fmla="*/ 1680 w 2208"/>
              <a:gd name="T7" fmla="*/ 768 h 1296"/>
              <a:gd name="T8" fmla="*/ 2208 w 2208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" name="Freeform 599"/>
          <p:cNvSpPr>
            <a:spLocks/>
          </p:cNvSpPr>
          <p:nvPr/>
        </p:nvSpPr>
        <p:spPr bwMode="auto">
          <a:xfrm>
            <a:off x="2440781" y="2313668"/>
            <a:ext cx="3505200" cy="2057400"/>
          </a:xfrm>
          <a:custGeom>
            <a:avLst/>
            <a:gdLst>
              <a:gd name="T0" fmla="*/ 0 w 2208"/>
              <a:gd name="T1" fmla="*/ 0 h 1296"/>
              <a:gd name="T2" fmla="*/ 864 w 2208"/>
              <a:gd name="T3" fmla="*/ 336 h 1296"/>
              <a:gd name="T4" fmla="*/ 1008 w 2208"/>
              <a:gd name="T5" fmla="*/ 768 h 1296"/>
              <a:gd name="T6" fmla="*/ 1680 w 2208"/>
              <a:gd name="T7" fmla="*/ 768 h 1296"/>
              <a:gd name="T8" fmla="*/ 2208 w 2208"/>
              <a:gd name="T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8" h="1296">
                <a:moveTo>
                  <a:pt x="0" y="0"/>
                </a:moveTo>
                <a:cubicBezTo>
                  <a:pt x="348" y="104"/>
                  <a:pt x="696" y="208"/>
                  <a:pt x="864" y="336"/>
                </a:cubicBezTo>
                <a:cubicBezTo>
                  <a:pt x="1032" y="464"/>
                  <a:pt x="872" y="696"/>
                  <a:pt x="1008" y="768"/>
                </a:cubicBezTo>
                <a:cubicBezTo>
                  <a:pt x="1144" y="840"/>
                  <a:pt x="1480" y="680"/>
                  <a:pt x="1680" y="768"/>
                </a:cubicBezTo>
                <a:cubicBezTo>
                  <a:pt x="1880" y="856"/>
                  <a:pt x="2044" y="1076"/>
                  <a:pt x="2208" y="1296"/>
                </a:cubicBezTo>
              </a:path>
            </a:pathLst>
          </a:custGeom>
          <a:noFill/>
          <a:ln w="76200" cap="flat" cmpd="sng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" name="Text Box 600"/>
          <p:cNvSpPr txBox="1">
            <a:spLocks noChangeArrowheads="1"/>
          </p:cNvSpPr>
          <p:nvPr/>
        </p:nvSpPr>
        <p:spPr bwMode="auto">
          <a:xfrm>
            <a:off x="2196306" y="5248956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2" name="Text Box 601"/>
          <p:cNvSpPr txBox="1">
            <a:spLocks noChangeArrowheads="1"/>
          </p:cNvSpPr>
          <p:nvPr/>
        </p:nvSpPr>
        <p:spPr bwMode="auto">
          <a:xfrm>
            <a:off x="2669381" y="185646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602"/>
          <p:cNvSpPr txBox="1">
            <a:spLocks noChangeArrowheads="1"/>
          </p:cNvSpPr>
          <p:nvPr/>
        </p:nvSpPr>
        <p:spPr bwMode="auto">
          <a:xfrm>
            <a:off x="5793581" y="338046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b="1">
                <a:solidFill>
                  <a:srgbClr val="0066FF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4" name="Text Box 603"/>
          <p:cNvSpPr txBox="1">
            <a:spLocks noChangeArrowheads="1"/>
          </p:cNvSpPr>
          <p:nvPr/>
        </p:nvSpPr>
        <p:spPr bwMode="auto">
          <a:xfrm>
            <a:off x="4574381" y="4980668"/>
            <a:ext cx="3448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latin typeface="Arial" pitchFamily="34" charset="0"/>
              </a:rPr>
              <a:t>1. MN sends to FA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2. FA tunnels packets to HA 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    by encapsulation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3. HA forwards the packet to the</a:t>
            </a:r>
          </a:p>
          <a:p>
            <a:pPr algn="l" eaLnBrk="0" hangingPunct="0"/>
            <a:r>
              <a:rPr lang="en-US" altLang="en-US">
                <a:latin typeface="Arial" pitchFamily="34" charset="0"/>
              </a:rPr>
              <a:t>    receiver (standard case)</a:t>
            </a:r>
          </a:p>
        </p:txBody>
      </p:sp>
      <p:sp>
        <p:nvSpPr>
          <p:cNvPr id="45" name="Text Box 604"/>
          <p:cNvSpPr txBox="1">
            <a:spLocks noChangeArrowheads="1"/>
          </p:cNvSpPr>
          <p:nvPr/>
        </p:nvSpPr>
        <p:spPr bwMode="auto">
          <a:xfrm>
            <a:off x="764381" y="5514068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Arial" pitchFamily="34" charset="0"/>
              </a:rPr>
              <a:t>CN</a:t>
            </a:r>
          </a:p>
        </p:txBody>
      </p:sp>
      <p:pic>
        <p:nvPicPr>
          <p:cNvPr id="46" name="Picture 606" descr="j023596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69" y="2334306"/>
            <a:ext cx="1071562" cy="10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4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Mobile IPv6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E" b="1" dirty="0"/>
              <a:t>Mobile IPv6</a:t>
            </a:r>
            <a:r>
              <a:rPr lang="en-IE" dirty="0"/>
              <a:t> provides mobility support for </a:t>
            </a:r>
            <a:r>
              <a:rPr lang="en-IE" b="1" dirty="0"/>
              <a:t>IPv6</a:t>
            </a:r>
            <a:r>
              <a:rPr lang="en-IE" dirty="0"/>
              <a:t>. It allows devices to keep the same internet address all over the world, and allows applications using that address to maintain transport and upper-layer connections when changing locations.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IE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E" dirty="0"/>
              <a:t>In </a:t>
            </a:r>
            <a:r>
              <a:rPr lang="en-IE" b="1" dirty="0"/>
              <a:t>Mobile IPv6</a:t>
            </a:r>
            <a:r>
              <a:rPr lang="en-IE" dirty="0"/>
              <a:t>, each mobile node is identified by two IP addresses: its home address and its care-of address. The home address is a permanent IP address that identifies the mobile node regardless of its location. The care-of address changes at each new point of attachment and provides information about the mobile node's current situation. When a mobile node arrives to a visited network, it must acquire a care-of address.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5122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Mobile IPv6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Mobile IP was developed for IPv4, but IPv6 simplifies the protocols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security is integrated and not an add-on, authentication of registration is included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COA can be assigned via auto-configuration (DHCPv6 is one candidate)</a:t>
            </a:r>
            <a:endParaRPr lang="ga-IE" altLang="en-US" sz="2200" dirty="0"/>
          </a:p>
          <a:p>
            <a:pPr lvl="1">
              <a:lnSpc>
                <a:spcPct val="90000"/>
              </a:lnSpc>
            </a:pPr>
            <a:endParaRPr lang="ga-IE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MN can signal a sender directly the COA, sending via HA not needed in this case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8270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Mobile IPv6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ga-IE" altLang="en-US" sz="2200" dirty="0"/>
              <a:t>“</a:t>
            </a:r>
            <a:r>
              <a:rPr lang="en-US" altLang="en-US" sz="2200" dirty="0"/>
              <a:t>soft</a:t>
            </a:r>
            <a:r>
              <a:rPr lang="ga-IE" altLang="en-US" sz="2200" dirty="0"/>
              <a:t>”</a:t>
            </a:r>
            <a:r>
              <a:rPr lang="en-US" altLang="en-US" sz="2200" dirty="0"/>
              <a:t> hand-over, i.e. without packet loss, between two networks is supported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MN sends the new COA to its old router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the old router encapsulates all incoming packets for the MN and forwards them to the new COA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authentication is always granted</a:t>
            </a:r>
          </a:p>
        </p:txBody>
      </p:sp>
    </p:spTree>
    <p:extLst>
      <p:ext uri="{BB962C8B-B14F-4D97-AF65-F5344CB8AC3E}">
        <p14:creationId xmlns:p14="http://schemas.microsoft.com/office/powerpoint/2010/main" val="160554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Problems with Mobile IP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authentication with FA problematic, for the FA typically belongs to another organization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protocol for key management and key distribution has been standardized in the Internet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patent and export restrictions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Firewalls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typically mobile IP cannot be used together with firewalls, special set-ups are needed (such as reverse tunneling)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QoS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tunneling makes it hard to give a flow of packets a special treatment needed for the </a:t>
            </a:r>
            <a:r>
              <a:rPr lang="en-US" altLang="en-US" dirty="0" err="1"/>
              <a:t>QoS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Security, firewalls, </a:t>
            </a:r>
            <a:r>
              <a:rPr lang="en-US" altLang="en-US" dirty="0" err="1"/>
              <a:t>QoS</a:t>
            </a:r>
            <a:r>
              <a:rPr lang="en-US" altLang="en-US" dirty="0"/>
              <a:t> etc. are topics of research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62267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Mobility in Cellular Networks</a:t>
            </a:r>
          </a:p>
        </p:txBody>
      </p:sp>
      <p:sp>
        <p:nvSpPr>
          <p:cNvPr id="5" name="Freeform 128"/>
          <p:cNvSpPr>
            <a:spLocks/>
          </p:cNvSpPr>
          <p:nvPr/>
        </p:nvSpPr>
        <p:spPr bwMode="auto">
          <a:xfrm>
            <a:off x="4158061" y="265059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Freeform 805"/>
          <p:cNvSpPr>
            <a:spLocks/>
          </p:cNvSpPr>
          <p:nvPr/>
        </p:nvSpPr>
        <p:spPr bwMode="auto">
          <a:xfrm>
            <a:off x="1613298" y="294269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pic>
        <p:nvPicPr>
          <p:cNvPr id="7" name="Picture 288" descr="e2gmc3yp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86" y="233944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89"/>
          <p:cNvSpPr txBox="1">
            <a:spLocks noChangeArrowheads="1"/>
          </p:cNvSpPr>
          <p:nvPr/>
        </p:nvSpPr>
        <p:spPr bwMode="auto">
          <a:xfrm>
            <a:off x="4894661" y="204575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9" name="Group 292"/>
          <p:cNvGrpSpPr>
            <a:grpSpLocks/>
          </p:cNvGrpSpPr>
          <p:nvPr/>
        </p:nvGrpSpPr>
        <p:grpSpPr bwMode="auto">
          <a:xfrm>
            <a:off x="1810148" y="3234795"/>
            <a:ext cx="1020763" cy="841375"/>
            <a:chOff x="1807" y="2856"/>
            <a:chExt cx="803" cy="674"/>
          </a:xfrm>
        </p:grpSpPr>
        <p:sp>
          <p:nvSpPr>
            <p:cNvPr id="10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112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38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9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0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1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34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5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6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7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30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58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1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78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2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386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3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280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82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5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7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4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5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9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108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9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0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1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104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5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6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7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100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1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185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2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393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3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287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52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3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5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6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8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9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0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1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5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6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78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0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74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5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7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70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1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184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2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393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3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287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22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4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7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8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9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0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1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2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5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3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8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0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1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4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0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58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1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182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390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284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8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9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" name="Group 425"/>
          <p:cNvGrpSpPr>
            <a:grpSpLocks/>
          </p:cNvGrpSpPr>
          <p:nvPr/>
        </p:nvGrpSpPr>
        <p:grpSpPr bwMode="auto">
          <a:xfrm>
            <a:off x="2416573" y="3158595"/>
            <a:ext cx="977900" cy="330200"/>
            <a:chOff x="717" y="1160"/>
            <a:chExt cx="616" cy="208"/>
          </a:xfrm>
        </p:grpSpPr>
        <p:sp>
          <p:nvSpPr>
            <p:cNvPr id="143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45" name="Group 428"/>
          <p:cNvGrpSpPr>
            <a:grpSpLocks/>
          </p:cNvGrpSpPr>
          <p:nvPr/>
        </p:nvGrpSpPr>
        <p:grpSpPr bwMode="auto">
          <a:xfrm>
            <a:off x="2730898" y="3880908"/>
            <a:ext cx="1016000" cy="931862"/>
            <a:chOff x="291" y="1263"/>
            <a:chExt cx="640" cy="587"/>
          </a:xfrm>
        </p:grpSpPr>
        <p:sp>
          <p:nvSpPr>
            <p:cNvPr id="146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7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49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281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82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283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4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5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6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7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8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9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0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1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4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5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6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298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309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9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305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6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7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0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301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589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187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289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150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251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2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3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4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5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6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7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8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59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0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1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2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3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4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65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66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77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8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9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0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7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73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4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5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6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8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69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0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187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1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72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289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51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221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2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3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4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5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6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7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8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29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0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1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2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3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4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5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36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47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7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43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8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39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0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1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42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52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191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2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3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4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5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6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7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8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99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00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01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02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03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04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05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06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217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8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9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20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7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213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4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5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6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8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209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12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53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4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5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6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57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159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60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161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2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3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4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5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6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7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8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9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0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1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2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3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4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176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187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8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9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77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183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4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5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6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78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179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589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0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187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1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2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289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58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13" name="Group 597"/>
          <p:cNvGrpSpPr>
            <a:grpSpLocks/>
          </p:cNvGrpSpPr>
          <p:nvPr/>
        </p:nvGrpSpPr>
        <p:grpSpPr bwMode="auto">
          <a:xfrm>
            <a:off x="4364436" y="3931708"/>
            <a:ext cx="1309687" cy="1147762"/>
            <a:chOff x="146" y="711"/>
            <a:chExt cx="825" cy="723"/>
          </a:xfrm>
        </p:grpSpPr>
        <p:sp>
          <p:nvSpPr>
            <p:cNvPr id="314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5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16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485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486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487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8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9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0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3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4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5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6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9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502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513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14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15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16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03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509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10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11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12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04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505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589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06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187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07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08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289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7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455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6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7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8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59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0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2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3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4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5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6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7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8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9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470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81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3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4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1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77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8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9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0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2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73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4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5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6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8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425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26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27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28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29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0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1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2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3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4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5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6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7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8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39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440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51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2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3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4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1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47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8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9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0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2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43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4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5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6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19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0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1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2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23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393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394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395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6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7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8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1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2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3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4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5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6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7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410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421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22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23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24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411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417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18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19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20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412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413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589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14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187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15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16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289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24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25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391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92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326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7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361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2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3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4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5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6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7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8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2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3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4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5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376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87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8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9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77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83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4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5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6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9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0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1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2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28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9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331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2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3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4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5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6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7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8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39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0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1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2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3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4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5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346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57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8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9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0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47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53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4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5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6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48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49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0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1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52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30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17" name="Group 802"/>
          <p:cNvGrpSpPr>
            <a:grpSpLocks/>
          </p:cNvGrpSpPr>
          <p:nvPr/>
        </p:nvGrpSpPr>
        <p:grpSpPr bwMode="auto">
          <a:xfrm>
            <a:off x="3367486" y="3660245"/>
            <a:ext cx="623887" cy="330200"/>
            <a:chOff x="2647" y="2987"/>
            <a:chExt cx="393" cy="208"/>
          </a:xfrm>
        </p:grpSpPr>
        <p:sp>
          <p:nvSpPr>
            <p:cNvPr id="518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9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520" name="Group 806"/>
          <p:cNvGrpSpPr>
            <a:grpSpLocks/>
          </p:cNvGrpSpPr>
          <p:nvPr/>
        </p:nvGrpSpPr>
        <p:grpSpPr bwMode="auto">
          <a:xfrm>
            <a:off x="5726511" y="3750733"/>
            <a:ext cx="1309687" cy="1147762"/>
            <a:chOff x="146" y="711"/>
            <a:chExt cx="825" cy="723"/>
          </a:xfrm>
        </p:grpSpPr>
        <p:sp>
          <p:nvSpPr>
            <p:cNvPr id="521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2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23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92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93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94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7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0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1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2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3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4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5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6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7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8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709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720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21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22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23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710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716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7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9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711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712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589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7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4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5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80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524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62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3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4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5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6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7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8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69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0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1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2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3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4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5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76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677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88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9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0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1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8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84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5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6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7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9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80" name="Line 869"/>
                <p:cNvSpPr>
                  <a:spLocks noChangeShapeType="1"/>
                </p:cNvSpPr>
                <p:nvPr/>
              </p:nvSpPr>
              <p:spPr bwMode="auto">
                <a:xfrm>
                  <a:off x="4221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1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2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3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87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25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32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3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4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6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7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8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9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0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1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2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3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4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5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46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647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58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9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0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1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8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54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5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6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7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9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50" name="Line 900"/>
                <p:cNvSpPr>
                  <a:spLocks noChangeShapeType="1"/>
                </p:cNvSpPr>
                <p:nvPr/>
              </p:nvSpPr>
              <p:spPr bwMode="auto">
                <a:xfrm>
                  <a:off x="4221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1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2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3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77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26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7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8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9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30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00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1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02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3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4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5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6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7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8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1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4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5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16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617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8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9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30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31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618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4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6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7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619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589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1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7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2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80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531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32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598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9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533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4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568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69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0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1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2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3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4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5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6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7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8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79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80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81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82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83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594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95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96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97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84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590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91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92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93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85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586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7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8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9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35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6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538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39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0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1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2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3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4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5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6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7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8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49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50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51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52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53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564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65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66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67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54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560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61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62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63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55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556" name="Line 1005"/>
                <p:cNvSpPr>
                  <a:spLocks noChangeShapeType="1"/>
                </p:cNvSpPr>
                <p:nvPr/>
              </p:nvSpPr>
              <p:spPr bwMode="auto">
                <a:xfrm>
                  <a:off x="4221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7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8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87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37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4" name="Group 122"/>
          <p:cNvGrpSpPr>
            <a:grpSpLocks/>
          </p:cNvGrpSpPr>
          <p:nvPr/>
        </p:nvGrpSpPr>
        <p:grpSpPr bwMode="auto">
          <a:xfrm>
            <a:off x="4997848" y="2796645"/>
            <a:ext cx="1749425" cy="841375"/>
            <a:chOff x="1064" y="824"/>
            <a:chExt cx="1102" cy="530"/>
          </a:xfrm>
        </p:grpSpPr>
        <p:sp>
          <p:nvSpPr>
            <p:cNvPr id="725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26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27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28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29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830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1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2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3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4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5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6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7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8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39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0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1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2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3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44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845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856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7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8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9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46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852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3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4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5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47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848" name="Line 18"/>
                <p:cNvSpPr>
                  <a:spLocks noChangeShapeType="1"/>
                </p:cNvSpPr>
                <p:nvPr/>
              </p:nvSpPr>
              <p:spPr bwMode="auto">
                <a:xfrm>
                  <a:off x="4236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49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7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0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51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80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30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800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1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2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3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4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5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6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7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8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09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0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1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2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3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14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815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826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7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8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9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16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822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3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4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5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17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818" name="Line 49"/>
                <p:cNvSpPr>
                  <a:spLocks noChangeShapeType="1"/>
                </p:cNvSpPr>
                <p:nvPr/>
              </p:nvSpPr>
              <p:spPr bwMode="auto">
                <a:xfrm>
                  <a:off x="4236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9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7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0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21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80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31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770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1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2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3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4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5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6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7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8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79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80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81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82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83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84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785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796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7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8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9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86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792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3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4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5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87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788" name="Line 80"/>
                <p:cNvSpPr>
                  <a:spLocks noChangeShapeType="1"/>
                </p:cNvSpPr>
                <p:nvPr/>
              </p:nvSpPr>
              <p:spPr bwMode="auto">
                <a:xfrm>
                  <a:off x="4221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89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86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0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6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91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87" y="1289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32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740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1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2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3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4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5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6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7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8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49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50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51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52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53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754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755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766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7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8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9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56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762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3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4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5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57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758" name="Line 111"/>
                <p:cNvSpPr>
                  <a:spLocks noChangeShapeType="1"/>
                </p:cNvSpPr>
                <p:nvPr/>
              </p:nvSpPr>
              <p:spPr bwMode="auto">
                <a:xfrm>
                  <a:off x="4221" y="158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59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0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61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77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733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4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5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36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37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738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9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860" name="Line 123"/>
          <p:cNvSpPr>
            <a:spLocks noChangeShapeType="1"/>
          </p:cNvSpPr>
          <p:nvPr/>
        </p:nvSpPr>
        <p:spPr bwMode="auto">
          <a:xfrm flipV="1">
            <a:off x="3213498" y="305064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1" name="Line 124"/>
          <p:cNvSpPr>
            <a:spLocks noChangeShapeType="1"/>
          </p:cNvSpPr>
          <p:nvPr/>
        </p:nvSpPr>
        <p:spPr bwMode="auto">
          <a:xfrm flipV="1">
            <a:off x="3680223" y="320304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2" name="Line 125"/>
          <p:cNvSpPr>
            <a:spLocks noChangeShapeType="1"/>
          </p:cNvSpPr>
          <p:nvPr/>
        </p:nvSpPr>
        <p:spPr bwMode="auto">
          <a:xfrm flipH="1" flipV="1">
            <a:off x="4280298" y="327924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3" name="Line 126"/>
          <p:cNvSpPr>
            <a:spLocks noChangeShapeType="1"/>
          </p:cNvSpPr>
          <p:nvPr/>
        </p:nvSpPr>
        <p:spPr bwMode="auto">
          <a:xfrm flipH="1" flipV="1">
            <a:off x="4480323" y="330782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4" name="Line 127"/>
          <p:cNvSpPr>
            <a:spLocks noChangeShapeType="1"/>
          </p:cNvSpPr>
          <p:nvPr/>
        </p:nvSpPr>
        <p:spPr bwMode="auto">
          <a:xfrm flipH="1" flipV="1">
            <a:off x="4375548" y="316494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5" name="Freeform 282"/>
          <p:cNvSpPr>
            <a:spLocks/>
          </p:cNvSpPr>
          <p:nvPr/>
        </p:nvSpPr>
        <p:spPr bwMode="auto">
          <a:xfrm>
            <a:off x="3315098" y="190447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66" name="Text Box 283"/>
          <p:cNvSpPr txBox="1">
            <a:spLocks noChangeArrowheads="1"/>
          </p:cNvSpPr>
          <p:nvPr/>
        </p:nvSpPr>
        <p:spPr bwMode="auto">
          <a:xfrm>
            <a:off x="3505598" y="229817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867" name="Line 129"/>
          <p:cNvSpPr>
            <a:spLocks noChangeShapeType="1"/>
          </p:cNvSpPr>
          <p:nvPr/>
        </p:nvSpPr>
        <p:spPr bwMode="auto">
          <a:xfrm flipV="1">
            <a:off x="4670823" y="256487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8" name="Text Box 130"/>
          <p:cNvSpPr txBox="1">
            <a:spLocks noChangeArrowheads="1"/>
          </p:cNvSpPr>
          <p:nvPr/>
        </p:nvSpPr>
        <p:spPr bwMode="auto">
          <a:xfrm>
            <a:off x="2072086" y="555413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869" name="Line 131"/>
          <p:cNvSpPr>
            <a:spLocks noChangeShapeType="1"/>
          </p:cNvSpPr>
          <p:nvPr/>
        </p:nvSpPr>
        <p:spPr bwMode="auto">
          <a:xfrm flipH="1" flipV="1">
            <a:off x="3457973" y="496040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0" name="Line 132"/>
          <p:cNvSpPr>
            <a:spLocks noChangeShapeType="1"/>
          </p:cNvSpPr>
          <p:nvPr/>
        </p:nvSpPr>
        <p:spPr bwMode="auto">
          <a:xfrm flipV="1">
            <a:off x="3764361" y="505724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4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Mobility in Cellular Networks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b="1" dirty="0">
                <a:latin typeface="+mj-lt"/>
              </a:rPr>
              <a:t>Home Network:</a:t>
            </a:r>
          </a:p>
          <a:p>
            <a:pPr marL="375920" lvl="2" indent="0">
              <a:lnSpc>
                <a:spcPct val="90000"/>
              </a:lnSpc>
              <a:buNone/>
              <a:defRPr/>
            </a:pPr>
            <a:r>
              <a:rPr lang="en-US" sz="2000" dirty="0">
                <a:latin typeface="+mj-lt"/>
              </a:rPr>
              <a:t>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latin typeface="+mj-lt"/>
              </a:rPr>
              <a:t>home location register (HLR): </a:t>
            </a:r>
            <a:r>
              <a:rPr lang="en-US" dirty="0">
                <a:latin typeface="+mj-lt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>
                <a:latin typeface="+mj-lt"/>
              </a:rPr>
              <a:t>Visited Network:</a:t>
            </a:r>
          </a:p>
          <a:p>
            <a:pPr marL="375920" lvl="2" indent="0">
              <a:lnSpc>
                <a:spcPct val="90000"/>
              </a:lnSpc>
              <a:buNone/>
              <a:defRPr/>
            </a:pPr>
            <a:r>
              <a:rPr lang="en-US" sz="2000" dirty="0">
                <a:latin typeface="+mj-lt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latin typeface="+mj-lt"/>
              </a:rPr>
              <a:t>visitor location register (VLR): </a:t>
            </a:r>
            <a:r>
              <a:rPr lang="en-US" dirty="0">
                <a:latin typeface="+mj-lt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could be home network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89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Mobility in Cellular Networks</a:t>
            </a:r>
          </a:p>
        </p:txBody>
      </p:sp>
      <p:sp>
        <p:nvSpPr>
          <p:cNvPr id="871" name="AutoShape 2"/>
          <p:cNvSpPr>
            <a:spLocks noChangeArrowheads="1"/>
          </p:cNvSpPr>
          <p:nvPr/>
        </p:nvSpPr>
        <p:spPr bwMode="auto">
          <a:xfrm>
            <a:off x="1441449" y="4308476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2" name="AutoShape 3"/>
          <p:cNvSpPr>
            <a:spLocks noChangeArrowheads="1"/>
          </p:cNvSpPr>
          <p:nvPr/>
        </p:nvSpPr>
        <p:spPr bwMode="auto">
          <a:xfrm>
            <a:off x="2249487" y="5657851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3" name="AutoShape 4"/>
          <p:cNvSpPr>
            <a:spLocks noChangeArrowheads="1"/>
          </p:cNvSpPr>
          <p:nvPr/>
        </p:nvSpPr>
        <p:spPr bwMode="auto">
          <a:xfrm>
            <a:off x="2235199" y="4740276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4" name="AutoShape 5"/>
          <p:cNvSpPr>
            <a:spLocks noChangeArrowheads="1"/>
          </p:cNvSpPr>
          <p:nvPr/>
        </p:nvSpPr>
        <p:spPr bwMode="auto">
          <a:xfrm>
            <a:off x="3036887" y="5205414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875" name="Group 6"/>
          <p:cNvGrpSpPr>
            <a:grpSpLocks/>
          </p:cNvGrpSpPr>
          <p:nvPr/>
        </p:nvGrpSpPr>
        <p:grpSpPr bwMode="auto">
          <a:xfrm>
            <a:off x="3457574" y="5335589"/>
            <a:ext cx="242888" cy="485775"/>
            <a:chOff x="3796" y="1043"/>
            <a:chExt cx="865" cy="1237"/>
          </a:xfrm>
        </p:grpSpPr>
        <p:sp>
          <p:nvSpPr>
            <p:cNvPr id="876" name="Line 7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7" name="Line 8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8" name="Line 9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9" name="Line 10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0" name="Line 11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" name="Line 12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2" name="Line 13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3" name="Line 14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4" name="Line 15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5" name="Line 16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6" name="Line 17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7" name="Line 18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8" name="Line 19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9" name="Line 20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0" name="Line 21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891" name="Group 22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902" name="Line 23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3" name="Line 24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4" name="Line 25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5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892" name="Group 27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898" name="Line 28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9" name="Line 29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0" name="Line 30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893" name="Group 32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894" name="Line 33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5" name="Line 34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6" name="Line 35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7" name="Line 3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06" name="Group 37"/>
          <p:cNvGrpSpPr>
            <a:grpSpLocks/>
          </p:cNvGrpSpPr>
          <p:nvPr/>
        </p:nvGrpSpPr>
        <p:grpSpPr bwMode="auto">
          <a:xfrm>
            <a:off x="2641599" y="4906964"/>
            <a:ext cx="242888" cy="485775"/>
            <a:chOff x="3796" y="1043"/>
            <a:chExt cx="865" cy="1237"/>
          </a:xfrm>
        </p:grpSpPr>
        <p:sp>
          <p:nvSpPr>
            <p:cNvPr id="907" name="Line 38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8" name="Line 39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9" name="Line 40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0" name="Line 41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1" name="Line 42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2" name="Line 43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3" name="Line 44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4" name="Line 45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5" name="Line 46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6" name="Line 47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7" name="Line 48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8" name="Line 49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9" name="Line 50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0" name="Line 51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1" name="Line 52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22" name="Group 5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933" name="Line 54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" name="Line 55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5" name="Line 56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6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3" name="Group 5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929" name="Line 59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0" name="Line 60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1" name="Line 61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2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24" name="Group 6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925" name="Line 64"/>
              <p:cNvSpPr>
                <a:spLocks noChangeShapeType="1"/>
              </p:cNvSpPr>
              <p:nvPr/>
            </p:nvSpPr>
            <p:spPr bwMode="auto">
              <a:xfrm>
                <a:off x="4219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6" name="Line 65"/>
              <p:cNvSpPr>
                <a:spLocks noChangeShapeType="1"/>
              </p:cNvSpPr>
              <p:nvPr/>
            </p:nvSpPr>
            <p:spPr bwMode="auto">
              <a:xfrm rot="6361956" flipH="1" flipV="1">
                <a:off x="4459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7" name="Line 66"/>
              <p:cNvSpPr>
                <a:spLocks noChangeShapeType="1"/>
              </p:cNvSpPr>
              <p:nvPr/>
            </p:nvSpPr>
            <p:spPr bwMode="auto">
              <a:xfrm rot="6361956">
                <a:off x="4602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8" name="Line 67"/>
              <p:cNvSpPr>
                <a:spLocks noChangeShapeType="1"/>
              </p:cNvSpPr>
              <p:nvPr/>
            </p:nvSpPr>
            <p:spPr bwMode="auto">
              <a:xfrm rot="6361956" flipH="1" flipV="1">
                <a:off x="4733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37" name="Group 68"/>
          <p:cNvGrpSpPr>
            <a:grpSpLocks/>
          </p:cNvGrpSpPr>
          <p:nvPr/>
        </p:nvGrpSpPr>
        <p:grpSpPr bwMode="auto">
          <a:xfrm>
            <a:off x="2678112" y="5805489"/>
            <a:ext cx="242887" cy="485775"/>
            <a:chOff x="3796" y="1043"/>
            <a:chExt cx="865" cy="1237"/>
          </a:xfrm>
        </p:grpSpPr>
        <p:sp>
          <p:nvSpPr>
            <p:cNvPr id="938" name="Line 69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9" name="Line 70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0" name="Line 71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1" name="Line 72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2" name="Line 73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3" name="Line 74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4" name="Line 75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5" name="Line 76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6" name="Line 77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7" name="Line 78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8" name="Line 79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49" name="Line 80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0" name="Line 81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1" name="Line 82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2" name="Line 83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53" name="Group 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964" name="Line 85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5" name="Line 86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6" name="Line 87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7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54" name="Group 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960" name="Line 90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1" name="Line 91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2" name="Line 92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63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55" name="Group 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956" name="Line 95"/>
              <p:cNvSpPr>
                <a:spLocks noChangeShapeType="1"/>
              </p:cNvSpPr>
              <p:nvPr/>
            </p:nvSpPr>
            <p:spPr bwMode="auto">
              <a:xfrm>
                <a:off x="4219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57" name="Line 96"/>
              <p:cNvSpPr>
                <a:spLocks noChangeShapeType="1"/>
              </p:cNvSpPr>
              <p:nvPr/>
            </p:nvSpPr>
            <p:spPr bwMode="auto">
              <a:xfrm rot="6361956" flipH="1" flipV="1">
                <a:off x="4459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58" name="Line 97"/>
              <p:cNvSpPr>
                <a:spLocks noChangeShapeType="1"/>
              </p:cNvSpPr>
              <p:nvPr/>
            </p:nvSpPr>
            <p:spPr bwMode="auto">
              <a:xfrm rot="6361956">
                <a:off x="4602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59" name="Line 98"/>
              <p:cNvSpPr>
                <a:spLocks noChangeShapeType="1"/>
              </p:cNvSpPr>
              <p:nvPr/>
            </p:nvSpPr>
            <p:spPr bwMode="auto">
              <a:xfrm rot="6361956" flipH="1" flipV="1">
                <a:off x="4733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68" name="Group 99"/>
          <p:cNvGrpSpPr>
            <a:grpSpLocks/>
          </p:cNvGrpSpPr>
          <p:nvPr/>
        </p:nvGrpSpPr>
        <p:grpSpPr bwMode="auto">
          <a:xfrm>
            <a:off x="1866899" y="4452939"/>
            <a:ext cx="242888" cy="485775"/>
            <a:chOff x="3796" y="1043"/>
            <a:chExt cx="865" cy="1237"/>
          </a:xfrm>
        </p:grpSpPr>
        <p:sp>
          <p:nvSpPr>
            <p:cNvPr id="969" name="Line 100"/>
            <p:cNvSpPr>
              <a:spLocks noChangeShapeType="1"/>
            </p:cNvSpPr>
            <p:nvPr/>
          </p:nvSpPr>
          <p:spPr bwMode="auto">
            <a:xfrm flipH="1">
              <a:off x="3994" y="1480"/>
              <a:ext cx="232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0" name="Line 101"/>
            <p:cNvSpPr>
              <a:spLocks noChangeShapeType="1"/>
            </p:cNvSpPr>
            <p:nvPr/>
          </p:nvSpPr>
          <p:spPr bwMode="auto">
            <a:xfrm>
              <a:off x="4226" y="1480"/>
              <a:ext cx="237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1" name="Line 102"/>
            <p:cNvSpPr>
              <a:spLocks noChangeShapeType="1"/>
            </p:cNvSpPr>
            <p:nvPr/>
          </p:nvSpPr>
          <p:spPr bwMode="auto">
            <a:xfrm>
              <a:off x="3994" y="2199"/>
              <a:ext cx="232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2" name="Line 103"/>
            <p:cNvSpPr>
              <a:spLocks noChangeShapeType="1"/>
            </p:cNvSpPr>
            <p:nvPr/>
          </p:nvSpPr>
          <p:spPr bwMode="auto">
            <a:xfrm flipH="1">
              <a:off x="4226" y="2199"/>
              <a:ext cx="237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3" name="Line 104"/>
            <p:cNvSpPr>
              <a:spLocks noChangeShapeType="1"/>
            </p:cNvSpPr>
            <p:nvPr/>
          </p:nvSpPr>
          <p:spPr bwMode="auto">
            <a:xfrm>
              <a:off x="4226" y="1496"/>
              <a:ext cx="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4" name="Line 105"/>
            <p:cNvSpPr>
              <a:spLocks noChangeShapeType="1"/>
            </p:cNvSpPr>
            <p:nvPr/>
          </p:nvSpPr>
          <p:spPr bwMode="auto">
            <a:xfrm flipV="1">
              <a:off x="3994" y="2126"/>
              <a:ext cx="232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5" name="Line 106"/>
            <p:cNvSpPr>
              <a:spLocks noChangeShapeType="1"/>
            </p:cNvSpPr>
            <p:nvPr/>
          </p:nvSpPr>
          <p:spPr bwMode="auto">
            <a:xfrm flipH="1" flipV="1">
              <a:off x="4226" y="2126"/>
              <a:ext cx="237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6" name="Line 107"/>
            <p:cNvSpPr>
              <a:spLocks noChangeShapeType="1"/>
            </p:cNvSpPr>
            <p:nvPr/>
          </p:nvSpPr>
          <p:spPr bwMode="auto">
            <a:xfrm>
              <a:off x="4090" y="1892"/>
              <a:ext cx="136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7" name="Line 108"/>
            <p:cNvSpPr>
              <a:spLocks noChangeShapeType="1"/>
            </p:cNvSpPr>
            <p:nvPr/>
          </p:nvSpPr>
          <p:spPr bwMode="auto">
            <a:xfrm flipV="1">
              <a:off x="4226" y="1892"/>
              <a:ext cx="147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8" name="Line 109"/>
            <p:cNvSpPr>
              <a:spLocks noChangeShapeType="1"/>
            </p:cNvSpPr>
            <p:nvPr/>
          </p:nvSpPr>
          <p:spPr bwMode="auto">
            <a:xfrm>
              <a:off x="4045" y="1997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9" name="Line 110"/>
            <p:cNvSpPr>
              <a:spLocks noChangeShapeType="1"/>
            </p:cNvSpPr>
            <p:nvPr/>
          </p:nvSpPr>
          <p:spPr bwMode="auto">
            <a:xfrm flipV="1">
              <a:off x="4226" y="201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0" name="Line 111"/>
            <p:cNvSpPr>
              <a:spLocks noChangeShapeType="1"/>
            </p:cNvSpPr>
            <p:nvPr/>
          </p:nvSpPr>
          <p:spPr bwMode="auto">
            <a:xfrm flipV="1">
              <a:off x="4226" y="1783"/>
              <a:ext cx="9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1" name="Line 112"/>
            <p:cNvSpPr>
              <a:spLocks noChangeShapeType="1"/>
            </p:cNvSpPr>
            <p:nvPr/>
          </p:nvSpPr>
          <p:spPr bwMode="auto">
            <a:xfrm flipV="1">
              <a:off x="4226" y="1633"/>
              <a:ext cx="57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2" name="Line 113"/>
            <p:cNvSpPr>
              <a:spLocks noChangeShapeType="1"/>
            </p:cNvSpPr>
            <p:nvPr/>
          </p:nvSpPr>
          <p:spPr bwMode="auto">
            <a:xfrm>
              <a:off x="4124" y="1771"/>
              <a:ext cx="113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3" name="Line 114"/>
            <p:cNvSpPr>
              <a:spLocks noChangeShapeType="1"/>
            </p:cNvSpPr>
            <p:nvPr/>
          </p:nvSpPr>
          <p:spPr bwMode="auto">
            <a:xfrm>
              <a:off x="4175" y="1625"/>
              <a:ext cx="62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84" name="Group 11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995" name="Line 116"/>
              <p:cNvSpPr>
                <a:spLocks noChangeShapeType="1"/>
              </p:cNvSpPr>
              <p:nvPr/>
            </p:nvSpPr>
            <p:spPr bwMode="auto">
              <a:xfrm>
                <a:off x="4231" y="16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6" name="Line 117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7" name="Line 118"/>
              <p:cNvSpPr>
                <a:spLocks noChangeShapeType="1"/>
              </p:cNvSpPr>
              <p:nvPr/>
            </p:nvSpPr>
            <p:spPr bwMode="auto">
              <a:xfrm rot="6361956">
                <a:off x="4602" y="1389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8" name="Line 11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85" name="Group 12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991" name="Line 121"/>
              <p:cNvSpPr>
                <a:spLocks noChangeShapeType="1"/>
              </p:cNvSpPr>
              <p:nvPr/>
            </p:nvSpPr>
            <p:spPr bwMode="auto">
              <a:xfrm>
                <a:off x="4226" y="1611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2" name="Line 122"/>
              <p:cNvSpPr>
                <a:spLocks noChangeShapeType="1"/>
              </p:cNvSpPr>
              <p:nvPr/>
            </p:nvSpPr>
            <p:spPr bwMode="auto">
              <a:xfrm rot="6361956" flipH="1" flipV="1">
                <a:off x="4460" y="1219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3" name="Line 123"/>
              <p:cNvSpPr>
                <a:spLocks noChangeShapeType="1"/>
              </p:cNvSpPr>
              <p:nvPr/>
            </p:nvSpPr>
            <p:spPr bwMode="auto">
              <a:xfrm rot="6361956">
                <a:off x="4598" y="1402"/>
                <a:ext cx="178" cy="20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4" name="Line 124"/>
              <p:cNvSpPr>
                <a:spLocks noChangeShapeType="1"/>
              </p:cNvSpPr>
              <p:nvPr/>
            </p:nvSpPr>
            <p:spPr bwMode="auto">
              <a:xfrm rot="6361956" flipH="1" flipV="1">
                <a:off x="4743" y="1300"/>
                <a:ext cx="189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986" name="Group 12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987" name="Line 126"/>
              <p:cNvSpPr>
                <a:spLocks noChangeShapeType="1"/>
              </p:cNvSpPr>
              <p:nvPr/>
            </p:nvSpPr>
            <p:spPr bwMode="auto">
              <a:xfrm>
                <a:off x="4231" y="1605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88" name="Line 127"/>
              <p:cNvSpPr>
                <a:spLocks noChangeShapeType="1"/>
              </p:cNvSpPr>
              <p:nvPr/>
            </p:nvSpPr>
            <p:spPr bwMode="auto">
              <a:xfrm rot="6361956" flipH="1" flipV="1">
                <a:off x="4472" y="120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89" name="Line 128"/>
              <p:cNvSpPr>
                <a:spLocks noChangeShapeType="1"/>
              </p:cNvSpPr>
              <p:nvPr/>
            </p:nvSpPr>
            <p:spPr bwMode="auto">
              <a:xfrm rot="6361956">
                <a:off x="4615" y="1387"/>
                <a:ext cx="191" cy="21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90" name="Line 12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4"/>
                <a:ext cx="191" cy="49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999" name="Line 130"/>
          <p:cNvSpPr>
            <a:spLocks noChangeShapeType="1"/>
          </p:cNvSpPr>
          <p:nvPr/>
        </p:nvSpPr>
        <p:spPr bwMode="auto">
          <a:xfrm flipV="1">
            <a:off x="3636962" y="4895851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00" name="Line 131"/>
          <p:cNvSpPr>
            <a:spLocks noChangeShapeType="1"/>
          </p:cNvSpPr>
          <p:nvPr/>
        </p:nvSpPr>
        <p:spPr bwMode="auto">
          <a:xfrm flipV="1">
            <a:off x="2851149" y="4895851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01" name="Line 132"/>
          <p:cNvSpPr>
            <a:spLocks noChangeShapeType="1"/>
          </p:cNvSpPr>
          <p:nvPr/>
        </p:nvSpPr>
        <p:spPr bwMode="auto">
          <a:xfrm flipV="1">
            <a:off x="2825749" y="4895851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02" name="Line 133"/>
          <p:cNvSpPr>
            <a:spLocks noChangeShapeType="1"/>
          </p:cNvSpPr>
          <p:nvPr/>
        </p:nvSpPr>
        <p:spPr bwMode="auto">
          <a:xfrm flipV="1">
            <a:off x="2052637" y="4703764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03" name="Freeform 134"/>
          <p:cNvSpPr>
            <a:spLocks/>
          </p:cNvSpPr>
          <p:nvPr/>
        </p:nvSpPr>
        <p:spPr bwMode="auto">
          <a:xfrm>
            <a:off x="5029199" y="2841626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04" name="Text Box 135"/>
          <p:cNvSpPr txBox="1">
            <a:spLocks noChangeArrowheads="1"/>
          </p:cNvSpPr>
          <p:nvPr/>
        </p:nvSpPr>
        <p:spPr bwMode="auto">
          <a:xfrm>
            <a:off x="5973762" y="3919539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Public switched </a:t>
            </a:r>
          </a:p>
          <a:p>
            <a:pPr eaLnBrk="1" hangingPunct="1">
              <a:defRPr/>
            </a:pPr>
            <a:r>
              <a:rPr lang="en-US" sz="1400">
                <a:latin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400">
                <a:latin typeface="Arial" charset="0"/>
              </a:rPr>
              <a:t>network </a:t>
            </a:r>
          </a:p>
        </p:txBody>
      </p:sp>
      <p:pic>
        <p:nvPicPr>
          <p:cNvPr id="1005" name="Picture 137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4" y="4924426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6" name="Picture 138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4" y="6003926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7" name="Picture 139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5127626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8" name="Group 140"/>
          <p:cNvGrpSpPr>
            <a:grpSpLocks/>
          </p:cNvGrpSpPr>
          <p:nvPr/>
        </p:nvGrpSpPr>
        <p:grpSpPr bwMode="auto">
          <a:xfrm>
            <a:off x="1404937" y="5380039"/>
            <a:ext cx="1441450" cy="346075"/>
            <a:chOff x="3072" y="739"/>
            <a:chExt cx="652" cy="146"/>
          </a:xfrm>
        </p:grpSpPr>
        <p:pic>
          <p:nvPicPr>
            <p:cNvPr id="1009" name="Picture 141" descr="lgv_fqm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0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1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012" name="Line 144"/>
          <p:cNvSpPr>
            <a:spLocks noChangeShapeType="1"/>
          </p:cNvSpPr>
          <p:nvPr/>
        </p:nvSpPr>
        <p:spPr bwMode="auto">
          <a:xfrm flipV="1">
            <a:off x="4541837" y="4333876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3" name="Text Box 145"/>
          <p:cNvSpPr txBox="1">
            <a:spLocks noChangeArrowheads="1"/>
          </p:cNvSpPr>
          <p:nvPr/>
        </p:nvSpPr>
        <p:spPr bwMode="auto">
          <a:xfrm>
            <a:off x="1490662" y="5640389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mobile</a:t>
            </a:r>
          </a:p>
          <a:p>
            <a:pPr eaLnBrk="1" hangingPunct="1">
              <a:defRPr/>
            </a:pPr>
            <a:r>
              <a:rPr lang="en-US" sz="1400">
                <a:latin typeface="Arial" charset="0"/>
              </a:rPr>
              <a:t>user</a:t>
            </a:r>
          </a:p>
        </p:txBody>
      </p:sp>
      <p:sp>
        <p:nvSpPr>
          <p:cNvPr id="1014" name="Freeform 146"/>
          <p:cNvSpPr>
            <a:spLocks/>
          </p:cNvSpPr>
          <p:nvPr/>
        </p:nvSpPr>
        <p:spPr bwMode="auto">
          <a:xfrm>
            <a:off x="2336799" y="1546226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015" name="Group 147"/>
          <p:cNvGrpSpPr>
            <a:grpSpLocks/>
          </p:cNvGrpSpPr>
          <p:nvPr/>
        </p:nvGrpSpPr>
        <p:grpSpPr bwMode="auto">
          <a:xfrm>
            <a:off x="3190874" y="2281239"/>
            <a:ext cx="1143000" cy="942975"/>
            <a:chOff x="661" y="883"/>
            <a:chExt cx="720" cy="594"/>
          </a:xfrm>
        </p:grpSpPr>
        <p:grpSp>
          <p:nvGrpSpPr>
            <p:cNvPr id="1016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1018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19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017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Center</a:t>
              </a:r>
            </a:p>
          </p:txBody>
        </p:sp>
      </p:grpSp>
      <p:grpSp>
        <p:nvGrpSpPr>
          <p:cNvPr id="1020" name="Group 152"/>
          <p:cNvGrpSpPr>
            <a:grpSpLocks/>
          </p:cNvGrpSpPr>
          <p:nvPr/>
        </p:nvGrpSpPr>
        <p:grpSpPr bwMode="auto">
          <a:xfrm>
            <a:off x="2500312" y="1654176"/>
            <a:ext cx="636587" cy="493713"/>
            <a:chOff x="3202" y="3056"/>
            <a:chExt cx="401" cy="311"/>
          </a:xfrm>
        </p:grpSpPr>
        <p:sp>
          <p:nvSpPr>
            <p:cNvPr id="1021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2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3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4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5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6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</a:rPr>
                <a:t>HLR</a:t>
              </a:r>
            </a:p>
          </p:txBody>
        </p:sp>
      </p:grpSp>
      <p:sp>
        <p:nvSpPr>
          <p:cNvPr id="1027" name="Text Box 159"/>
          <p:cNvSpPr txBox="1">
            <a:spLocks noChangeArrowheads="1"/>
          </p:cNvSpPr>
          <p:nvPr/>
        </p:nvSpPr>
        <p:spPr bwMode="auto">
          <a:xfrm>
            <a:off x="3614737" y="1698626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home </a:t>
            </a:r>
          </a:p>
          <a:p>
            <a:pPr eaLnBrk="1" hangingPunct="1">
              <a:defRPr/>
            </a:pPr>
            <a:r>
              <a:rPr lang="en-US" sz="1400">
                <a:latin typeface="Arial" charset="0"/>
              </a:rPr>
              <a:t>network</a:t>
            </a:r>
          </a:p>
        </p:txBody>
      </p:sp>
      <p:sp>
        <p:nvSpPr>
          <p:cNvPr id="1028" name="Text Box 160"/>
          <p:cNvSpPr txBox="1">
            <a:spLocks noChangeArrowheads="1"/>
          </p:cNvSpPr>
          <p:nvPr/>
        </p:nvSpPr>
        <p:spPr bwMode="auto">
          <a:xfrm>
            <a:off x="3294062" y="6173789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visited</a:t>
            </a:r>
          </a:p>
          <a:p>
            <a:pPr eaLnBrk="1" hangingPunct="1">
              <a:defRPr/>
            </a:pPr>
            <a:r>
              <a:rPr lang="en-US" sz="1400">
                <a:latin typeface="Arial" charset="0"/>
              </a:rPr>
              <a:t>network</a:t>
            </a:r>
          </a:p>
        </p:txBody>
      </p:sp>
      <p:pic>
        <p:nvPicPr>
          <p:cNvPr id="1029" name="Picture 161" descr="e2gmc3yp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2" y="2260601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2"/>
          <p:cNvSpPr>
            <a:spLocks noChangeShapeType="1"/>
          </p:cNvSpPr>
          <p:nvPr/>
        </p:nvSpPr>
        <p:spPr bwMode="auto">
          <a:xfrm flipV="1">
            <a:off x="6827837" y="2797176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31" name="Text Box 163"/>
          <p:cNvSpPr txBox="1">
            <a:spLocks noChangeArrowheads="1"/>
          </p:cNvSpPr>
          <p:nvPr/>
        </p:nvSpPr>
        <p:spPr bwMode="auto">
          <a:xfrm>
            <a:off x="6253162" y="1957389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correspondent</a:t>
            </a:r>
          </a:p>
        </p:txBody>
      </p:sp>
      <p:grpSp>
        <p:nvGrpSpPr>
          <p:cNvPr id="1032" name="Group 172"/>
          <p:cNvGrpSpPr>
            <a:grpSpLocks/>
          </p:cNvGrpSpPr>
          <p:nvPr/>
        </p:nvGrpSpPr>
        <p:grpSpPr bwMode="auto">
          <a:xfrm>
            <a:off x="3559174" y="4237039"/>
            <a:ext cx="987425" cy="730250"/>
            <a:chOff x="2197" y="1155"/>
            <a:chExt cx="622" cy="460"/>
          </a:xfrm>
        </p:grpSpPr>
        <p:grpSp>
          <p:nvGrpSpPr>
            <p:cNvPr id="1033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1035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36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034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>
                  <a:latin typeface="Arial" charset="0"/>
                </a:rPr>
                <a:t>Center</a:t>
              </a:r>
            </a:p>
          </p:txBody>
        </p:sp>
      </p:grpSp>
      <p:grpSp>
        <p:nvGrpSpPr>
          <p:cNvPr id="1037" name="Group 177"/>
          <p:cNvGrpSpPr>
            <a:grpSpLocks/>
          </p:cNvGrpSpPr>
          <p:nvPr/>
        </p:nvGrpSpPr>
        <p:grpSpPr bwMode="auto">
          <a:xfrm>
            <a:off x="3097212" y="3978276"/>
            <a:ext cx="636587" cy="493713"/>
            <a:chOff x="3202" y="3056"/>
            <a:chExt cx="401" cy="311"/>
          </a:xfrm>
        </p:grpSpPr>
        <p:sp>
          <p:nvSpPr>
            <p:cNvPr id="1038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39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0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1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2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3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</a:rPr>
                <a:t>VLR</a:t>
              </a:r>
            </a:p>
          </p:txBody>
        </p:sp>
      </p:grpSp>
      <p:grpSp>
        <p:nvGrpSpPr>
          <p:cNvPr id="1044" name="Group 190"/>
          <p:cNvGrpSpPr>
            <a:grpSpLocks/>
          </p:cNvGrpSpPr>
          <p:nvPr/>
        </p:nvGrpSpPr>
        <p:grpSpPr bwMode="auto">
          <a:xfrm>
            <a:off x="4070349" y="2809876"/>
            <a:ext cx="4800600" cy="1274763"/>
            <a:chOff x="2564" y="1612"/>
            <a:chExt cx="3024" cy="803"/>
          </a:xfrm>
        </p:grpSpPr>
        <p:sp>
          <p:nvSpPr>
            <p:cNvPr id="1045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046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1049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0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047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1048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051" name="Group 193"/>
          <p:cNvGrpSpPr>
            <a:grpSpLocks/>
          </p:cNvGrpSpPr>
          <p:nvPr/>
        </p:nvGrpSpPr>
        <p:grpSpPr bwMode="auto">
          <a:xfrm>
            <a:off x="273049" y="2070101"/>
            <a:ext cx="3068638" cy="1400175"/>
            <a:chOff x="172" y="1146"/>
            <a:chExt cx="1933" cy="882"/>
          </a:xfrm>
        </p:grpSpPr>
        <p:grpSp>
          <p:nvGrpSpPr>
            <p:cNvPr id="1052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1055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6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1053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1054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057" name="Group 201"/>
          <p:cNvGrpSpPr>
            <a:grpSpLocks/>
          </p:cNvGrpSpPr>
          <p:nvPr/>
        </p:nvGrpSpPr>
        <p:grpSpPr bwMode="auto">
          <a:xfrm>
            <a:off x="4097337" y="3267076"/>
            <a:ext cx="4338637" cy="2447925"/>
            <a:chOff x="2581" y="1900"/>
            <a:chExt cx="2733" cy="1542"/>
          </a:xfrm>
        </p:grpSpPr>
        <p:sp>
          <p:nvSpPr>
            <p:cNvPr id="1058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059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1062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1060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>
                  <a:latin typeface="Arial" charset="0"/>
                  <a:cs typeface="Arial" charset="0"/>
                </a:rPr>
                <a:t>nd</a:t>
              </a:r>
              <a:r>
                <a:rPr lang="en-US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1061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064" name="Group 204"/>
          <p:cNvGrpSpPr>
            <a:grpSpLocks/>
          </p:cNvGrpSpPr>
          <p:nvPr/>
        </p:nvGrpSpPr>
        <p:grpSpPr bwMode="auto">
          <a:xfrm>
            <a:off x="2544762" y="4914901"/>
            <a:ext cx="5710237" cy="1592263"/>
            <a:chOff x="1603" y="2938"/>
            <a:chExt cx="3597" cy="1003"/>
          </a:xfrm>
        </p:grpSpPr>
        <p:grpSp>
          <p:nvGrpSpPr>
            <p:cNvPr id="106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1068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06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1070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071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</p:grpSp>
        <p:sp>
          <p:nvSpPr>
            <p:cNvPr id="1066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1067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ts val="3360"/>
              </a:lnSpc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/>
              <a:t>Motivation and Requirements</a:t>
            </a:r>
          </a:p>
          <a:p>
            <a:pPr>
              <a:lnSpc>
                <a:spcPts val="3360"/>
              </a:lnSpc>
            </a:pPr>
            <a:r>
              <a:rPr lang="en-US" sz="2800" dirty="0"/>
              <a:t>Data Transfer using </a:t>
            </a:r>
            <a:r>
              <a:rPr lang="en-US" sz="2800" dirty="0" err="1"/>
              <a:t>Tunnelling</a:t>
            </a: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/>
              <a:t>Encapsulation</a:t>
            </a:r>
          </a:p>
          <a:p>
            <a:pPr>
              <a:lnSpc>
                <a:spcPts val="3360"/>
              </a:lnSpc>
            </a:pPr>
            <a:r>
              <a:rPr lang="en-US" sz="2800" dirty="0" err="1"/>
              <a:t>Optimisation</a:t>
            </a:r>
            <a:r>
              <a:rPr lang="en-US" sz="2800" dirty="0"/>
              <a:t> of Packet Forwarding</a:t>
            </a:r>
          </a:p>
          <a:p>
            <a:pPr>
              <a:lnSpc>
                <a:spcPts val="3360"/>
              </a:lnSpc>
            </a:pPr>
            <a:r>
              <a:rPr lang="en-US" sz="2800" dirty="0"/>
              <a:t>Reverse </a:t>
            </a:r>
            <a:r>
              <a:rPr lang="en-US" sz="2800" dirty="0" err="1"/>
              <a:t>Tunnelling</a:t>
            </a: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/>
              <a:t>Mobile IP and IPv6</a:t>
            </a:r>
          </a:p>
          <a:p>
            <a:pPr>
              <a:lnSpc>
                <a:spcPts val="3360"/>
              </a:lnSpc>
            </a:pPr>
            <a:r>
              <a:rPr lang="en-US" sz="2800" dirty="0"/>
              <a:t>Problems with Mobile IP</a:t>
            </a:r>
          </a:p>
          <a:p>
            <a:pPr>
              <a:lnSpc>
                <a:spcPts val="3360"/>
              </a:lnSpc>
            </a:pPr>
            <a:r>
              <a:rPr lang="en-US" sz="2800" dirty="0"/>
              <a:t>Mobility in Cellular Networks</a:t>
            </a:r>
          </a:p>
        </p:txBody>
      </p:sp>
    </p:spTree>
    <p:extLst>
      <p:ext uri="{BB962C8B-B14F-4D97-AF65-F5344CB8AC3E}">
        <p14:creationId xmlns:p14="http://schemas.microsoft.com/office/powerpoint/2010/main" val="156085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Routing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based on IP destination address, network prefix (e.g. 129.13.42) determines physical subnet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change of physical subnet implies change of IP address to have a topological correct address (standard IP) or needs special entries in the routing tables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Specific routes to end-systems?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change of all routing table entries to forward packets to the right destination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does not scale with the number of mobile hosts and frequent changes in the location, 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18705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Changing the IP-address?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adjust the host IP address depending on the current location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almost impossible to find a mobile system, DNS updates take to long time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TCP connections break, 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20691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Mobile IPv4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Transparency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mobile end-systems keep their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continuation of communication after interruption of link possible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point of connection to the fixed network can be changed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Compatibility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support of the same layer 2 protocols as IP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changes to current end-systems and routers required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mobile end-systems can communicate with fixed systems</a:t>
            </a:r>
          </a:p>
        </p:txBody>
      </p:sp>
    </p:spTree>
    <p:extLst>
      <p:ext uri="{BB962C8B-B14F-4D97-AF65-F5344CB8AC3E}">
        <p14:creationId xmlns:p14="http://schemas.microsoft.com/office/powerpoint/2010/main" val="390199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Mobile IPv4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authentication of all registration messages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Efficiency and scalability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only little additional messages to the mobile system required (connection typically via a low bandwidth radio link)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world-wide support of a large number of mobile systems in the whole Internet</a:t>
            </a:r>
          </a:p>
        </p:txBody>
      </p:sp>
    </p:spTree>
    <p:extLst>
      <p:ext uri="{BB962C8B-B14F-4D97-AF65-F5344CB8AC3E}">
        <p14:creationId xmlns:p14="http://schemas.microsoft.com/office/powerpoint/2010/main" val="80802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Mobile Node (MN)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(node) that can change the point of connection </a:t>
            </a:r>
            <a:br>
              <a:rPr lang="en-US" altLang="en-US" dirty="0"/>
            </a:br>
            <a:r>
              <a:rPr lang="en-US" altLang="en-US" dirty="0"/>
              <a:t>to the network without changing its IP address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Home Agent (HA)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in the home network of the MN, typically a router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registers the location of the MN, tunnels IP datagrams to the COA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Foreign Agent (FA)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in the current foreign network of the MN, typically a router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forwards the tunneled datagrams to the MN, typically also the default router for the MN</a:t>
            </a:r>
          </a:p>
        </p:txBody>
      </p:sp>
      <p:pic>
        <p:nvPicPr>
          <p:cNvPr id="4" name="Picture 8" descr="j02359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49263"/>
            <a:ext cx="1071562" cy="10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Care-of Address (COA)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address of the current tunnel end-point for the MN (at FA or MN)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actual location of the MN from an IP point of view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chosen, e.g., via DHCP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Correspondent Node (CN)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communication partner</a:t>
            </a:r>
          </a:p>
        </p:txBody>
      </p:sp>
    </p:spTree>
    <p:extLst>
      <p:ext uri="{BB962C8B-B14F-4D97-AF65-F5344CB8AC3E}">
        <p14:creationId xmlns:p14="http://schemas.microsoft.com/office/powerpoint/2010/main" val="155471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1062</TotalTime>
  <Words>1233</Words>
  <Application>Microsoft Office PowerPoint</Application>
  <PresentationFormat>On-screen Show (4:3)</PresentationFormat>
  <Paragraphs>339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Comic Sans MS</vt:lpstr>
      <vt:lpstr>Times New Roman</vt:lpstr>
      <vt:lpstr>Clarity</vt:lpstr>
      <vt:lpstr>Clip</vt:lpstr>
      <vt:lpstr>PowerPoint Presentation</vt:lpstr>
      <vt:lpstr>References</vt:lpstr>
      <vt:lpstr>Objectives</vt:lpstr>
      <vt:lpstr>Motivation</vt:lpstr>
      <vt:lpstr>Motivation</vt:lpstr>
      <vt:lpstr>Requirements for Mobile IPv4</vt:lpstr>
      <vt:lpstr>Requirements for Mobile IPv4</vt:lpstr>
      <vt:lpstr>Terminology</vt:lpstr>
      <vt:lpstr>Terminology</vt:lpstr>
      <vt:lpstr>Main Capabilities of Mobile IP</vt:lpstr>
      <vt:lpstr>Example Network</vt:lpstr>
      <vt:lpstr>Data transfer to the mobile system</vt:lpstr>
      <vt:lpstr>Data transfer from the mobile system</vt:lpstr>
      <vt:lpstr>Overview of Tunnelling</vt:lpstr>
      <vt:lpstr>Encapsulation</vt:lpstr>
      <vt:lpstr>Encapsulation</vt:lpstr>
      <vt:lpstr>Optimisation of Packet Forwarding</vt:lpstr>
      <vt:lpstr>Optimisation of Packet Forwarding</vt:lpstr>
      <vt:lpstr>Some reasons for Reverse Tunnelling</vt:lpstr>
      <vt:lpstr>Reverse Tunnelling</vt:lpstr>
      <vt:lpstr>Mobile IPv6</vt:lpstr>
      <vt:lpstr>Mobile IPv6</vt:lpstr>
      <vt:lpstr>Mobile IPv6</vt:lpstr>
      <vt:lpstr>Problems with Mobile IP</vt:lpstr>
      <vt:lpstr>Mobility in Cellular Networks</vt:lpstr>
      <vt:lpstr>Mobility in Cellular Networks</vt:lpstr>
      <vt:lpstr>Mobility in Cellular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 Hayes</cp:lastModifiedBy>
  <cp:revision>242</cp:revision>
  <dcterms:created xsi:type="dcterms:W3CDTF">2011-09-08T17:51:30Z</dcterms:created>
  <dcterms:modified xsi:type="dcterms:W3CDTF">2017-11-18T17:27:39Z</dcterms:modified>
</cp:coreProperties>
</file>