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81" r:id="rId4"/>
    <p:sldId id="264" r:id="rId5"/>
    <p:sldId id="285" r:id="rId6"/>
    <p:sldId id="267" r:id="rId7"/>
    <p:sldId id="268" r:id="rId8"/>
    <p:sldId id="283" r:id="rId9"/>
    <p:sldId id="260" r:id="rId10"/>
    <p:sldId id="275" r:id="rId11"/>
    <p:sldId id="270" r:id="rId12"/>
    <p:sldId id="277" r:id="rId13"/>
    <p:sldId id="271" r:id="rId1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3" autoAdjust="0"/>
    <p:restoredTop sz="91346" autoAdjust="0"/>
  </p:normalViewPr>
  <p:slideViewPr>
    <p:cSldViewPr snapToGrid="0">
      <p:cViewPr varScale="1">
        <p:scale>
          <a:sx n="71" d="100"/>
          <a:sy n="71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F2E12-7377-4D96-B69B-A12D7955B61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4A0E9C5D-0B4F-4F18-94D2-D7B1BAC0E96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A7092C5-0160-484D-B334-4DB83CE03731}" type="parTrans" cxnId="{ABB8BDFB-CF9D-4842-9FD9-F7B4D99B6E3A}">
      <dgm:prSet/>
      <dgm:spPr/>
      <dgm:t>
        <a:bodyPr/>
        <a:lstStyle/>
        <a:p>
          <a:endParaRPr lang="en-US"/>
        </a:p>
      </dgm:t>
    </dgm:pt>
    <dgm:pt modelId="{EC7FB98C-37C0-42FC-A877-5A4D0BEACCA6}" type="sibTrans" cxnId="{ABB8BDFB-CF9D-4842-9FD9-F7B4D99B6E3A}">
      <dgm:prSet/>
      <dgm:spPr/>
      <dgm:t>
        <a:bodyPr/>
        <a:lstStyle/>
        <a:p>
          <a:endParaRPr lang="en-US"/>
        </a:p>
      </dgm:t>
    </dgm:pt>
    <dgm:pt modelId="{13D9EDA4-3C22-468B-BFE7-013ABC7E1D5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6F6E62F-BFA2-414C-ACDA-79F8CD41A9EB}" type="parTrans" cxnId="{57CE0D43-66CF-46E9-9909-1103C91DD79B}">
      <dgm:prSet/>
      <dgm:spPr/>
      <dgm:t>
        <a:bodyPr/>
        <a:lstStyle/>
        <a:p>
          <a:endParaRPr lang="en-US"/>
        </a:p>
      </dgm:t>
    </dgm:pt>
    <dgm:pt modelId="{744D6492-0849-4179-B022-572950B1E201}" type="sibTrans" cxnId="{57CE0D43-66CF-46E9-9909-1103C91DD79B}">
      <dgm:prSet/>
      <dgm:spPr/>
      <dgm:t>
        <a:bodyPr/>
        <a:lstStyle/>
        <a:p>
          <a:endParaRPr lang="en-US"/>
        </a:p>
      </dgm:t>
    </dgm:pt>
    <dgm:pt modelId="{CF83E2D7-A755-49E6-9BCD-2505462D23D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288DC5-71A4-41F5-9A00-607DE777A324}" type="parTrans" cxnId="{7A530A68-4EFB-44C6-B1DF-2A18C7FA01A9}">
      <dgm:prSet/>
      <dgm:spPr/>
      <dgm:t>
        <a:bodyPr/>
        <a:lstStyle/>
        <a:p>
          <a:endParaRPr lang="en-US"/>
        </a:p>
      </dgm:t>
    </dgm:pt>
    <dgm:pt modelId="{53C01594-64D1-4030-8598-53627BC1F967}" type="sibTrans" cxnId="{7A530A68-4EFB-44C6-B1DF-2A18C7FA01A9}">
      <dgm:prSet/>
      <dgm:spPr/>
      <dgm:t>
        <a:bodyPr/>
        <a:lstStyle/>
        <a:p>
          <a:endParaRPr lang="en-US"/>
        </a:p>
      </dgm:t>
    </dgm:pt>
    <dgm:pt modelId="{36CCC18C-BC08-4751-BC1E-516ECED0E548}" type="pres">
      <dgm:prSet presAssocID="{2BCF2E12-7377-4D96-B69B-A12D7955B61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06A43DB-5ADD-44E3-B289-45BC3946EADF}" type="pres">
      <dgm:prSet presAssocID="{4A0E9C5D-0B4F-4F18-94D2-D7B1BAC0E963}" presName="gear1" presStyleLbl="node1" presStyleIdx="0" presStyleCnt="3" custLinFactNeighborY="-35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E597-93BA-4699-AF3A-7D203A3C8053}" type="pres">
      <dgm:prSet presAssocID="{4A0E9C5D-0B4F-4F18-94D2-D7B1BAC0E963}" presName="gear1srcNode" presStyleLbl="node1" presStyleIdx="0" presStyleCnt="3"/>
      <dgm:spPr/>
      <dgm:t>
        <a:bodyPr/>
        <a:lstStyle/>
        <a:p>
          <a:endParaRPr lang="en-US"/>
        </a:p>
      </dgm:t>
    </dgm:pt>
    <dgm:pt modelId="{FF6924DF-0B0A-43F4-B9B3-27C93C23C32B}" type="pres">
      <dgm:prSet presAssocID="{4A0E9C5D-0B4F-4F18-94D2-D7B1BAC0E963}" presName="gear1dstNode" presStyleLbl="node1" presStyleIdx="0" presStyleCnt="3"/>
      <dgm:spPr/>
      <dgm:t>
        <a:bodyPr/>
        <a:lstStyle/>
        <a:p>
          <a:endParaRPr lang="en-US"/>
        </a:p>
      </dgm:t>
    </dgm:pt>
    <dgm:pt modelId="{D956EB1A-811B-4031-9A6D-9785213B4B18}" type="pres">
      <dgm:prSet presAssocID="{13D9EDA4-3C22-468B-BFE7-013ABC7E1D5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3CC55-9C5D-493E-B686-4DE7093D7B27}" type="pres">
      <dgm:prSet presAssocID="{13D9EDA4-3C22-468B-BFE7-013ABC7E1D55}" presName="gear2srcNode" presStyleLbl="node1" presStyleIdx="1" presStyleCnt="3"/>
      <dgm:spPr/>
      <dgm:t>
        <a:bodyPr/>
        <a:lstStyle/>
        <a:p>
          <a:endParaRPr lang="en-US"/>
        </a:p>
      </dgm:t>
    </dgm:pt>
    <dgm:pt modelId="{FB03C681-BECC-411D-9E7C-9A4BF1CCEBEE}" type="pres">
      <dgm:prSet presAssocID="{13D9EDA4-3C22-468B-BFE7-013ABC7E1D55}" presName="gear2dstNode" presStyleLbl="node1" presStyleIdx="1" presStyleCnt="3"/>
      <dgm:spPr/>
      <dgm:t>
        <a:bodyPr/>
        <a:lstStyle/>
        <a:p>
          <a:endParaRPr lang="en-US"/>
        </a:p>
      </dgm:t>
    </dgm:pt>
    <dgm:pt modelId="{33225E25-6EFB-413B-9073-4CF12BEB9448}" type="pres">
      <dgm:prSet presAssocID="{CF83E2D7-A755-49E6-9BCD-2505462D23DF}" presName="gear3" presStyleLbl="node1" presStyleIdx="2" presStyleCnt="3"/>
      <dgm:spPr/>
      <dgm:t>
        <a:bodyPr/>
        <a:lstStyle/>
        <a:p>
          <a:endParaRPr lang="en-US"/>
        </a:p>
      </dgm:t>
    </dgm:pt>
    <dgm:pt modelId="{40709295-360B-4137-93A9-59573FA59118}" type="pres">
      <dgm:prSet presAssocID="{CF83E2D7-A755-49E6-9BCD-2505462D23D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BE2A-36EC-4634-8F43-B57310ED11D1}" type="pres">
      <dgm:prSet presAssocID="{CF83E2D7-A755-49E6-9BCD-2505462D23DF}" presName="gear3srcNode" presStyleLbl="node1" presStyleIdx="2" presStyleCnt="3"/>
      <dgm:spPr/>
      <dgm:t>
        <a:bodyPr/>
        <a:lstStyle/>
        <a:p>
          <a:endParaRPr lang="en-US"/>
        </a:p>
      </dgm:t>
    </dgm:pt>
    <dgm:pt modelId="{ABEA511B-F3D8-42F5-B89F-CE041A41062D}" type="pres">
      <dgm:prSet presAssocID="{CF83E2D7-A755-49E6-9BCD-2505462D23DF}" presName="gear3dstNode" presStyleLbl="node1" presStyleIdx="2" presStyleCnt="3"/>
      <dgm:spPr/>
      <dgm:t>
        <a:bodyPr/>
        <a:lstStyle/>
        <a:p>
          <a:endParaRPr lang="en-US"/>
        </a:p>
      </dgm:t>
    </dgm:pt>
    <dgm:pt modelId="{5414DC35-CF2C-4BF1-ACC3-95C1742CE21C}" type="pres">
      <dgm:prSet presAssocID="{EC7FB98C-37C0-42FC-A877-5A4D0BEACCA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5F6278C2-FC5D-4D5F-BD25-FA64647C0CD9}" type="pres">
      <dgm:prSet presAssocID="{744D6492-0849-4179-B022-572950B1E20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96A06006-6EAF-47F2-B2E9-AC64DD4E4B53}" type="pres">
      <dgm:prSet presAssocID="{53C01594-64D1-4030-8598-53627BC1F96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4F9A6E8-5FEB-4529-9155-49CC0ED9485E}" type="presOf" srcId="{CF83E2D7-A755-49E6-9BCD-2505462D23DF}" destId="{33225E25-6EFB-413B-9073-4CF12BEB9448}" srcOrd="0" destOrd="0" presId="urn:microsoft.com/office/officeart/2005/8/layout/gear1"/>
    <dgm:cxn modelId="{6F8ECB57-6F20-41DA-A277-DDBA0C3FB089}" type="presOf" srcId="{EC7FB98C-37C0-42FC-A877-5A4D0BEACCA6}" destId="{5414DC35-CF2C-4BF1-ACC3-95C1742CE21C}" srcOrd="0" destOrd="0" presId="urn:microsoft.com/office/officeart/2005/8/layout/gear1"/>
    <dgm:cxn modelId="{F47A7878-7C45-40D3-A132-BD13B29589E7}" type="presOf" srcId="{2BCF2E12-7377-4D96-B69B-A12D7955B61D}" destId="{36CCC18C-BC08-4751-BC1E-516ECED0E548}" srcOrd="0" destOrd="0" presId="urn:microsoft.com/office/officeart/2005/8/layout/gear1"/>
    <dgm:cxn modelId="{F07626C7-A8D4-44D8-B6C7-55A286C69CA3}" type="presOf" srcId="{4A0E9C5D-0B4F-4F18-94D2-D7B1BAC0E963}" destId="{872CE597-93BA-4699-AF3A-7D203A3C8053}" srcOrd="1" destOrd="0" presId="urn:microsoft.com/office/officeart/2005/8/layout/gear1"/>
    <dgm:cxn modelId="{871B396A-BCE1-4DDC-A3A2-906DC8AF2370}" type="presOf" srcId="{13D9EDA4-3C22-468B-BFE7-013ABC7E1D55}" destId="{FB03C681-BECC-411D-9E7C-9A4BF1CCEBEE}" srcOrd="2" destOrd="0" presId="urn:microsoft.com/office/officeart/2005/8/layout/gear1"/>
    <dgm:cxn modelId="{1657FD82-9A7D-42D7-8F27-AD17772C2784}" type="presOf" srcId="{CF83E2D7-A755-49E6-9BCD-2505462D23DF}" destId="{ABEA511B-F3D8-42F5-B89F-CE041A41062D}" srcOrd="3" destOrd="0" presId="urn:microsoft.com/office/officeart/2005/8/layout/gear1"/>
    <dgm:cxn modelId="{912B48F2-5512-4635-BE97-3351CA402EFF}" type="presOf" srcId="{13D9EDA4-3C22-468B-BFE7-013ABC7E1D55}" destId="{D956EB1A-811B-4031-9A6D-9785213B4B18}" srcOrd="0" destOrd="0" presId="urn:microsoft.com/office/officeart/2005/8/layout/gear1"/>
    <dgm:cxn modelId="{C51394DA-A99B-455E-AF0F-A2537221244F}" type="presOf" srcId="{744D6492-0849-4179-B022-572950B1E201}" destId="{5F6278C2-FC5D-4D5F-BD25-FA64647C0CD9}" srcOrd="0" destOrd="0" presId="urn:microsoft.com/office/officeart/2005/8/layout/gear1"/>
    <dgm:cxn modelId="{ABB8BDFB-CF9D-4842-9FD9-F7B4D99B6E3A}" srcId="{2BCF2E12-7377-4D96-B69B-A12D7955B61D}" destId="{4A0E9C5D-0B4F-4F18-94D2-D7B1BAC0E963}" srcOrd="0" destOrd="0" parTransId="{0A7092C5-0160-484D-B334-4DB83CE03731}" sibTransId="{EC7FB98C-37C0-42FC-A877-5A4D0BEACCA6}"/>
    <dgm:cxn modelId="{3C4E6EEB-F223-4CE5-B9B7-99A5824B4FC6}" type="presOf" srcId="{CF83E2D7-A755-49E6-9BCD-2505462D23DF}" destId="{B9D8BE2A-36EC-4634-8F43-B57310ED11D1}" srcOrd="2" destOrd="0" presId="urn:microsoft.com/office/officeart/2005/8/layout/gear1"/>
    <dgm:cxn modelId="{93DD86C2-758B-4EC3-983F-04E4650657CA}" type="presOf" srcId="{4A0E9C5D-0B4F-4F18-94D2-D7B1BAC0E963}" destId="{E06A43DB-5ADD-44E3-B289-45BC3946EADF}" srcOrd="0" destOrd="0" presId="urn:microsoft.com/office/officeart/2005/8/layout/gear1"/>
    <dgm:cxn modelId="{7EEA9E42-3EDB-4F38-9C4B-8A58D92C6E39}" type="presOf" srcId="{13D9EDA4-3C22-468B-BFE7-013ABC7E1D55}" destId="{5413CC55-9C5D-493E-B686-4DE7093D7B27}" srcOrd="1" destOrd="0" presId="urn:microsoft.com/office/officeart/2005/8/layout/gear1"/>
    <dgm:cxn modelId="{BEEC65CD-6A36-427A-98D9-A5F1F7FFF12F}" type="presOf" srcId="{CF83E2D7-A755-49E6-9BCD-2505462D23DF}" destId="{40709295-360B-4137-93A9-59573FA59118}" srcOrd="1" destOrd="0" presId="urn:microsoft.com/office/officeart/2005/8/layout/gear1"/>
    <dgm:cxn modelId="{185CEC76-4D10-46D8-9004-33CFE5DB8FC7}" type="presOf" srcId="{53C01594-64D1-4030-8598-53627BC1F967}" destId="{96A06006-6EAF-47F2-B2E9-AC64DD4E4B53}" srcOrd="0" destOrd="0" presId="urn:microsoft.com/office/officeart/2005/8/layout/gear1"/>
    <dgm:cxn modelId="{62511645-B844-42B4-B7B6-2BAF5C53D48E}" type="presOf" srcId="{4A0E9C5D-0B4F-4F18-94D2-D7B1BAC0E963}" destId="{FF6924DF-0B0A-43F4-B9B3-27C93C23C32B}" srcOrd="2" destOrd="0" presId="urn:microsoft.com/office/officeart/2005/8/layout/gear1"/>
    <dgm:cxn modelId="{57CE0D43-66CF-46E9-9909-1103C91DD79B}" srcId="{2BCF2E12-7377-4D96-B69B-A12D7955B61D}" destId="{13D9EDA4-3C22-468B-BFE7-013ABC7E1D55}" srcOrd="1" destOrd="0" parTransId="{F6F6E62F-BFA2-414C-ACDA-79F8CD41A9EB}" sibTransId="{744D6492-0849-4179-B022-572950B1E201}"/>
    <dgm:cxn modelId="{7A530A68-4EFB-44C6-B1DF-2A18C7FA01A9}" srcId="{2BCF2E12-7377-4D96-B69B-A12D7955B61D}" destId="{CF83E2D7-A755-49E6-9BCD-2505462D23DF}" srcOrd="2" destOrd="0" parTransId="{94288DC5-71A4-41F5-9A00-607DE777A324}" sibTransId="{53C01594-64D1-4030-8598-53627BC1F967}"/>
    <dgm:cxn modelId="{B3AE7528-6C03-4F2A-B654-44E05F047D7C}" type="presParOf" srcId="{36CCC18C-BC08-4751-BC1E-516ECED0E548}" destId="{E06A43DB-5ADD-44E3-B289-45BC3946EADF}" srcOrd="0" destOrd="0" presId="urn:microsoft.com/office/officeart/2005/8/layout/gear1"/>
    <dgm:cxn modelId="{BAB360B6-7073-4027-A9F5-06B3CDA832C5}" type="presParOf" srcId="{36CCC18C-BC08-4751-BC1E-516ECED0E548}" destId="{872CE597-93BA-4699-AF3A-7D203A3C8053}" srcOrd="1" destOrd="0" presId="urn:microsoft.com/office/officeart/2005/8/layout/gear1"/>
    <dgm:cxn modelId="{2AAEC2F9-9F16-4090-8A4D-5AC5BB2C7DAD}" type="presParOf" srcId="{36CCC18C-BC08-4751-BC1E-516ECED0E548}" destId="{FF6924DF-0B0A-43F4-B9B3-27C93C23C32B}" srcOrd="2" destOrd="0" presId="urn:microsoft.com/office/officeart/2005/8/layout/gear1"/>
    <dgm:cxn modelId="{055CAD3C-B120-422B-BC1F-947B44E7862E}" type="presParOf" srcId="{36CCC18C-BC08-4751-BC1E-516ECED0E548}" destId="{D956EB1A-811B-4031-9A6D-9785213B4B18}" srcOrd="3" destOrd="0" presId="urn:microsoft.com/office/officeart/2005/8/layout/gear1"/>
    <dgm:cxn modelId="{8EEABCE6-C2E1-43A5-945E-98D901268ECD}" type="presParOf" srcId="{36CCC18C-BC08-4751-BC1E-516ECED0E548}" destId="{5413CC55-9C5D-493E-B686-4DE7093D7B27}" srcOrd="4" destOrd="0" presId="urn:microsoft.com/office/officeart/2005/8/layout/gear1"/>
    <dgm:cxn modelId="{33AF67ED-121E-41D5-B8C3-9D9AA6D81629}" type="presParOf" srcId="{36CCC18C-BC08-4751-BC1E-516ECED0E548}" destId="{FB03C681-BECC-411D-9E7C-9A4BF1CCEBEE}" srcOrd="5" destOrd="0" presId="urn:microsoft.com/office/officeart/2005/8/layout/gear1"/>
    <dgm:cxn modelId="{3BDB9065-3FD4-4876-A68B-16DFBF7B158D}" type="presParOf" srcId="{36CCC18C-BC08-4751-BC1E-516ECED0E548}" destId="{33225E25-6EFB-413B-9073-4CF12BEB9448}" srcOrd="6" destOrd="0" presId="urn:microsoft.com/office/officeart/2005/8/layout/gear1"/>
    <dgm:cxn modelId="{4FBCD996-6554-47F1-8930-8ECA85073DEA}" type="presParOf" srcId="{36CCC18C-BC08-4751-BC1E-516ECED0E548}" destId="{40709295-360B-4137-93A9-59573FA59118}" srcOrd="7" destOrd="0" presId="urn:microsoft.com/office/officeart/2005/8/layout/gear1"/>
    <dgm:cxn modelId="{0EDC7F5B-238D-45A9-BB29-72996E0F129C}" type="presParOf" srcId="{36CCC18C-BC08-4751-BC1E-516ECED0E548}" destId="{B9D8BE2A-36EC-4634-8F43-B57310ED11D1}" srcOrd="8" destOrd="0" presId="urn:microsoft.com/office/officeart/2005/8/layout/gear1"/>
    <dgm:cxn modelId="{6BC2C1AC-52B2-44AD-B169-181BE38668A6}" type="presParOf" srcId="{36CCC18C-BC08-4751-BC1E-516ECED0E548}" destId="{ABEA511B-F3D8-42F5-B89F-CE041A41062D}" srcOrd="9" destOrd="0" presId="urn:microsoft.com/office/officeart/2005/8/layout/gear1"/>
    <dgm:cxn modelId="{46121EAC-D67A-4BF3-B81C-137F8D9A92C2}" type="presParOf" srcId="{36CCC18C-BC08-4751-BC1E-516ECED0E548}" destId="{5414DC35-CF2C-4BF1-ACC3-95C1742CE21C}" srcOrd="10" destOrd="0" presId="urn:microsoft.com/office/officeart/2005/8/layout/gear1"/>
    <dgm:cxn modelId="{82333466-002D-4499-8A78-EAC906888170}" type="presParOf" srcId="{36CCC18C-BC08-4751-BC1E-516ECED0E548}" destId="{5F6278C2-FC5D-4D5F-BD25-FA64647C0CD9}" srcOrd="11" destOrd="0" presId="urn:microsoft.com/office/officeart/2005/8/layout/gear1"/>
    <dgm:cxn modelId="{9EC2F02E-D9B6-4A97-832E-960F382147AA}" type="presParOf" srcId="{36CCC18C-BC08-4751-BC1E-516ECED0E548}" destId="{96A06006-6EAF-47F2-B2E9-AC64DD4E4B5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A43DB-5ADD-44E3-B289-45BC3946EADF}">
      <dsp:nvSpPr>
        <dsp:cNvPr id="0" name=""/>
        <dsp:cNvSpPr/>
      </dsp:nvSpPr>
      <dsp:spPr>
        <a:xfrm>
          <a:off x="1085204" y="895056"/>
          <a:ext cx="1144131" cy="114413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315225" y="1163063"/>
        <a:ext cx="684089" cy="588107"/>
      </dsp:txXfrm>
    </dsp:sp>
    <dsp:sp modelId="{D956EB1A-811B-4031-9A6D-9785213B4B18}">
      <dsp:nvSpPr>
        <dsp:cNvPr id="0" name=""/>
        <dsp:cNvSpPr/>
      </dsp:nvSpPr>
      <dsp:spPr>
        <a:xfrm>
          <a:off x="419527" y="665676"/>
          <a:ext cx="832095" cy="83209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629009" y="876425"/>
        <a:ext cx="413131" cy="410597"/>
      </dsp:txXfrm>
    </dsp:sp>
    <dsp:sp modelId="{33225E25-6EFB-413B-9073-4CF12BEB9448}">
      <dsp:nvSpPr>
        <dsp:cNvPr id="0" name=""/>
        <dsp:cNvSpPr/>
      </dsp:nvSpPr>
      <dsp:spPr>
        <a:xfrm rot="20700000">
          <a:off x="885586" y="91615"/>
          <a:ext cx="815283" cy="81528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20700000">
        <a:off x="1064401" y="270431"/>
        <a:ext cx="457652" cy="457652"/>
      </dsp:txXfrm>
    </dsp:sp>
    <dsp:sp modelId="{5414DC35-CF2C-4BF1-ACC3-95C1742CE21C}">
      <dsp:nvSpPr>
        <dsp:cNvPr id="0" name=""/>
        <dsp:cNvSpPr/>
      </dsp:nvSpPr>
      <dsp:spPr>
        <a:xfrm>
          <a:off x="975878" y="775242"/>
          <a:ext cx="1464488" cy="1464488"/>
        </a:xfrm>
        <a:prstGeom prst="circularArrow">
          <a:avLst>
            <a:gd name="adj1" fmla="val 4688"/>
            <a:gd name="adj2" fmla="val 299029"/>
            <a:gd name="adj3" fmla="val 2427325"/>
            <a:gd name="adj4" fmla="val 1606800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278C2-FC5D-4D5F-BD25-FA64647C0CD9}">
      <dsp:nvSpPr>
        <dsp:cNvPr id="0" name=""/>
        <dsp:cNvSpPr/>
      </dsp:nvSpPr>
      <dsp:spPr>
        <a:xfrm>
          <a:off x="272165" y="490637"/>
          <a:ext cx="1064042" cy="106404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06006-6EAF-47F2-B2E9-AC64DD4E4B53}">
      <dsp:nvSpPr>
        <dsp:cNvPr id="0" name=""/>
        <dsp:cNvSpPr/>
      </dsp:nvSpPr>
      <dsp:spPr>
        <a:xfrm>
          <a:off x="697002" y="-77889"/>
          <a:ext cx="1147251" cy="114725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B3A34-23FA-4C44-85B9-B619E3F24DD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9CC2-71E0-4DD1-89DF-83B8550C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5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F003-0A25-4723-80BF-A48B91DB6F3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33ED6-B3CC-48B9-B695-E6D79C40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text and enlarge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0927-8551-4B5C-9BAA-AF6F228C86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33ED6-B3CC-48B9-B695-E6D79C4073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0927-8551-4B5C-9BAA-AF6F228C8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0927-8551-4B5C-9BAA-AF6F228C86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8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is under</a:t>
            </a:r>
            <a:r>
              <a:rPr lang="en-US" baseline="0" dirty="0" smtClean="0"/>
              <a:t> active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0927-8551-4B5C-9BAA-AF6F228C8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0927-8551-4B5C-9BAA-AF6F228C86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0927-8551-4B5C-9BAA-AF6F228C86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8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0927-8551-4B5C-9BAA-AF6F228C86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0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0927-8551-4B5C-9BAA-AF6F228C86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0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8"/>
          <p:cNvSpPr txBox="1">
            <a:spLocks/>
          </p:cNvSpPr>
          <p:nvPr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057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8"/>
          <p:cNvSpPr txBox="1">
            <a:spLocks/>
          </p:cNvSpPr>
          <p:nvPr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2458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8"/>
          <p:cNvSpPr txBox="1">
            <a:spLocks/>
          </p:cNvSpPr>
          <p:nvPr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5472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8"/>
          <p:cNvSpPr txBox="1">
            <a:spLocks/>
          </p:cNvSpPr>
          <p:nvPr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720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8"/>
          <p:cNvSpPr txBox="1">
            <a:spLocks/>
          </p:cNvSpPr>
          <p:nvPr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3849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24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18"/>
          <p:cNvSpPr txBox="1">
            <a:spLocks/>
          </p:cNvSpPr>
          <p:nvPr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03429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18"/>
          <p:cNvSpPr txBox="1">
            <a:spLocks/>
          </p:cNvSpPr>
          <p:nvPr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4190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54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8"/>
          <p:cNvSpPr txBox="1">
            <a:spLocks/>
          </p:cNvSpPr>
          <p:nvPr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3435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60C6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43705F-45C1-4992-B467-6E8F69CE09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E38B19-06D2-4668-9532-C48593A7663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Footer Placeholder 18"/>
          <p:cNvSpPr txBox="1">
            <a:spLocks/>
          </p:cNvSpPr>
          <p:nvPr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  <p:pic>
        <p:nvPicPr>
          <p:cNvPr id="16" name="Picture 15" descr="small with text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49039" y="6248400"/>
            <a:ext cx="139496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1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ecca-krouse.shinyapps.io/safetyGraphics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git.com/rhoinc/aeexplorer/master/test-pag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Modernizing Clinical Research with Interactive Open Source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Becca Krouse</a:t>
            </a:r>
          </a:p>
          <a:p>
            <a:r>
              <a:rPr lang="en-US" sz="2400" dirty="0" smtClean="0"/>
              <a:t>Rho, Inc.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8050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34124"/>
            <a:ext cx="8749554" cy="123139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Interactive Safety </a:t>
            </a:r>
            <a:r>
              <a:rPr lang="en-US" dirty="0" smtClean="0"/>
              <a:t>Graphics Taskforce:</a:t>
            </a:r>
            <a:br>
              <a:rPr lang="en-US" dirty="0" smtClean="0"/>
            </a:b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99002"/>
            <a:ext cx="4073703" cy="4389120"/>
          </a:xfrm>
        </p:spPr>
        <p:txBody>
          <a:bodyPr/>
          <a:lstStyle/>
          <a:p>
            <a:r>
              <a:rPr lang="en-US" dirty="0" smtClean="0"/>
              <a:t>Tools for monitoring liver toxicity</a:t>
            </a:r>
          </a:p>
          <a:p>
            <a:pPr lvl="1"/>
            <a:r>
              <a:rPr lang="en-US" dirty="0"/>
              <a:t>Clinical workflow</a:t>
            </a:r>
          </a:p>
          <a:p>
            <a:pPr lvl="1"/>
            <a:r>
              <a:rPr lang="en-US" dirty="0" smtClean="0"/>
              <a:t>Interactive graphic</a:t>
            </a:r>
          </a:p>
          <a:p>
            <a:pPr lvl="1"/>
            <a:r>
              <a:rPr lang="en-US" dirty="0" smtClean="0"/>
              <a:t>Framework for building and customizing</a:t>
            </a:r>
          </a:p>
          <a:p>
            <a:pPr lvl="1"/>
            <a:r>
              <a:rPr lang="en-US" i="1" dirty="0" smtClean="0">
                <a:hlinkClick r:id="rId2"/>
              </a:rPr>
              <a:t>Demo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316" t="561"/>
          <a:stretch/>
        </p:blipFill>
        <p:spPr>
          <a:xfrm>
            <a:off x="4685015" y="2075761"/>
            <a:ext cx="4243227" cy="3629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1" y="5252936"/>
            <a:ext cx="5398297" cy="1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31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7474"/>
            <a:ext cx="9143999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Contact: 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graphics@rhoworld.com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Rho Graphics Website: </a:t>
            </a:r>
            <a:r>
              <a:rPr lang="en-US" sz="3200" b="1" u="sng" dirty="0">
                <a:solidFill>
                  <a:schemeClr val="tx2"/>
                </a:solidFill>
              </a:rPr>
              <a:t>https://rhoinc.github.io/graphics</a:t>
            </a:r>
            <a:r>
              <a:rPr lang="en-US" sz="3200" b="1" u="sng" dirty="0" smtClean="0">
                <a:solidFill>
                  <a:schemeClr val="tx2"/>
                </a:solidFill>
              </a:rPr>
              <a:t>/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2400" dirty="0"/>
              <a:t>ASA-DIA </a:t>
            </a:r>
            <a:r>
              <a:rPr lang="en-US" sz="2400" dirty="0" smtClean="0"/>
              <a:t>Working Group: </a:t>
            </a:r>
          </a:p>
          <a:p>
            <a:pPr marL="0" indent="0" algn="ctr">
              <a:buNone/>
            </a:pPr>
            <a:r>
              <a:rPr lang="en-US" sz="2800" b="1" u="sng" dirty="0" smtClean="0">
                <a:solidFill>
                  <a:schemeClr val="tx2"/>
                </a:solidFill>
              </a:rPr>
              <a:t>https://safetygraphics.github.io</a:t>
            </a:r>
            <a:endParaRPr lang="en-US" sz="28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23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3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Web examples:</a:t>
            </a:r>
          </a:p>
          <a:p>
            <a:pPr lvl="1"/>
            <a:r>
              <a:rPr lang="en-US" dirty="0" smtClean="0"/>
              <a:t>Safety charts: </a:t>
            </a:r>
            <a:r>
              <a:rPr lang="en-US" dirty="0"/>
              <a:t>https://</a:t>
            </a:r>
            <a:r>
              <a:rPr lang="en-US" dirty="0" smtClean="0"/>
              <a:t>rhoinc.github.io/viz-library/examples/0011-safetyExplorer-queries/aetable.html</a:t>
            </a:r>
          </a:p>
          <a:p>
            <a:pPr lvl="1"/>
            <a:r>
              <a:rPr lang="en-US" dirty="0" smtClean="0"/>
              <a:t>Paneled outlier explorer</a:t>
            </a:r>
            <a:r>
              <a:rPr lang="en-US" dirty="0"/>
              <a:t>: https://rhoinc.github.io/viz-library/examples/0019-paneled-outlier-explorer/</a:t>
            </a:r>
            <a:endParaRPr lang="en-US" dirty="0" smtClean="0"/>
          </a:p>
          <a:p>
            <a:pPr lvl="1"/>
            <a:r>
              <a:rPr lang="en-US" dirty="0" smtClean="0"/>
              <a:t>Web-codebook </a:t>
            </a:r>
            <a:r>
              <a:rPr lang="en-US" dirty="0"/>
              <a:t>explorer</a:t>
            </a:r>
            <a:r>
              <a:rPr lang="en-US" dirty="0" smtClean="0"/>
              <a:t>: https</a:t>
            </a:r>
            <a:r>
              <a:rPr lang="en-US" dirty="0"/>
              <a:t>://rhoinc.github.io/viz-library/examples/0012-web-codebook-explorer/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R examples:</a:t>
            </a:r>
          </a:p>
          <a:p>
            <a:pPr lvl="1"/>
            <a:r>
              <a:rPr lang="en-US" dirty="0" err="1"/>
              <a:t>safetyexploreR</a:t>
            </a:r>
            <a:r>
              <a:rPr lang="en-US" dirty="0"/>
              <a:t> package</a:t>
            </a:r>
          </a:p>
          <a:p>
            <a:pPr lvl="2"/>
            <a:r>
              <a:rPr lang="en-US" sz="2100" dirty="0" err="1"/>
              <a:t>Github</a:t>
            </a:r>
            <a:r>
              <a:rPr lang="en-US" sz="2100" dirty="0"/>
              <a:t>: </a:t>
            </a:r>
            <a:r>
              <a:rPr lang="en-US" sz="2100" dirty="0" err="1"/>
              <a:t>RhoInc</a:t>
            </a:r>
            <a:r>
              <a:rPr lang="en-US" sz="2100" dirty="0"/>
              <a:t>/</a:t>
            </a:r>
            <a:r>
              <a:rPr lang="en-US" sz="2100" dirty="0" err="1"/>
              <a:t>safetyexploreR</a:t>
            </a:r>
            <a:endParaRPr lang="en-US" sz="2100" dirty="0"/>
          </a:p>
          <a:p>
            <a:pPr lvl="2"/>
            <a:r>
              <a:rPr lang="en-US" sz="2100" dirty="0"/>
              <a:t>Shiny apps:</a:t>
            </a:r>
          </a:p>
          <a:p>
            <a:pPr lvl="3"/>
            <a:r>
              <a:rPr lang="en-US" sz="2100" dirty="0"/>
              <a:t>Becca-krouse.shinyapps.io/</a:t>
            </a:r>
            <a:r>
              <a:rPr lang="en-US" sz="2100" dirty="0" err="1"/>
              <a:t>aetableapp</a:t>
            </a:r>
            <a:endParaRPr lang="en-US" sz="2100" dirty="0"/>
          </a:p>
          <a:p>
            <a:pPr lvl="3"/>
            <a:r>
              <a:rPr lang="en-US" sz="2100" dirty="0"/>
              <a:t>Becca-krouse.shinyapps.io/</a:t>
            </a:r>
            <a:r>
              <a:rPr lang="en-US" sz="2100" dirty="0" err="1"/>
              <a:t>safetyapp</a:t>
            </a:r>
            <a:endParaRPr lang="en-US" sz="2100" dirty="0"/>
          </a:p>
          <a:p>
            <a:pPr lvl="1"/>
            <a:r>
              <a:rPr lang="en-US" dirty="0" err="1" smtClean="0"/>
              <a:t>Datadigest</a:t>
            </a:r>
            <a:r>
              <a:rPr lang="en-US" dirty="0" smtClean="0"/>
              <a:t> package </a:t>
            </a:r>
          </a:p>
          <a:p>
            <a:pPr lvl="2"/>
            <a:r>
              <a:rPr lang="en-US" sz="2100" dirty="0"/>
              <a:t>GitHub: </a:t>
            </a:r>
            <a:r>
              <a:rPr lang="en-US" sz="2100" dirty="0" err="1"/>
              <a:t>RhoInc</a:t>
            </a:r>
            <a:r>
              <a:rPr lang="en-US" sz="2100" dirty="0"/>
              <a:t>/</a:t>
            </a:r>
            <a:r>
              <a:rPr lang="en-US" sz="2100" dirty="0" err="1"/>
              <a:t>datadigest</a:t>
            </a:r>
            <a:endParaRPr lang="en-US" sz="2100" dirty="0"/>
          </a:p>
          <a:p>
            <a:pPr lvl="2"/>
            <a:r>
              <a:rPr lang="en-US" sz="2100" dirty="0"/>
              <a:t>CRAN: https://cran.r-project.org/web/packages/datadigest/vignettes/datadigest.html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0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4" y="2052085"/>
            <a:ext cx="8899026" cy="392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- 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4528" y="5975403"/>
            <a:ext cx="583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Page 1 of many…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74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04088"/>
            <a:ext cx="859715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Solution</a:t>
            </a:r>
            <a:r>
              <a:rPr lang="en-US" dirty="0" smtClean="0"/>
              <a:t>: building open source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interactive tools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7755" b="33311"/>
          <a:stretch/>
        </p:blipFill>
        <p:spPr>
          <a:xfrm>
            <a:off x="376433" y="2455732"/>
            <a:ext cx="7995207" cy="38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7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1-30 at 12.32.1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"/>
          <a:stretch/>
        </p:blipFill>
        <p:spPr>
          <a:xfrm>
            <a:off x="612423" y="984195"/>
            <a:ext cx="7984822" cy="51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7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33"/>
          <a:stretch/>
        </p:blipFill>
        <p:spPr bwMode="auto">
          <a:xfrm>
            <a:off x="2180620" y="1847088"/>
            <a:ext cx="4691714" cy="114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855"/>
          <a:stretch/>
        </p:blipFill>
        <p:spPr>
          <a:xfrm>
            <a:off x="70324" y="4016469"/>
            <a:ext cx="9010927" cy="220503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347880" y="3164538"/>
            <a:ext cx="546847" cy="681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64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839" b="3949"/>
          <a:stretch/>
        </p:blipFill>
        <p:spPr>
          <a:xfrm>
            <a:off x="617727" y="1578245"/>
            <a:ext cx="7056063" cy="5172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976"/>
            <a:ext cx="8229600" cy="1143000"/>
          </a:xfrm>
        </p:spPr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7143219"/>
              </p:ext>
            </p:extLst>
          </p:nvPr>
        </p:nvGraphicFramePr>
        <p:xfrm>
          <a:off x="6308368" y="942679"/>
          <a:ext cx="2378432" cy="208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7010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(core)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 interface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49506" y="2616569"/>
            <a:ext cx="1436594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HTML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6150" y="2603952"/>
            <a:ext cx="1200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CSS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86350" y="2339784"/>
            <a:ext cx="2628900" cy="113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700" dirty="0"/>
              <a:t>JavaScript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14950" y="2918278"/>
            <a:ext cx="571500" cy="412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41571" y="2902320"/>
            <a:ext cx="1434993" cy="412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Webcharts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50" y="2659946"/>
            <a:ext cx="285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3450" y="2659945"/>
            <a:ext cx="285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+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75012" y="4468902"/>
            <a:ext cx="1653989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Web library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0" y="4558296"/>
            <a:ext cx="285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+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00475" y="4400619"/>
            <a:ext cx="2486025" cy="9255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R </a:t>
            </a:r>
            <a:r>
              <a:rPr lang="en-US" sz="2700" dirty="0" smtClean="0"/>
              <a:t>wrapper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7880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Collaboration</a:t>
            </a:r>
            <a:endParaRPr lang="en-US" dirty="0"/>
          </a:p>
        </p:txBody>
      </p:sp>
      <p:pic>
        <p:nvPicPr>
          <p:cNvPr id="1026" name="Picture 2" descr="Image result for technical collaboratio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96" y="2121613"/>
            <a:ext cx="6075686" cy="411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52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24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Interactive Safety Graphics Taskforce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/>
          </a:bodyPr>
          <a:lstStyle/>
          <a:p>
            <a:r>
              <a:rPr lang="en-US" dirty="0" smtClean="0"/>
              <a:t>Sub-team of the ASA </a:t>
            </a:r>
            <a:r>
              <a:rPr lang="en-US" dirty="0" err="1" smtClean="0"/>
              <a:t>Biopharm</a:t>
            </a:r>
            <a:r>
              <a:rPr lang="en-US" dirty="0" smtClean="0"/>
              <a:t>-DIA Safety Working Group</a:t>
            </a:r>
          </a:p>
          <a:p>
            <a:r>
              <a:rPr lang="en-US" dirty="0" smtClean="0"/>
              <a:t>Interdisciplinary effort in pharma industry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clinical workflow </a:t>
            </a:r>
            <a:r>
              <a:rPr lang="en-US" dirty="0" smtClean="0"/>
              <a:t>for safety monitoring</a:t>
            </a:r>
          </a:p>
          <a:p>
            <a:pPr lvl="1"/>
            <a:r>
              <a:rPr lang="en-US" dirty="0" smtClean="0"/>
              <a:t>Use of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open source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16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o_theme">
  <a:themeElements>
    <a:clrScheme name="Custom 1">
      <a:dk1>
        <a:sysClr val="windowText" lastClr="000000"/>
      </a:dk1>
      <a:lt1>
        <a:sysClr val="window" lastClr="FFFFFF"/>
      </a:lt1>
      <a:dk2>
        <a:srgbClr val="003399"/>
      </a:dk2>
      <a:lt2>
        <a:srgbClr val="DBF5F9"/>
      </a:lt2>
      <a:accent1>
        <a:srgbClr val="60C659"/>
      </a:accent1>
      <a:accent2>
        <a:srgbClr val="335687"/>
      </a:accent2>
      <a:accent3>
        <a:srgbClr val="335687"/>
      </a:accent3>
      <a:accent4>
        <a:srgbClr val="335687"/>
      </a:accent4>
      <a:accent5>
        <a:srgbClr val="335687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ho_theme" id="{DA71C151-1245-4B06-BA63-08D16F45F4C9}" vid="{6BC606B6-108B-4991-B2E0-6C57A38C9E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13683</TotalTime>
  <Words>199</Words>
  <Application>Microsoft Office PowerPoint</Application>
  <PresentationFormat>On-screen Show (4:3)</PresentationFormat>
  <Paragraphs>77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Times New Roman</vt:lpstr>
      <vt:lpstr>Wingdings 2</vt:lpstr>
      <vt:lpstr>rho_theme</vt:lpstr>
      <vt:lpstr>Modernizing Clinical Research with Interactive Open Source Tools</vt:lpstr>
      <vt:lpstr>Background - Motivation</vt:lpstr>
      <vt:lpstr>Background - Motivation</vt:lpstr>
      <vt:lpstr>PowerPoint Presentation</vt:lpstr>
      <vt:lpstr>Design process </vt:lpstr>
      <vt:lpstr>Development process</vt:lpstr>
      <vt:lpstr>Technology</vt:lpstr>
      <vt:lpstr>Industry Collaboration</vt:lpstr>
      <vt:lpstr>Interactive Safety Graphics Taskforce</vt:lpstr>
      <vt:lpstr>Interactive Safety Graphics Taskforce: Projects</vt:lpstr>
      <vt:lpstr>Questions?</vt:lpstr>
      <vt:lpstr>Reserve</vt:lpstr>
      <vt:lpstr>Links</vt:lpstr>
    </vt:vector>
  </TitlesOfParts>
  <Company>Rho,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Modernizing Clinical Research with Interactive Open Source Tools</dc:title>
  <dc:creator>Rebecca Krouse</dc:creator>
  <cp:lastModifiedBy>Rebecca Krouse</cp:lastModifiedBy>
  <cp:revision>55</cp:revision>
  <cp:lastPrinted>2019-03-13T20:37:26Z</cp:lastPrinted>
  <dcterms:created xsi:type="dcterms:W3CDTF">2019-02-14T16:16:34Z</dcterms:created>
  <dcterms:modified xsi:type="dcterms:W3CDTF">2019-03-14T00:02:49Z</dcterms:modified>
</cp:coreProperties>
</file>