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sldIdLst>
    <p:sldId id="256" r:id="rId5"/>
    <p:sldId id="257" r:id="rId6"/>
    <p:sldId id="266" r:id="rId7"/>
    <p:sldId id="261" r:id="rId8"/>
    <p:sldId id="262" r:id="rId9"/>
    <p:sldId id="263" r:id="rId10"/>
    <p:sldId id="258" r:id="rId11"/>
    <p:sldId id="264" r:id="rId12"/>
    <p:sldId id="269" r:id="rId13"/>
    <p:sldId id="270" r:id="rId14"/>
    <p:sldId id="267" r:id="rId15"/>
    <p:sldId id="268" r:id="rId16"/>
    <p:sldId id="265" r:id="rId17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168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96957-69BF-45A3-8936-2834E29413E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2C59-8FC1-4ECF-913A-81D73AFE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audience whether</a:t>
            </a:r>
            <a:r>
              <a:rPr lang="en-US" baseline="0" dirty="0" smtClean="0"/>
              <a:t> they’re predominantly SAS or R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A2C59-8FC1-4ECF-913A-81D73AFE7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this method does not have the advantages</a:t>
            </a:r>
            <a:r>
              <a:rPr lang="en-US" baseline="0" dirty="0" smtClean="0"/>
              <a:t> of version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A2C59-8FC1-4ECF-913A-81D73AFE7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we developed the SAS macro.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A2C59-8FC1-4ECF-913A-81D73AFE7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output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A2C59-8FC1-4ECF-913A-81D73AFE7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 the output</a:t>
            </a:r>
            <a:r>
              <a:rPr lang="en-US" baseline="0" dirty="0" smtClean="0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A2C59-8FC1-4ECF-913A-81D73AFE7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8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60" y="235016"/>
            <a:ext cx="2402681" cy="1122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7185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3429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038600" cy="3429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4040188" cy="497724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37071"/>
            <a:ext cx="4040188" cy="3006329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41775" cy="497724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41775" cy="3006329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5AF948-DF01-40A5-92F0-B3E6DFB451EE}" type="datetimeFigureOut">
              <a:rPr lang="en-US"/>
              <a:pPr>
                <a:defRPr/>
              </a:pPr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32816D-E49D-4279-BE31-E5009E21C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pencer_childress@rhoworld.com" TargetMode="External"/><Relationship Id="rId2" Type="http://schemas.openxmlformats.org/officeDocument/2006/relationships/hyperlink" Target="https://github.com/RhoInc/sas-install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rosanba" TargetMode="External"/><Relationship Id="rId5" Type="http://schemas.openxmlformats.org/officeDocument/2006/relationships/hyperlink" Target="mailto:shane_rosanbalm@rhoworld.com" TargetMode="External"/><Relationship Id="rId4" Type="http://schemas.openxmlformats.org/officeDocument/2006/relationships/hyperlink" Target="https://github.com/samussia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Make GitHub Your Web-based Version-controlled Code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Spencer Childress</a:t>
            </a:r>
            <a:endParaRPr lang="en-US" sz="2400" dirty="0"/>
          </a:p>
          <a:p>
            <a:r>
              <a:rPr lang="en-US" sz="2400" dirty="0"/>
              <a:t>Shane </a:t>
            </a:r>
            <a:r>
              <a:rPr lang="en-US" sz="2400" dirty="0" smtClean="0"/>
              <a:t>Rosanbalm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</a:t>
            </a:r>
            <a:r>
              <a:rPr lang="en-US" dirty="0" err="1" smtClean="0"/>
              <a:t>install_github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3371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Hitting the GitHub API: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*assign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folderURL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	/*point to GitHub*/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'GET'	/*request data*/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inFolder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/*direct response to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inFolder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*assign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 Example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0" y="857250"/>
            <a:ext cx="44958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RhoInc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datadigest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datadigest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::codebook(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95350"/>
            <a:ext cx="4671442" cy="3231305"/>
          </a:xfrm>
        </p:spPr>
      </p:pic>
    </p:spTree>
    <p:extLst>
      <p:ext uri="{BB962C8B-B14F-4D97-AF65-F5344CB8AC3E}">
        <p14:creationId xmlns:p14="http://schemas.microsoft.com/office/powerpoint/2010/main" val="3743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SAS Example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0" y="857250"/>
            <a:ext cx="46482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RhoInc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/sas-codebook,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= Macros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codebook_generic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sashelp.cars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96114"/>
            <a:ext cx="4595242" cy="3229777"/>
          </a:xfrm>
        </p:spPr>
      </p:pic>
    </p:spTree>
    <p:extLst>
      <p:ext uri="{BB962C8B-B14F-4D97-AF65-F5344CB8AC3E}">
        <p14:creationId xmlns:p14="http://schemas.microsoft.com/office/powerpoint/2010/main" val="36114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Comments, Excellent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github.com/</a:t>
            </a:r>
            <a:r>
              <a:rPr lang="en-US" b="1" dirty="0" err="1" smtClean="0">
                <a:hlinkClick r:id="rId2"/>
              </a:rPr>
              <a:t>RhoInc</a:t>
            </a:r>
            <a:r>
              <a:rPr lang="en-US" dirty="0" smtClean="0">
                <a:hlinkClick r:id="rId2"/>
              </a:rPr>
              <a:t>/sas-install-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r>
              <a:rPr lang="en-US" dirty="0" smtClean="0"/>
              <a:t>Spencer Childress</a:t>
            </a:r>
          </a:p>
          <a:p>
            <a:pPr lvl="1"/>
            <a:r>
              <a:rPr lang="en-US" dirty="0" smtClean="0">
                <a:hlinkClick r:id="rId3"/>
              </a:rPr>
              <a:t>spencer_childress@rhoworld.com</a:t>
            </a:r>
            <a:endParaRPr lang="en-US" dirty="0" smtClean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4"/>
              </a:rPr>
              <a:t>samussiah</a:t>
            </a:r>
            <a:endParaRPr lang="en-US" dirty="0" smtClean="0"/>
          </a:p>
          <a:p>
            <a:r>
              <a:rPr lang="en-US" dirty="0" smtClean="0"/>
              <a:t>Shane Rosanbalm</a:t>
            </a:r>
          </a:p>
          <a:p>
            <a:pPr lvl="1"/>
            <a:r>
              <a:rPr lang="en-US" dirty="0">
                <a:hlinkClick r:id="rId5"/>
              </a:rPr>
              <a:t>shane_rosanbalm@rhoworld.com</a:t>
            </a:r>
            <a:endParaRPr lang="en-US" dirty="0" smtClean="0"/>
          </a:p>
          <a:p>
            <a:pPr lvl="1"/>
            <a:r>
              <a:rPr lang="en-US" dirty="0" smtClean="0"/>
              <a:t>GitHub: </a:t>
            </a:r>
            <a:r>
              <a:rPr lang="en-US" dirty="0" smtClean="0">
                <a:hlinkClick r:id="rId6"/>
              </a:rPr>
              <a:t>srosanba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71850"/>
          </a:xfrm>
        </p:spPr>
        <p:txBody>
          <a:bodyPr/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Technical Background</a:t>
            </a:r>
          </a:p>
          <a:p>
            <a:r>
              <a:rPr lang="en-US" sz="2800" dirty="0" smtClean="0"/>
              <a:t>Accessing Remote Code </a:t>
            </a:r>
            <a:r>
              <a:rPr lang="en-US" sz="2800" dirty="0" smtClean="0"/>
              <a:t>Libraries</a:t>
            </a:r>
          </a:p>
          <a:p>
            <a:r>
              <a:rPr lang="en-US" sz="2800" dirty="0" smtClean="0"/>
              <a:t>%</a:t>
            </a:r>
            <a:r>
              <a:rPr lang="en-US" sz="2800" dirty="0" err="1" smtClean="0"/>
              <a:t>install_github</a:t>
            </a:r>
            <a:r>
              <a:rPr lang="en-US" sz="2800" dirty="0" smtClean="0"/>
              <a:t> Source Code</a:t>
            </a:r>
            <a:endParaRPr lang="en-US" sz="2800" dirty="0" smtClean="0"/>
          </a:p>
          <a:p>
            <a:r>
              <a:rPr lang="en-US" sz="2800" dirty="0" smtClean="0"/>
              <a:t>Examples (time permitting)</a:t>
            </a:r>
            <a:endParaRPr lang="en-US" sz="2800" dirty="0" smtClean="0"/>
          </a:p>
          <a:p>
            <a:r>
              <a:rPr lang="en-US" sz="2800" dirty="0" smtClean="0"/>
              <a:t>Questions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 ecosystem embraces collaboration</a:t>
            </a:r>
          </a:p>
          <a:p>
            <a:pPr lvl="1"/>
            <a:r>
              <a:rPr lang="en-US" sz="2400" dirty="0" smtClean="0"/>
              <a:t>Hosting services like CRAN and GitHub promote exchange of code</a:t>
            </a:r>
          </a:p>
          <a:p>
            <a:r>
              <a:rPr lang="en-US" sz="2800" dirty="0" smtClean="0"/>
              <a:t>SAS ecosystem is less open</a:t>
            </a:r>
          </a:p>
          <a:p>
            <a:pPr lvl="1"/>
            <a:r>
              <a:rPr lang="en-US" sz="2400" dirty="0" smtClean="0"/>
              <a:t>SAS provides base functionality</a:t>
            </a:r>
          </a:p>
          <a:p>
            <a:pPr lvl="1"/>
            <a:r>
              <a:rPr lang="en-US" sz="2400" dirty="0" smtClean="0"/>
              <a:t>Code appears in PDFs, not on a hosting service</a:t>
            </a:r>
          </a:p>
          <a:p>
            <a:r>
              <a:rPr lang="en-US" sz="2800" dirty="0" smtClean="0"/>
              <a:t>Collaboration </a:t>
            </a:r>
            <a:r>
              <a:rPr lang="en-US" sz="2800" dirty="0" smtClean="0"/>
              <a:t>helps improve </a:t>
            </a:r>
            <a:r>
              <a:rPr lang="en-US" sz="2800" dirty="0" smtClean="0"/>
              <a:t>methods</a:t>
            </a:r>
          </a:p>
          <a:p>
            <a:r>
              <a:rPr lang="en-US" sz="2800" dirty="0" smtClean="0"/>
              <a:t>GitHub hosts and tracks changes to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31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Technical Background: </a:t>
            </a:r>
            <a:r>
              <a:rPr lang="en-US" sz="3200" b="1" dirty="0" smtClean="0"/>
              <a:t>Code Libraries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collection </a:t>
            </a:r>
            <a:r>
              <a:rPr lang="en-US" sz="2800" dirty="0"/>
              <a:t>of </a:t>
            </a:r>
            <a:r>
              <a:rPr lang="en-US" sz="2800" dirty="0" smtClean="0"/>
              <a:t>programs</a:t>
            </a:r>
          </a:p>
          <a:p>
            <a:r>
              <a:rPr lang="en-US" sz="2800" dirty="0" smtClean="0"/>
              <a:t>Stored </a:t>
            </a:r>
            <a:r>
              <a:rPr lang="en-US" sz="2800" dirty="0"/>
              <a:t>locally, on a network, or remotely</a:t>
            </a:r>
          </a:p>
          <a:p>
            <a:r>
              <a:rPr lang="en-US" sz="2800" dirty="0"/>
              <a:t>Accessing individual programs:</a:t>
            </a:r>
          </a:p>
          <a:p>
            <a:pPr lvl="1"/>
            <a:r>
              <a:rPr lang="en-US" dirty="0"/>
              <a:t>R: 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SAS: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program.sas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Accessing libraries:</a:t>
            </a:r>
          </a:p>
          <a:p>
            <a:pPr lvl="1"/>
            <a:r>
              <a:rPr lang="en-US" dirty="0"/>
              <a:t>R: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libPaths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('code-library')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SAS: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sasautos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'code-library';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3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Technical Background: </a:t>
            </a:r>
            <a:r>
              <a:rPr lang="en-US" sz="3200" b="1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How people build software</a:t>
            </a:r>
            <a:endParaRPr lang="en-US" sz="2800" dirty="0" smtClean="0"/>
          </a:p>
          <a:p>
            <a:r>
              <a:rPr lang="en-US" sz="2800" dirty="0"/>
              <a:t>Web-based </a:t>
            </a:r>
            <a:r>
              <a:rPr lang="en-US" sz="2800" dirty="0" smtClean="0"/>
              <a:t>or enterprise hosting service</a:t>
            </a:r>
            <a:endParaRPr lang="en-US" sz="2800" dirty="0" smtClean="0"/>
          </a:p>
          <a:p>
            <a:r>
              <a:rPr lang="en-US" sz="2800" dirty="0" smtClean="0"/>
              <a:t>Code libraries organized by owner and repo</a:t>
            </a:r>
          </a:p>
          <a:p>
            <a:r>
              <a:rPr lang="en-US" sz="2800" dirty="0" smtClean="0"/>
              <a:t>Accessible by browser and by an application programming interface (API)</a:t>
            </a:r>
          </a:p>
          <a:p>
            <a:r>
              <a:rPr lang="en-US" sz="2800" dirty="0" smtClean="0"/>
              <a:t>Public and private </a:t>
            </a:r>
            <a:r>
              <a:rPr lang="en-US" sz="2800" dirty="0" smtClean="0"/>
              <a:t>repos</a:t>
            </a:r>
          </a:p>
          <a:p>
            <a:r>
              <a:rPr lang="en-US" sz="2800" dirty="0" smtClean="0"/>
              <a:t>Cloud-based and enterprise offerings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6" b="17857"/>
          <a:stretch/>
        </p:blipFill>
        <p:spPr>
          <a:xfrm>
            <a:off x="5306895" y="2958606"/>
            <a:ext cx="285750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Technical Background: </a:t>
            </a:r>
            <a:r>
              <a:rPr lang="en-US" sz="3200" b="1" dirty="0" smtClean="0"/>
              <a:t>git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Distributed version control system</a:t>
            </a:r>
          </a:p>
          <a:p>
            <a:r>
              <a:rPr lang="en-US" sz="2800" dirty="0" smtClean="0"/>
              <a:t>Tracks changes to files including code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71750"/>
            <a:ext cx="2743198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Accessing Remote Code Libraries: </a:t>
            </a:r>
            <a:r>
              <a:rPr lang="en-US" sz="2400" b="1" dirty="0" smtClean="0"/>
              <a:t>Manually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Navigate to the repo</a:t>
            </a:r>
          </a:p>
          <a:p>
            <a:r>
              <a:rPr lang="en-US" dirty="0" smtClean="0"/>
              <a:t>Download the repo</a:t>
            </a:r>
          </a:p>
          <a:p>
            <a:r>
              <a:rPr lang="en-US" dirty="0" smtClean="0"/>
              <a:t>Unzip the repo</a:t>
            </a:r>
          </a:p>
          <a:p>
            <a:r>
              <a:rPr lang="en-US" dirty="0" smtClean="0"/>
              <a:t>Source the repo</a:t>
            </a:r>
          </a:p>
          <a:p>
            <a:r>
              <a:rPr lang="en-US" dirty="0" smtClean="0"/>
              <a:t>Use that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47607"/>
            <a:ext cx="4038600" cy="204828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Accessing Remote Code Libraries: </a:t>
            </a:r>
            <a:r>
              <a:rPr lang="en-US" sz="2400" b="1" dirty="0" smtClean="0"/>
              <a:t>Programmatically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with 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337071"/>
            <a:ext cx="4497388" cy="300632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Times New Roman"/>
              </a:rPr>
              <a:t># source </a:t>
            </a:r>
            <a:r>
              <a:rPr lang="en-US" sz="2000" dirty="0" err="1" smtClean="0">
                <a:latin typeface="Courier New"/>
                <a:ea typeface="Times New Roman"/>
              </a:rPr>
              <a:t>install_github</a:t>
            </a:r>
            <a:r>
              <a:rPr lang="en-US" sz="2000" dirty="0">
                <a:latin typeface="Courier New"/>
                <a:ea typeface="Times New Roman"/>
              </a:rPr>
              <a:t/>
            </a:r>
            <a:br>
              <a:rPr lang="en-US" sz="2000" dirty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install.packages(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  '</a:t>
            </a:r>
            <a:r>
              <a:rPr lang="en-US" sz="2000" dirty="0" err="1" smtClean="0">
                <a:latin typeface="Courier New"/>
                <a:ea typeface="Times New Roman"/>
              </a:rPr>
              <a:t>devtools</a:t>
            </a:r>
            <a:r>
              <a:rPr lang="en-US" sz="2000" dirty="0" smtClean="0">
                <a:latin typeface="Courier New"/>
                <a:ea typeface="Times New Roman"/>
              </a:rPr>
              <a:t>'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)</a:t>
            </a:r>
            <a:endParaRPr lang="en-US" sz="2000" dirty="0" smtClean="0">
              <a:latin typeface="Courier New"/>
              <a:ea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Calibri"/>
              </a:rPr>
              <a:t># download repo</a:t>
            </a:r>
            <a:br>
              <a:rPr lang="en-US" sz="2000" dirty="0" smtClean="0">
                <a:latin typeface="Courier New"/>
                <a:ea typeface="Calibri"/>
              </a:rPr>
            </a:br>
            <a:r>
              <a:rPr lang="en-US" sz="2000" dirty="0" err="1" smtClean="0">
                <a:latin typeface="Courier New"/>
                <a:ea typeface="Times New Roman"/>
              </a:rPr>
              <a:t>devtools</a:t>
            </a:r>
            <a:r>
              <a:rPr lang="en-US" sz="2000" dirty="0" smtClean="0">
                <a:latin typeface="Courier New"/>
                <a:ea typeface="Times New Roman"/>
              </a:rPr>
              <a:t>::</a:t>
            </a:r>
            <a:r>
              <a:rPr lang="en-US" sz="2000" dirty="0" err="1" smtClean="0">
                <a:latin typeface="Courier New"/>
                <a:ea typeface="Times New Roman"/>
              </a:rPr>
              <a:t>install_github</a:t>
            </a:r>
            <a:r>
              <a:rPr lang="en-US" sz="2000" dirty="0" smtClean="0">
                <a:latin typeface="Courier New"/>
                <a:ea typeface="Times New Roman"/>
              </a:rPr>
              <a:t>(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  'owner/repo'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Calibri"/>
              </a:rPr>
              <a:t># </a:t>
            </a:r>
            <a:r>
              <a:rPr lang="en-US" sz="2000" dirty="0">
                <a:latin typeface="Courier New"/>
                <a:ea typeface="Calibri"/>
              </a:rPr>
              <a:t>source </a:t>
            </a:r>
            <a:r>
              <a:rPr lang="en-US" sz="2000" dirty="0" smtClean="0">
                <a:latin typeface="Courier New"/>
                <a:ea typeface="Calibri"/>
              </a:rPr>
              <a:t>downloaded library</a:t>
            </a:r>
            <a:r>
              <a:rPr lang="en-US" sz="2000" dirty="0">
                <a:latin typeface="Courier New"/>
                <a:ea typeface="Calibri"/>
              </a:rPr>
              <a:t/>
            </a:r>
            <a:br>
              <a:rPr lang="en-US" sz="2000" dirty="0">
                <a:latin typeface="Courier New"/>
                <a:ea typeface="Calibri"/>
              </a:rPr>
            </a:br>
            <a:r>
              <a:rPr lang="en-US" sz="2000" dirty="0" smtClean="0">
                <a:latin typeface="Courier New"/>
                <a:ea typeface="Times New Roman"/>
              </a:rPr>
              <a:t>library(repo)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with SAS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191000" y="1337071"/>
            <a:ext cx="4953000" cy="300632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ea typeface="Times New Roman"/>
              </a:rPr>
              <a:t>* source </a:t>
            </a:r>
            <a:r>
              <a:rPr lang="en-US" sz="2000" dirty="0" err="1" smtClean="0">
                <a:latin typeface="Courier New"/>
                <a:ea typeface="Times New Roman"/>
              </a:rPr>
              <a:t>install_github</a:t>
            </a:r>
            <a:r>
              <a:rPr lang="en-US" sz="2000" dirty="0" smtClean="0">
                <a:latin typeface="Courier New"/>
                <a:ea typeface="Times New Roman"/>
              </a:rPr>
              <a:t> ;</a:t>
            </a:r>
            <a:br>
              <a:rPr lang="en-US" sz="2000" dirty="0" smtClean="0">
                <a:latin typeface="Courier New"/>
                <a:ea typeface="Times New Roman"/>
              </a:rPr>
            </a:br>
            <a:r>
              <a:rPr lang="en-US" sz="2000" dirty="0" smtClean="0">
                <a:latin typeface="Courier New"/>
                <a:ea typeface="Times New Roman"/>
              </a:rPr>
              <a:t>%include '</a:t>
            </a:r>
            <a:r>
              <a:rPr lang="en-US" sz="2000" dirty="0" err="1" smtClean="0">
                <a:latin typeface="Courier New"/>
                <a:ea typeface="Times New Roman"/>
              </a:rPr>
              <a:t>install_github.sas</a:t>
            </a:r>
            <a:r>
              <a:rPr lang="en-US" sz="2000" dirty="0" smtClean="0">
                <a:latin typeface="Courier New"/>
                <a:ea typeface="Times New Roman"/>
              </a:rPr>
              <a:t>';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point to repo 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owner/repo,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source file or folder */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= &lt;file path&gt;,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folder = &lt;folder path&gt;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</a:t>
            </a:r>
            <a:r>
              <a:rPr lang="en-US" dirty="0" err="1" smtClean="0"/>
              <a:t>install_github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3371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Sourcing a single remote file:</a:t>
            </a:r>
          </a:p>
          <a:p>
            <a:pPr marL="40005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"&amp;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	*assign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*source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clear;		*clear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_Template_16x9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06EE1DD09654F93EC890167FED35E" ma:contentTypeVersion="3" ma:contentTypeDescription="Create a new document." ma:contentTypeScope="" ma:versionID="4c209429bec26473329a63b3bf2df313">
  <xsd:schema xmlns:xsd="http://www.w3.org/2001/XMLSchema" xmlns:xs="http://www.w3.org/2001/XMLSchema" xmlns:p="http://schemas.microsoft.com/office/2006/metadata/properties" xmlns:ns2="e0128858-d012-4a14-8d6e-7d8f9139f51e" xmlns:ns3="21839e56-7cb2-49eb-9a41-07cdf127a8cb" targetNamespace="http://schemas.microsoft.com/office/2006/metadata/properties" ma:root="true" ma:fieldsID="4b9e2abfaf4d6379079e11eaceb2d137" ns2:_="" ns3:_="">
    <xsd:import namespace="e0128858-d012-4a14-8d6e-7d8f9139f51e"/>
    <xsd:import namespace="21839e56-7cb2-49eb-9a41-07cdf127a8cb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28858-d012-4a14-8d6e-7d8f9139f51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Sales" ma:format="Dropdown" ma:internalName="Category">
      <xsd:simpleType>
        <xsd:restriction base="dms:Choice">
          <xsd:enumeration value="_Templates"/>
          <xsd:enumeration value="Help Desk"/>
          <xsd:enumeration value="Marketing"/>
          <xsd:enumeration value="Proposals &amp; Contracts"/>
          <xsd:enumeration value="Sales"/>
          <xsd:enumeration value="Vendors"/>
          <xsd:enumeration value="Visual Identit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39e56-7cb2-49eb-9a41-07cdf127a8c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ategory xmlns="e0128858-d012-4a14-8d6e-7d8f9139f51e">_Templates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F9C047-D826-469F-9AEB-5591FE56D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28858-d012-4a14-8d6e-7d8f9139f51e"/>
    <ds:schemaRef ds:uri="21839e56-7cb2-49eb-9a41-07cdf127a8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D41919-25AB-43F4-8E52-B2079A89C1DB}">
  <ds:schemaRefs>
    <ds:schemaRef ds:uri="http://purl.org/dc/dcmitype/"/>
    <ds:schemaRef ds:uri="http://schemas.microsoft.com/office/2006/documentManagement/types"/>
    <ds:schemaRef ds:uri="21839e56-7cb2-49eb-9a41-07cdf127a8cb"/>
    <ds:schemaRef ds:uri="http://schemas.microsoft.com/office/2006/metadata/properties"/>
    <ds:schemaRef ds:uri="e0128858-d012-4a14-8d6e-7d8f9139f51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76CE2D0-C849-4B1D-B19F-B74DF7474E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Blank_Template_16x9</Template>
  <TotalTime>1104</TotalTime>
  <Words>309</Words>
  <Application>Microsoft Office PowerPoint</Application>
  <PresentationFormat>On-screen Show (16:9)</PresentationFormat>
  <Paragraphs>105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Blank_Template_16x9</vt:lpstr>
      <vt:lpstr>Make GitHub Your Web-based Version-controlled Code Repository</vt:lpstr>
      <vt:lpstr>Outline</vt:lpstr>
      <vt:lpstr>Motivation</vt:lpstr>
      <vt:lpstr>Technical Background: Code Libraries</vt:lpstr>
      <vt:lpstr>Technical Background: GitHub</vt:lpstr>
      <vt:lpstr>Technical Background: git</vt:lpstr>
      <vt:lpstr>Accessing Remote Code Libraries: Manually</vt:lpstr>
      <vt:lpstr>Accessing Remote Code Libraries: Programmatically</vt:lpstr>
      <vt:lpstr>%install_github Source Code</vt:lpstr>
      <vt:lpstr>%install_github Source Code</vt:lpstr>
      <vt:lpstr>R Example</vt:lpstr>
      <vt:lpstr>SAS Example</vt:lpstr>
      <vt:lpstr>Questions, Comments, Excellent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Childress</dc:creator>
  <cp:lastModifiedBy>Spencer Childress</cp:lastModifiedBy>
  <cp:revision>96</cp:revision>
  <dcterms:created xsi:type="dcterms:W3CDTF">2019-01-24T22:58:38Z</dcterms:created>
  <dcterms:modified xsi:type="dcterms:W3CDTF">2019-02-20T18:15:30Z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0x010100B8706EE1DD09654F93EC890167FED35E</vt:lpwstr>
  </property>
  <property fmtid="{D5CDD505-2E9C-101B-9397-08002B2CF9AE}" pid="3" name="Order">
    <vt:r8>3600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