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61" r:id="rId7"/>
    <p:sldId id="262" r:id="rId8"/>
    <p:sldId id="263" r:id="rId9"/>
    <p:sldId id="258" r:id="rId10"/>
    <p:sldId id="264" r:id="rId11"/>
    <p:sldId id="260" r:id="rId12"/>
    <p:sldId id="265" r:id="rId13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60" y="235016"/>
            <a:ext cx="2402681" cy="1122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7185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3429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038600" cy="3429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7250"/>
            <a:ext cx="4040188" cy="497724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37071"/>
            <a:ext cx="4040188" cy="3006329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57250"/>
            <a:ext cx="4041775" cy="497724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37071"/>
            <a:ext cx="4041775" cy="3006329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6858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4" y="4552950"/>
            <a:ext cx="1446309" cy="4825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5AF948-DF01-40A5-92F0-B3E6DFB451EE}" type="datetimeFigureOut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32816D-E49D-4279-BE31-E5009E21C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hoIn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Make GitHub Your Web-based Version-controlled Code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Spencer Childress</a:t>
            </a:r>
            <a:endParaRPr lang="en-US" sz="2400" dirty="0"/>
          </a:p>
          <a:p>
            <a:r>
              <a:rPr lang="en-US" sz="2400" dirty="0"/>
              <a:t>Shane </a:t>
            </a:r>
            <a:r>
              <a:rPr lang="en-US" sz="2400" dirty="0" smtClean="0"/>
              <a:t>Rosanbalm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71850"/>
          </a:xfrm>
        </p:spPr>
        <p:txBody>
          <a:bodyPr/>
          <a:lstStyle/>
          <a:p>
            <a:r>
              <a:rPr lang="en-US" sz="2800" dirty="0" smtClean="0"/>
              <a:t>Background</a:t>
            </a:r>
          </a:p>
          <a:p>
            <a:pPr lvl="1"/>
            <a:r>
              <a:rPr lang="en-US" sz="2400" dirty="0" smtClean="0"/>
              <a:t>Code libraries</a:t>
            </a:r>
          </a:p>
          <a:p>
            <a:pPr lvl="1"/>
            <a:r>
              <a:rPr lang="en-US" sz="2400" dirty="0" smtClean="0"/>
              <a:t>GitHub</a:t>
            </a:r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it</a:t>
            </a:r>
          </a:p>
          <a:p>
            <a:r>
              <a:rPr lang="en-US" sz="2800" dirty="0" smtClean="0"/>
              <a:t>Accessing remote code libraries</a:t>
            </a:r>
          </a:p>
          <a:p>
            <a:pPr lvl="1"/>
            <a:r>
              <a:rPr lang="en-US" sz="2400" dirty="0" smtClean="0"/>
              <a:t>Manually</a:t>
            </a:r>
          </a:p>
          <a:p>
            <a:pPr lvl="1"/>
            <a:r>
              <a:rPr lang="en-US" sz="2400" dirty="0" smtClean="0"/>
              <a:t>Programmatically</a:t>
            </a:r>
          </a:p>
          <a:p>
            <a:r>
              <a:rPr lang="en-US" sz="2800" dirty="0" smtClean="0"/>
              <a:t>Recap</a:t>
            </a:r>
            <a:endParaRPr lang="en-US" sz="2800" dirty="0" smtClean="0"/>
          </a:p>
          <a:p>
            <a:r>
              <a:rPr lang="en-US" sz="2800" dirty="0" smtClean="0"/>
              <a:t>Questions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collection </a:t>
            </a:r>
            <a:r>
              <a:rPr lang="en-US" sz="2800" dirty="0"/>
              <a:t>of </a:t>
            </a:r>
            <a:r>
              <a:rPr lang="en-US" sz="2800" dirty="0" smtClean="0"/>
              <a:t>programs</a:t>
            </a:r>
          </a:p>
          <a:p>
            <a:r>
              <a:rPr lang="en-US" sz="2800" dirty="0" smtClean="0"/>
              <a:t>Stored </a:t>
            </a:r>
            <a:r>
              <a:rPr lang="en-US" sz="2800" dirty="0"/>
              <a:t>locally, on a network, or remotely</a:t>
            </a:r>
          </a:p>
          <a:p>
            <a:r>
              <a:rPr lang="en-US" sz="2800" dirty="0"/>
              <a:t>Accessing individual programs:</a:t>
            </a:r>
          </a:p>
          <a:p>
            <a:pPr lvl="1"/>
            <a:r>
              <a:rPr lang="en-US" dirty="0"/>
              <a:t>R: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.source('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SAS: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program.sas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Accessing libraries:</a:t>
            </a:r>
          </a:p>
          <a:p>
            <a:pPr lvl="1"/>
            <a:r>
              <a:rPr lang="en-US" dirty="0"/>
              <a:t>R: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libPaths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('code-library')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SAS: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sasautos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'code-library';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3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How people build software</a:t>
            </a:r>
            <a:endParaRPr lang="en-US" sz="2800" dirty="0" smtClean="0"/>
          </a:p>
          <a:p>
            <a:r>
              <a:rPr lang="en-US" sz="2800" dirty="0"/>
              <a:t>Web-based hosting </a:t>
            </a:r>
            <a:r>
              <a:rPr lang="en-US" sz="2800" dirty="0" smtClean="0"/>
              <a:t>service</a:t>
            </a:r>
          </a:p>
          <a:p>
            <a:r>
              <a:rPr lang="en-US" sz="2800" dirty="0" smtClean="0"/>
              <a:t>Code libraries organized by owner and repo</a:t>
            </a:r>
          </a:p>
          <a:p>
            <a:r>
              <a:rPr lang="en-US" sz="2800" dirty="0" smtClean="0"/>
              <a:t>Accessible by browser and by an application programming interface (API)</a:t>
            </a:r>
          </a:p>
          <a:p>
            <a:r>
              <a:rPr lang="en-US" sz="2800" dirty="0" smtClean="0">
                <a:hlinkClick r:id="rId2"/>
              </a:rPr>
              <a:t>Rho Inc.’s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335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0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Distributed version control system</a:t>
            </a:r>
          </a:p>
          <a:p>
            <a:r>
              <a:rPr lang="en-US" sz="2800" dirty="0" smtClean="0"/>
              <a:t>Tracks changes to files including code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2" y="285751"/>
            <a:ext cx="2743198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3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remote code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Navigate to the repo</a:t>
            </a:r>
          </a:p>
          <a:p>
            <a:r>
              <a:rPr lang="en-US" dirty="0" smtClean="0"/>
              <a:t>Download the repo</a:t>
            </a:r>
          </a:p>
          <a:p>
            <a:r>
              <a:rPr lang="en-US" dirty="0" smtClean="0"/>
              <a:t>Unzip the repo</a:t>
            </a:r>
          </a:p>
          <a:p>
            <a:r>
              <a:rPr lang="en-US" dirty="0" smtClean="0"/>
              <a:t>Source the repo</a:t>
            </a:r>
          </a:p>
          <a:p>
            <a:r>
              <a:rPr lang="en-US" dirty="0" smtClean="0"/>
              <a:t>Use that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47607"/>
            <a:ext cx="4038600" cy="204828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remote code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1337071"/>
            <a:ext cx="4268788" cy="3006329"/>
          </a:xfrm>
        </p:spPr>
        <p:txBody>
          <a:bodyPr/>
          <a:lstStyle/>
          <a:p>
            <a:r>
              <a:rPr lang="en-US" sz="2000" dirty="0" smtClean="0"/>
              <a:t>Get the code that gets the code</a:t>
            </a:r>
            <a:endParaRPr lang="en-US" sz="2000" dirty="0" smtClean="0">
              <a:latin typeface="Courier New"/>
              <a:ea typeface="Times New Roman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ea typeface="Times New Roman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ea typeface="Times New Roman"/>
              </a:rPr>
              <a:t>install.packages</a:t>
            </a:r>
            <a:r>
              <a:rPr lang="en-US" sz="1800" dirty="0" smtClean="0">
                <a:latin typeface="Courier New"/>
                <a:ea typeface="Times New Roman"/>
              </a:rPr>
              <a:t>('</a:t>
            </a:r>
            <a:r>
              <a:rPr lang="en-US" sz="1800" dirty="0" err="1" smtClean="0">
                <a:latin typeface="Courier New"/>
                <a:ea typeface="Times New Roman"/>
              </a:rPr>
              <a:t>devtools</a:t>
            </a:r>
            <a:r>
              <a:rPr lang="en-US" sz="1800" dirty="0" smtClean="0">
                <a:latin typeface="Courier New"/>
                <a:ea typeface="Times New Roman"/>
              </a:rPr>
              <a:t>')</a:t>
            </a:r>
            <a:r>
              <a:rPr lang="en-US" sz="1800" dirty="0" smtClean="0">
                <a:latin typeface="Courier New"/>
                <a:ea typeface="Calibri"/>
              </a:rPr>
              <a:t> </a:t>
            </a:r>
            <a:r>
              <a:rPr lang="en-US" sz="1800" dirty="0">
                <a:latin typeface="Courier New"/>
                <a:ea typeface="Calibri"/>
              </a:rPr>
              <a:t/>
            </a:r>
            <a:br>
              <a:rPr lang="en-US" sz="1800" dirty="0">
                <a:latin typeface="Courier New"/>
                <a:ea typeface="Calibri"/>
              </a:rPr>
            </a:br>
            <a:r>
              <a:rPr lang="en-US" sz="1800" dirty="0">
                <a:latin typeface="Courier New"/>
                <a:ea typeface="Times New Roman"/>
              </a:rPr>
              <a:t>library(</a:t>
            </a:r>
            <a:r>
              <a:rPr lang="en-US" sz="1800" dirty="0" err="1">
                <a:latin typeface="Courier New"/>
                <a:ea typeface="Times New Roman"/>
              </a:rPr>
              <a:t>devtools</a:t>
            </a:r>
            <a:r>
              <a:rPr lang="en-US" sz="1800" dirty="0" smtClean="0">
                <a:latin typeface="Courier New"/>
                <a:ea typeface="Times New Roman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ea typeface="Times New Roman"/>
            </a:endParaRPr>
          </a:p>
          <a:p>
            <a:r>
              <a:rPr lang="en-US" sz="1600" dirty="0" smtClean="0"/>
              <a:t>Get the code you want</a:t>
            </a:r>
            <a:endParaRPr lang="en-US" sz="1600" dirty="0">
              <a:latin typeface="Courier New"/>
              <a:ea typeface="Times New Roman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ea typeface="Times New Roman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ea typeface="Times New Roman"/>
              </a:rPr>
              <a:t>install_github</a:t>
            </a:r>
            <a:r>
              <a:rPr lang="en-US" sz="1600" dirty="0" smtClean="0">
                <a:latin typeface="Courier New"/>
                <a:ea typeface="Times New Roman"/>
              </a:rPr>
              <a:t>('</a:t>
            </a:r>
            <a:r>
              <a:rPr lang="en-US" sz="1600" dirty="0" err="1" smtClean="0">
                <a:latin typeface="Courier New"/>
                <a:ea typeface="Times New Roman"/>
              </a:rPr>
              <a:t>useR</a:t>
            </a:r>
            <a:r>
              <a:rPr lang="en-US" sz="1600" dirty="0" smtClean="0">
                <a:latin typeface="Courier New"/>
                <a:ea typeface="Times New Roman"/>
              </a:rPr>
              <a:t>/</a:t>
            </a:r>
            <a:r>
              <a:rPr lang="en-US" sz="1600" dirty="0" err="1" smtClean="0">
                <a:latin typeface="Courier New"/>
                <a:ea typeface="Times New Roman"/>
              </a:rPr>
              <a:t>endswithR</a:t>
            </a:r>
            <a:r>
              <a:rPr lang="en-US" sz="1600" dirty="0" smtClean="0">
                <a:latin typeface="Courier New"/>
                <a:ea typeface="Times New Roman"/>
              </a:rPr>
              <a:t>')</a:t>
            </a:r>
            <a:r>
              <a:rPr lang="en-US" sz="1600" dirty="0" smtClean="0">
                <a:latin typeface="Courier New"/>
                <a:ea typeface="Calibri"/>
              </a:rPr>
              <a:t> </a:t>
            </a:r>
            <a:r>
              <a:rPr lang="en-US" sz="1600" dirty="0">
                <a:latin typeface="Courier New"/>
                <a:ea typeface="Calibri"/>
              </a:rPr>
              <a:t/>
            </a:r>
            <a:br>
              <a:rPr lang="en-US" sz="1600" dirty="0">
                <a:latin typeface="Courier New"/>
                <a:ea typeface="Calibri"/>
              </a:rPr>
            </a:br>
            <a:r>
              <a:rPr lang="en-US" sz="1600" dirty="0">
                <a:latin typeface="Courier New"/>
                <a:ea typeface="Times New Roman"/>
              </a:rPr>
              <a:t>library(</a:t>
            </a:r>
            <a:r>
              <a:rPr lang="en-US" sz="1600" dirty="0" err="1">
                <a:latin typeface="Courier New"/>
                <a:ea typeface="Times New Roman"/>
              </a:rPr>
              <a:t>endswithR</a:t>
            </a:r>
            <a:r>
              <a:rPr lang="en-US" sz="1600" dirty="0">
                <a:latin typeface="Courier New"/>
                <a:ea typeface="Times New Roman"/>
              </a:rPr>
              <a:t>)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6" y="1337071"/>
            <a:ext cx="4270374" cy="3006329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>
              <a:latin typeface="Courier New"/>
              <a:ea typeface="Times New Roman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ea typeface="Times New Roman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ea typeface="Times New Roman"/>
              </a:rPr>
              <a:t>%</a:t>
            </a:r>
            <a:r>
              <a:rPr lang="en-US" sz="1600" dirty="0">
                <a:latin typeface="Courier New"/>
                <a:ea typeface="Times New Roman"/>
              </a:rPr>
              <a:t>include </a:t>
            </a:r>
            <a:r>
              <a:rPr lang="en-US" sz="1600" dirty="0" smtClean="0">
                <a:latin typeface="Courier New"/>
                <a:ea typeface="Times New Roman"/>
              </a:rPr>
              <a:t>'</a:t>
            </a:r>
            <a:r>
              <a:rPr lang="en-US" sz="1600" dirty="0" err="1" smtClean="0">
                <a:latin typeface="Courier New"/>
                <a:ea typeface="Times New Roman"/>
              </a:rPr>
              <a:t>install_github.sas</a:t>
            </a:r>
            <a:r>
              <a:rPr lang="en-US" sz="1600" dirty="0" smtClean="0">
                <a:latin typeface="Courier New"/>
                <a:ea typeface="Times New Roman"/>
              </a:rPr>
              <a:t>';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repo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RhoInc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/sas-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violinPlot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file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violinPlot.sas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881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stores code in the cloud</a:t>
            </a:r>
          </a:p>
          <a:p>
            <a:r>
              <a:rPr lang="en-US" dirty="0" smtClean="0"/>
              <a:t>git </a:t>
            </a:r>
            <a:r>
              <a:rPr lang="en-US" dirty="0"/>
              <a:t>tracks changes to code</a:t>
            </a:r>
          </a:p>
          <a:p>
            <a:r>
              <a:rPr lang="en-US" dirty="0"/>
              <a:t>R and SAS can access code stored locally and remotely</a:t>
            </a:r>
          </a:p>
          <a:p>
            <a:r>
              <a:rPr lang="en-US" dirty="0"/>
              <a:t>Local code can stagnate</a:t>
            </a:r>
          </a:p>
          <a:p>
            <a:r>
              <a:rPr lang="en-US" dirty="0"/>
              <a:t>Remote code is always </a:t>
            </a:r>
            <a:r>
              <a:rPr lang="en-US" dirty="0" smtClean="0"/>
              <a:t>up-to-date</a:t>
            </a:r>
            <a:r>
              <a:rPr lang="en-US" smtClean="0"/>
              <a:t>, and git </a:t>
            </a:r>
            <a:r>
              <a:rPr lang="en-US" dirty="0" smtClean="0"/>
              <a:t>ensures all versions are available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1528762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82180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_Template_16x9">
  <a:themeElements>
    <a:clrScheme name="Custom 27">
      <a:dk1>
        <a:srgbClr val="005295"/>
      </a:dk1>
      <a:lt1>
        <a:srgbClr val="FFFFFF"/>
      </a:lt1>
      <a:dk2>
        <a:srgbClr val="73C167"/>
      </a:dk2>
      <a:lt2>
        <a:srgbClr val="FFFFFF"/>
      </a:lt2>
      <a:accent1>
        <a:srgbClr val="005295"/>
      </a:accent1>
      <a:accent2>
        <a:srgbClr val="73C167"/>
      </a:accent2>
      <a:accent3>
        <a:srgbClr val="95373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06EE1DD09654F93EC890167FED35E" ma:contentTypeVersion="3" ma:contentTypeDescription="Create a new document." ma:contentTypeScope="" ma:versionID="4c209429bec26473329a63b3bf2df313">
  <xsd:schema xmlns:xsd="http://www.w3.org/2001/XMLSchema" xmlns:xs="http://www.w3.org/2001/XMLSchema" xmlns:p="http://schemas.microsoft.com/office/2006/metadata/properties" xmlns:ns2="e0128858-d012-4a14-8d6e-7d8f9139f51e" xmlns:ns3="21839e56-7cb2-49eb-9a41-07cdf127a8cb" targetNamespace="http://schemas.microsoft.com/office/2006/metadata/properties" ma:root="true" ma:fieldsID="4b9e2abfaf4d6379079e11eaceb2d137" ns2:_="" ns3:_="">
    <xsd:import namespace="e0128858-d012-4a14-8d6e-7d8f9139f51e"/>
    <xsd:import namespace="21839e56-7cb2-49eb-9a41-07cdf127a8cb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28858-d012-4a14-8d6e-7d8f9139f51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Sales" ma:format="Dropdown" ma:internalName="Category">
      <xsd:simpleType>
        <xsd:restriction base="dms:Choice">
          <xsd:enumeration value="_Templates"/>
          <xsd:enumeration value="Help Desk"/>
          <xsd:enumeration value="Marketing"/>
          <xsd:enumeration value="Proposals &amp; Contracts"/>
          <xsd:enumeration value="Sales"/>
          <xsd:enumeration value="Vendors"/>
          <xsd:enumeration value="Visual Identit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39e56-7cb2-49eb-9a41-07cdf127a8c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ategory xmlns="e0128858-d012-4a14-8d6e-7d8f9139f51e">_Templates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F9C047-D826-469F-9AEB-5591FE56D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28858-d012-4a14-8d6e-7d8f9139f51e"/>
    <ds:schemaRef ds:uri="21839e56-7cb2-49eb-9a41-07cdf127a8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D41919-25AB-43F4-8E52-B2079A89C1DB}">
  <ds:schemaRefs>
    <ds:schemaRef ds:uri="http://purl.org/dc/dcmitype/"/>
    <ds:schemaRef ds:uri="http://schemas.microsoft.com/office/2006/documentManagement/types"/>
    <ds:schemaRef ds:uri="21839e56-7cb2-49eb-9a41-07cdf127a8cb"/>
    <ds:schemaRef ds:uri="http://schemas.microsoft.com/office/2006/metadata/properties"/>
    <ds:schemaRef ds:uri="e0128858-d012-4a14-8d6e-7d8f9139f51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76CE2D0-C849-4B1D-B19F-B74DF7474E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Blank_Template_16x9</Template>
  <TotalTime>899</TotalTime>
  <Words>181</Words>
  <Application>Microsoft Office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Blank_Template_16x9</vt:lpstr>
      <vt:lpstr>Make GitHub Your Web-based Version-controlled Code Repository</vt:lpstr>
      <vt:lpstr>Outline</vt:lpstr>
      <vt:lpstr>Code libraries</vt:lpstr>
      <vt:lpstr>GitHub</vt:lpstr>
      <vt:lpstr>git</vt:lpstr>
      <vt:lpstr>Accessing remote code libraries</vt:lpstr>
      <vt:lpstr>Accessing remote code libraries</vt:lpstr>
      <vt:lpstr>Recap</vt:lpstr>
      <vt:lpstr>PowerPoint Presentation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Childress</dc:creator>
  <cp:lastModifiedBy>Spencer Childress</cp:lastModifiedBy>
  <cp:revision>34</cp:revision>
  <dcterms:created xsi:type="dcterms:W3CDTF">2019-01-24T22:58:38Z</dcterms:created>
  <dcterms:modified xsi:type="dcterms:W3CDTF">2019-01-25T13:59:27Z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0x010100B8706EE1DD09654F93EC890167FED35E</vt:lpwstr>
  </property>
  <property fmtid="{D5CDD505-2E9C-101B-9397-08002B2CF9AE}" pid="3" name="Order">
    <vt:r8>3600</vt:r8>
  </property>
  <property fmtid="{D5CDD505-2E9C-101B-9397-08002B2CF9AE}" pid="4" name="xd_ProgID">
    <vt:lpwstr/>
  </property>
  <property fmtid="{D5CDD505-2E9C-101B-9397-08002B2CF9AE}" pid="5" name="TemplateUrl">
    <vt:lpwstr/>
  </property>
</Properties>
</file>