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73" r:id="rId9"/>
    <p:sldId id="274" r:id="rId10"/>
    <p:sldId id="275" r:id="rId11"/>
    <p:sldId id="262" r:id="rId12"/>
    <p:sldId id="263" r:id="rId13"/>
    <p:sldId id="276" r:id="rId14"/>
    <p:sldId id="279" r:id="rId15"/>
    <p:sldId id="278" r:id="rId16"/>
    <p:sldId id="277" r:id="rId17"/>
    <p:sldId id="280" r:id="rId18"/>
    <p:sldId id="270" r:id="rId19"/>
    <p:sldId id="271" r:id="rId20"/>
    <p:sldId id="27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5EB9-0A6D-4E3F-B30D-479CC4711E4D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9C10-1D7B-4D47-82F0-E78DD8AC7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transfers, did they happen?</a:t>
            </a:r>
          </a:p>
          <a:p>
            <a:r>
              <a:rPr lang="en-US" dirty="0" smtClean="0"/>
              <a:t>The data is there, so why is my program crashing? (How variables can change)</a:t>
            </a:r>
          </a:p>
          <a:p>
            <a:r>
              <a:rPr lang="en-US" dirty="0" smtClean="0"/>
              <a:t>A drop in AEs/PDs/</a:t>
            </a:r>
            <a:r>
              <a:rPr lang="en-US" dirty="0" err="1" smtClean="0"/>
              <a:t>Conmeds</a:t>
            </a:r>
            <a:r>
              <a:rPr lang="en-US" dirty="0" smtClean="0"/>
              <a:t>, and anything else that shouldn’t decrease</a:t>
            </a:r>
          </a:p>
          <a:p>
            <a:r>
              <a:rPr lang="en-US" dirty="0" smtClean="0"/>
              <a:t>When do you find the issue and how bad it is to find it later?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F9C10-1D7B-4D47-82F0-E78DD8AC7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762000"/>
            <a:ext cx="2743200" cy="11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943600"/>
            <a:ext cx="1447800" cy="62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943600"/>
            <a:ext cx="1447800" cy="62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943600"/>
            <a:ext cx="1447800" cy="62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943600"/>
            <a:ext cx="1447800" cy="62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5AF948-DF01-40A5-92F0-B3E6DFB451EE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32816D-E49D-4279-BE31-E5009E21C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" TargetMode="External"/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679575"/>
          </a:xfrm>
        </p:spPr>
        <p:txBody>
          <a:bodyPr/>
          <a:lstStyle/>
          <a:p>
            <a:r>
              <a:rPr lang="en-US" dirty="0" smtClean="0"/>
              <a:t>Snapshot SNAFU: </a:t>
            </a:r>
            <a:br>
              <a:rPr lang="en-US" dirty="0" smtClean="0"/>
            </a:br>
            <a:r>
              <a:rPr lang="en-US" dirty="0" smtClean="0"/>
              <a:t>Preventative Measures to Safeguard Deliveries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600200"/>
          </a:xfrm>
        </p:spPr>
        <p:txBody>
          <a:bodyPr/>
          <a:lstStyle/>
          <a:p>
            <a:r>
              <a:rPr lang="en-US" dirty="0" smtClean="0"/>
              <a:t>Spencer Childress</a:t>
            </a:r>
          </a:p>
          <a:p>
            <a:r>
              <a:rPr lang="en-US" dirty="0" smtClean="0"/>
              <a:t>Alex Buck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807720"/>
          </a:xfrm>
        </p:spPr>
        <p:txBody>
          <a:bodyPr/>
          <a:lstStyle/>
          <a:p>
            <a:r>
              <a:rPr lang="en-US" dirty="0" smtClean="0"/>
              <a:t>Variable-level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r>
              <a:rPr lang="en-US" dirty="0" smtClean="0"/>
              <a:t>Relevant metadata</a:t>
            </a:r>
          </a:p>
          <a:p>
            <a:pPr lvl="1"/>
            <a:r>
              <a:rPr lang="en-US" dirty="0" smtClean="0"/>
              <a:t>existence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err="1" smtClean="0"/>
              <a:t>informat</a:t>
            </a:r>
            <a:endParaRPr lang="en-US" dirty="0" smtClean="0"/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length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2743200" y="1752600"/>
            <a:ext cx="73152" cy="2590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4818" y="2817167"/>
            <a:ext cx="532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 SQL DICTIONARY.COLUMNS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18" y="3278832"/>
            <a:ext cx="6298848" cy="25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0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Variable-level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with one row per dataset per attribute, an attribute column, and a variable list column</a:t>
            </a:r>
          </a:p>
          <a:p>
            <a:r>
              <a:rPr lang="en-US" dirty="0" smtClean="0"/>
              <a:t>Traffic lighting: </a:t>
            </a:r>
            <a:r>
              <a:rPr lang="en-US" dirty="0" smtClean="0">
                <a:solidFill>
                  <a:srgbClr val="FF0000"/>
                </a:solidFill>
              </a:rPr>
              <a:t>more significant attributes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00"/>
                </a:solidFill>
              </a:rPr>
              <a:t>less significant attributes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3505200"/>
            <a:ext cx="8832152" cy="16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2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807720"/>
          </a:xfrm>
        </p:spPr>
        <p:txBody>
          <a:bodyPr/>
          <a:lstStyle/>
          <a:p>
            <a:r>
              <a:rPr lang="en-US" dirty="0" smtClean="0"/>
              <a:t>ID-level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r>
              <a:rPr lang="en-US" dirty="0" smtClean="0"/>
              <a:t>Relevant metadata</a:t>
            </a:r>
          </a:p>
          <a:p>
            <a:pPr lvl="1"/>
            <a:r>
              <a:rPr lang="en-US" dirty="0" smtClean="0"/>
              <a:t>new IDs</a:t>
            </a:r>
          </a:p>
          <a:p>
            <a:pPr lvl="1"/>
            <a:r>
              <a:rPr lang="en-US" dirty="0" smtClean="0"/>
              <a:t>missing IDs</a:t>
            </a:r>
          </a:p>
          <a:p>
            <a:pPr lvl="1"/>
            <a:r>
              <a:rPr lang="en-US" dirty="0" smtClean="0"/>
              <a:t>IDs with fewer records</a:t>
            </a:r>
          </a:p>
        </p:txBody>
      </p:sp>
      <p:sp>
        <p:nvSpPr>
          <p:cNvPr id="6" name="Right Bracket 5"/>
          <p:cNvSpPr/>
          <p:nvPr/>
        </p:nvSpPr>
        <p:spPr>
          <a:xfrm>
            <a:off x="4620091" y="1832465"/>
            <a:ext cx="45719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6817" y="1966499"/>
            <a:ext cx="258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 SQL COUNT() + OUTER UNION CORR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6172200" cy="381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Bracket 7"/>
          <p:cNvSpPr/>
          <p:nvPr/>
        </p:nvSpPr>
        <p:spPr>
          <a:xfrm>
            <a:off x="5867400" y="3200400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1357" y="3426767"/>
            <a:ext cx="333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Cycle through datasets</a:t>
            </a:r>
            <a:endParaRPr lang="en-US" sz="2400" dirty="0"/>
          </a:p>
        </p:txBody>
      </p:sp>
      <p:sp>
        <p:nvSpPr>
          <p:cNvPr id="13" name="Right Bracket 12"/>
          <p:cNvSpPr/>
          <p:nvPr/>
        </p:nvSpPr>
        <p:spPr>
          <a:xfrm>
            <a:off x="5412443" y="4270870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86401" y="431257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Count number of observations per ID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5185270"/>
            <a:ext cx="1981200" cy="68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604" y="4374401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Stack datasets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05200" y="2971800"/>
            <a:ext cx="2590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255630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record per dataset per 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5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3" grpId="0" animBg="1"/>
      <p:bldP spid="14" grpId="0"/>
      <p:bldP spid="1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ID-level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with one row per dataset per status, a status column, and an ID list column</a:t>
            </a:r>
          </a:p>
          <a:p>
            <a:r>
              <a:rPr lang="en-US" dirty="0" smtClean="0"/>
              <a:t>Traffic lighting: </a:t>
            </a:r>
            <a:r>
              <a:rPr lang="en-US" dirty="0" smtClean="0">
                <a:solidFill>
                  <a:srgbClr val="FF0000"/>
                </a:solidFill>
              </a:rPr>
              <a:t>missing IDs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IDs with fewer records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B050"/>
                </a:solidFill>
              </a:rPr>
              <a:t>new IDs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3505199"/>
            <a:ext cx="8825389" cy="20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r>
              <a:rPr lang="en-US" dirty="0" smtClean="0"/>
              <a:t>Assign a </a:t>
            </a:r>
            <a:r>
              <a:rPr lang="en-US" dirty="0" err="1" smtClean="0"/>
              <a:t>filref</a:t>
            </a:r>
            <a:r>
              <a:rPr lang="en-US" dirty="0" smtClean="0"/>
              <a:t> with the FILENAME statement and the EMAIL access method</a:t>
            </a:r>
          </a:p>
          <a:p>
            <a:r>
              <a:rPr lang="en-US" dirty="0"/>
              <a:t>Print comparisons to the </a:t>
            </a:r>
            <a:r>
              <a:rPr lang="en-US" dirty="0" err="1"/>
              <a:t>fileref</a:t>
            </a:r>
            <a:r>
              <a:rPr lang="en-US" dirty="0"/>
              <a:t>, just like </a:t>
            </a:r>
            <a:r>
              <a:rPr lang="en-US" dirty="0" smtClean="0"/>
              <a:t>to an ODS destination or </a:t>
            </a:r>
            <a:r>
              <a:rPr lang="en-US" dirty="0"/>
              <a:t>the Output window</a:t>
            </a:r>
          </a:p>
          <a:p>
            <a:pPr lvl="1"/>
            <a:r>
              <a:rPr lang="en-US" dirty="0"/>
              <a:t>In this </a:t>
            </a:r>
            <a:r>
              <a:rPr lang="en-US" dirty="0" smtClean="0"/>
              <a:t>case </a:t>
            </a:r>
            <a:r>
              <a:rPr lang="en-US" dirty="0"/>
              <a:t>everything prints from the data step, including:</a:t>
            </a:r>
          </a:p>
          <a:p>
            <a:pPr lvl="2"/>
            <a:r>
              <a:rPr lang="en-US" dirty="0"/>
              <a:t>A time-dependent greeting</a:t>
            </a:r>
          </a:p>
          <a:p>
            <a:pPr lvl="2"/>
            <a:r>
              <a:rPr lang="en-US" dirty="0"/>
              <a:t>Hyperlinks to the locations of the snapshots</a:t>
            </a:r>
          </a:p>
          <a:p>
            <a:pPr lvl="2"/>
            <a:r>
              <a:rPr lang="en-US" dirty="0"/>
              <a:t>The dataset-, variable-, and ID-level reports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7124700" cy="14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9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Final emailed report contains three primary steps</a:t>
            </a:r>
          </a:p>
          <a:p>
            <a:pPr lvl="1"/>
            <a:r>
              <a:rPr lang="en-US" sz="2400" dirty="0"/>
              <a:t>Assign LIBNAMES to each snapshot</a:t>
            </a:r>
          </a:p>
          <a:p>
            <a:pPr lvl="1"/>
            <a:r>
              <a:rPr lang="en-US" sz="2400" dirty="0"/>
              <a:t>Compare metadata at the:</a:t>
            </a:r>
          </a:p>
          <a:p>
            <a:pPr lvl="2"/>
            <a:r>
              <a:rPr lang="en-US" sz="2000" dirty="0"/>
              <a:t>Dataset level</a:t>
            </a:r>
          </a:p>
          <a:p>
            <a:pPr lvl="2"/>
            <a:r>
              <a:rPr lang="en-US" sz="2000" dirty="0"/>
              <a:t>Variable level</a:t>
            </a:r>
          </a:p>
          <a:p>
            <a:pPr lvl="2"/>
            <a:r>
              <a:rPr lang="en-US" sz="2000" dirty="0"/>
              <a:t>ID level</a:t>
            </a:r>
          </a:p>
          <a:p>
            <a:pPr lvl="1"/>
            <a:r>
              <a:rPr lang="en-US" sz="2400" dirty="0"/>
              <a:t>Print metadata comparisons to an </a:t>
            </a:r>
            <a:r>
              <a:rPr lang="en-US" sz="2400" dirty="0" smtClean="0"/>
              <a:t>email</a:t>
            </a:r>
          </a:p>
          <a:p>
            <a:r>
              <a:rPr lang="en-US" sz="2800" dirty="0" smtClean="0"/>
              <a:t>Intermediate steps</a:t>
            </a:r>
          </a:p>
          <a:p>
            <a:pPr lvl="1"/>
            <a:r>
              <a:rPr lang="en-US" sz="2400" dirty="0" smtClean="0"/>
              <a:t>Check input argument, produce message in log</a:t>
            </a:r>
          </a:p>
          <a:p>
            <a:pPr lvl="1"/>
            <a:r>
              <a:rPr lang="en-US" sz="2400" dirty="0" smtClean="0"/>
              <a:t>Generate hyperlinks to local and network drives</a:t>
            </a:r>
          </a:p>
          <a:p>
            <a:pPr lvl="1"/>
            <a:r>
              <a:rPr lang="en-US" sz="2400" dirty="0" smtClean="0"/>
              <a:t>Customize report</a:t>
            </a:r>
          </a:p>
        </p:txBody>
      </p:sp>
    </p:spTree>
    <p:extLst>
      <p:ext uri="{BB962C8B-B14F-4D97-AF65-F5344CB8AC3E}">
        <p14:creationId xmlns:p14="http://schemas.microsoft.com/office/powerpoint/2010/main" val="3986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Widespread use of this macro will provide a sense of integrity in a snapshot and avoid time consuming re-work later down the line</a:t>
            </a:r>
          </a:p>
          <a:p>
            <a:r>
              <a:rPr lang="en-US" dirty="0" smtClean="0"/>
              <a:t>Macro can be run manually or a command file can be created to run the macro as a scheduled task.</a:t>
            </a:r>
          </a:p>
          <a:p>
            <a:r>
              <a:rPr lang="en-US" dirty="0" smtClean="0"/>
              <a:t>Recommended reading</a:t>
            </a:r>
          </a:p>
          <a:p>
            <a:pPr lvl="1"/>
            <a:r>
              <a:rPr lang="en-US" i="1" u="sng" dirty="0">
                <a:hlinkClick r:id="rId2"/>
              </a:rPr>
              <a:t>http://www.w3schools.com/html/</a:t>
            </a:r>
            <a:endParaRPr lang="en-US" dirty="0"/>
          </a:p>
          <a:p>
            <a:pPr lvl="1"/>
            <a:r>
              <a:rPr lang="en-US" i="1" u="sng" dirty="0">
                <a:hlinkClick r:id="rId3"/>
              </a:rPr>
              <a:t>http://www.regular-expressions.info/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– Questions/Comments?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534154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SnapshotCompare</a:t>
            </a:r>
            <a:endParaRPr lang="en-US" dirty="0" smtClean="0"/>
          </a:p>
          <a:p>
            <a:pPr lvl="1"/>
            <a:r>
              <a:rPr lang="en-US" dirty="0" smtClean="0"/>
              <a:t>Parameters and directory setups</a:t>
            </a:r>
          </a:p>
          <a:p>
            <a:r>
              <a:rPr lang="en-US" dirty="0" smtClean="0"/>
              <a:t>Metadata comparisons</a:t>
            </a:r>
          </a:p>
          <a:p>
            <a:pPr lvl="1"/>
            <a:r>
              <a:rPr lang="en-US" dirty="0" smtClean="0"/>
              <a:t>Dataset level</a:t>
            </a:r>
          </a:p>
          <a:p>
            <a:pPr lvl="1"/>
            <a:r>
              <a:rPr lang="en-US" dirty="0" smtClean="0"/>
              <a:t>Variable level</a:t>
            </a:r>
          </a:p>
          <a:p>
            <a:pPr lvl="1"/>
            <a:r>
              <a:rPr lang="en-US" dirty="0" smtClean="0"/>
              <a:t>ID level</a:t>
            </a:r>
          </a:p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database progression</a:t>
            </a:r>
          </a:p>
          <a:p>
            <a:pPr lvl="1"/>
            <a:r>
              <a:rPr lang="en-US" dirty="0"/>
              <a:t>More observations per dataset</a:t>
            </a:r>
          </a:p>
          <a:p>
            <a:r>
              <a:rPr lang="en-US" dirty="0"/>
              <a:t>Confirmation of dataset integrity</a:t>
            </a:r>
          </a:p>
          <a:p>
            <a:pPr lvl="1"/>
            <a:r>
              <a:rPr lang="en-US" dirty="0"/>
              <a:t>Same number of variables with unchanged attributes</a:t>
            </a:r>
          </a:p>
          <a:p>
            <a:r>
              <a:rPr lang="en-US" dirty="0"/>
              <a:t>Easily digested report of snapshot metadata comparisons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4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</a:t>
            </a:r>
            <a:r>
              <a:rPr lang="en-US" dirty="0" err="1" smtClean="0"/>
              <a:t>SnapshotCompare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and compares the metadata of two snapshots</a:t>
            </a:r>
          </a:p>
          <a:p>
            <a:r>
              <a:rPr lang="en-US" dirty="0" smtClean="0"/>
              <a:t>Generates and emails a report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sz="2800" b="1" i="1" dirty="0" err="1">
                <a:solidFill>
                  <a:srgbClr val="000000"/>
                </a:solidFill>
                <a:latin typeface="Courier New"/>
              </a:rPr>
              <a:t>SnapshotCompare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(Path1   = 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                 Emails  = 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                 Path2   = 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lang="en-US" sz="2800" dirty="0" err="1">
                <a:solidFill>
                  <a:srgbClr val="000000"/>
                </a:solidFill>
                <a:latin typeface="Courier New"/>
              </a:rPr>
              <a:t>IDVar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  = ID,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                 Detail  = ALL,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                 Project = );</a:t>
            </a:r>
            <a:endParaRPr lang="en-US" sz="2800" dirty="0" smtClean="0"/>
          </a:p>
        </p:txBody>
      </p:sp>
      <p:sp>
        <p:nvSpPr>
          <p:cNvPr id="4" name="Right Bracket 3"/>
          <p:cNvSpPr/>
          <p:nvPr/>
        </p:nvSpPr>
        <p:spPr>
          <a:xfrm>
            <a:off x="6477000" y="2971800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0152" y="319816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Required</a:t>
            </a:r>
            <a:endParaRPr lang="en-US" sz="2400" dirty="0"/>
          </a:p>
        </p:txBody>
      </p:sp>
      <p:sp>
        <p:nvSpPr>
          <p:cNvPr id="6" name="Left Bracket 5"/>
          <p:cNvSpPr/>
          <p:nvPr/>
        </p:nvSpPr>
        <p:spPr>
          <a:xfrm>
            <a:off x="4038600" y="3886200"/>
            <a:ext cx="73152" cy="1981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1607" y="4736068"/>
            <a:ext cx="135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0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snapshot lives in its own folder below \Data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02933"/>
            <a:ext cx="668576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715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SnapshotCompare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(Path1   = C:\Example Project\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 Emails  =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jane_doe@email.com);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snapshot lives in \Data and old snapshots live in \Data\Old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715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%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SnapshotCompare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(Path1   = C:\Example Project\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         Emails  =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john_doe@email.com,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    Path2   = Old);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04288"/>
            <a:ext cx="6748272" cy="343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2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metadata at each level of a database</a:t>
            </a:r>
          </a:p>
          <a:p>
            <a:r>
              <a:rPr lang="en-US" dirty="0"/>
              <a:t>Many ways to capture and compare metadata</a:t>
            </a:r>
          </a:p>
          <a:p>
            <a:pPr lvl="1"/>
            <a:r>
              <a:rPr lang="en-US" dirty="0"/>
              <a:t>Captured mostly with PROC SQL</a:t>
            </a:r>
          </a:p>
          <a:p>
            <a:pPr lvl="1"/>
            <a:r>
              <a:rPr lang="en-US" dirty="0"/>
              <a:t>Compared in the data step</a:t>
            </a:r>
          </a:p>
          <a:p>
            <a:r>
              <a:rPr lang="en-US" dirty="0"/>
              <a:t>Present each metadata comparison by dataset</a:t>
            </a:r>
          </a:p>
          <a:p>
            <a:r>
              <a:rPr lang="en-US" dirty="0"/>
              <a:t>Traffic light potential issues</a:t>
            </a:r>
          </a:p>
          <a:p>
            <a:r>
              <a:rPr lang="en-US" dirty="0"/>
              <a:t>Everything begins with two LIBNAME statements, one for each snapshot…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5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807720"/>
          </a:xfrm>
        </p:spPr>
        <p:txBody>
          <a:bodyPr/>
          <a:lstStyle/>
          <a:p>
            <a:r>
              <a:rPr lang="en-US" dirty="0" smtClean="0"/>
              <a:t>Dataset-level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/>
          <a:lstStyle/>
          <a:p>
            <a:r>
              <a:rPr lang="en-US" dirty="0" smtClean="0"/>
              <a:t>Relevant metadata</a:t>
            </a:r>
          </a:p>
          <a:p>
            <a:pPr lvl="1"/>
            <a:r>
              <a:rPr lang="en-US" dirty="0" smtClean="0"/>
              <a:t>existence</a:t>
            </a:r>
          </a:p>
          <a:p>
            <a:pPr lvl="1"/>
            <a:r>
              <a:rPr lang="en-US" dirty="0" smtClean="0"/>
              <a:t>observation count</a:t>
            </a:r>
          </a:p>
          <a:p>
            <a:pPr lvl="1"/>
            <a:r>
              <a:rPr lang="en-US" dirty="0" smtClean="0"/>
              <a:t>variable count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creation date</a:t>
            </a:r>
          </a:p>
          <a:p>
            <a:pPr lvl="1"/>
            <a:r>
              <a:rPr lang="en-US" dirty="0" smtClean="0"/>
              <a:t>modification 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4038600" y="1828800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1752" y="2055167"/>
            <a:ext cx="50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 SQL DICTIONARY.TABLES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52" y="2743200"/>
            <a:ext cx="50120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Bracket 10"/>
          <p:cNvSpPr/>
          <p:nvPr/>
        </p:nvSpPr>
        <p:spPr>
          <a:xfrm>
            <a:off x="4038600" y="3395133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1752" y="3621500"/>
            <a:ext cx="50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step external file functions</a:t>
            </a:r>
            <a:endParaRPr lang="en-US" sz="24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876800"/>
            <a:ext cx="7010400" cy="133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Dataset-level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new and/or missing datasets</a:t>
            </a:r>
          </a:p>
          <a:p>
            <a:r>
              <a:rPr lang="en-US" dirty="0" smtClean="0"/>
              <a:t>Table with one row per dataset and one column per attribute</a:t>
            </a:r>
          </a:p>
          <a:p>
            <a:r>
              <a:rPr lang="en-US" dirty="0" smtClean="0"/>
              <a:t>Traffic lighting: </a:t>
            </a:r>
            <a:r>
              <a:rPr lang="en-US" dirty="0" smtClean="0">
                <a:solidFill>
                  <a:srgbClr val="00B050"/>
                </a:solidFill>
              </a:rPr>
              <a:t>expected changes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00"/>
                </a:solidFill>
              </a:rPr>
              <a:t>no change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unexpected changes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2" y="4038600"/>
            <a:ext cx="8845677" cy="16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ho_Template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4FC804C2746248B6CEF262B6F754FB" ma:contentTypeVersion="1" ma:contentTypeDescription="Create a new document." ma:contentTypeScope="" ma:versionID="1469951dc482e47297c0a475b94f2d00">
  <xsd:schema xmlns:xsd="http://www.w3.org/2001/XMLSchema" xmlns:p="http://schemas.microsoft.com/office/2006/metadata/properties" xmlns:ns2="8386d446-14dc-4acc-a24a-c7f4245d99c9" targetNamespace="http://schemas.microsoft.com/office/2006/metadata/properties" ma:root="true" ma:fieldsID="45a7d153ba2ae3edbbff5bcc3f745001" ns2:_="">
    <xsd:import namespace="8386d446-14dc-4acc-a24a-c7f4245d99c9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386d446-14dc-4acc-a24a-c7f4245d99c9" elementFormDefault="qualified">
    <xsd:import namespace="http://schemas.microsoft.com/office/2006/documentManagement/types"/>
    <xsd:element name="Category" ma:index="8" nillable="true" ma:displayName="Category" ma:default="Sales" ma:format="Dropdown" ma:internalName="Category">
      <xsd:simpleType>
        <xsd:restriction base="dms:Choice">
          <xsd:enumeration value="_Templates"/>
          <xsd:enumeration value="Help Desk"/>
          <xsd:enumeration value="Marketing"/>
          <xsd:enumeration value="Proposals &amp; Contracts"/>
          <xsd:enumeration value="Sales"/>
          <xsd:enumeration value="Vendo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ategory xmlns="8386d446-14dc-4acc-a24a-c7f4245d99c9">_Templates</Category>
  </documentManagement>
</p:properties>
</file>

<file path=customXml/itemProps1.xml><?xml version="1.0" encoding="utf-8"?>
<ds:datastoreItem xmlns:ds="http://schemas.openxmlformats.org/officeDocument/2006/customXml" ds:itemID="{376CE2D0-C849-4B1D-B19F-B74DF7474E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DB8E4-6414-4F99-839F-B3FD2477A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d446-14dc-4acc-a24a-c7f4245d99c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DD41919-25AB-43F4-8E52-B2079A89C1DB}">
  <ds:schemaRefs>
    <ds:schemaRef ds:uri="http://schemas.openxmlformats.org/package/2006/metadata/core-properties"/>
    <ds:schemaRef ds:uri="http://purl.org/dc/dcmitype/"/>
    <ds:schemaRef ds:uri="8386d446-14dc-4acc-a24a-c7f4245d99c9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Rho_Template</Template>
  <TotalTime>1381</TotalTime>
  <Words>595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Rho_Template</vt:lpstr>
      <vt:lpstr>Snapshot SNAFU:  Preventative Measures to Safeguard Deliveries</vt:lpstr>
      <vt:lpstr>Outline</vt:lpstr>
      <vt:lpstr>Rationale</vt:lpstr>
      <vt:lpstr>%SnapshotCompare</vt:lpstr>
      <vt:lpstr>Folder Structure Example 1</vt:lpstr>
      <vt:lpstr>Folder Structure Example 2</vt:lpstr>
      <vt:lpstr>Metadata Comparisons</vt:lpstr>
      <vt:lpstr>Dataset-level Comparison</vt:lpstr>
      <vt:lpstr>Dataset-level Report</vt:lpstr>
      <vt:lpstr>Variable-level Comparison</vt:lpstr>
      <vt:lpstr>Variable-level Report</vt:lpstr>
      <vt:lpstr>ID-level Comparison</vt:lpstr>
      <vt:lpstr>ID-level Report</vt:lpstr>
      <vt:lpstr>Email</vt:lpstr>
      <vt:lpstr>Summary</vt:lpstr>
      <vt:lpstr>Conclusion</vt:lpstr>
      <vt:lpstr>Thank You – Questions/Comments?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SNAFU:  Preventative Measures to Safeguard Deliveries</dc:title>
  <dc:creator>Alexandra Buck</dc:creator>
  <cp:lastModifiedBy>Spencer Childress</cp:lastModifiedBy>
  <cp:revision>48</cp:revision>
  <dcterms:created xsi:type="dcterms:W3CDTF">2015-03-30T13:33:33Z</dcterms:created>
  <dcterms:modified xsi:type="dcterms:W3CDTF">2015-04-14T13:43:44Z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0x0101009D4FC804C2746248B6CEF262B6F754FB</vt:lpwstr>
  </property>
</Properties>
</file>