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31"/>
  </p:notesMasterIdLst>
  <p:sldIdLst>
    <p:sldId id="270" r:id="rId5"/>
    <p:sldId id="278" r:id="rId6"/>
    <p:sldId id="282" r:id="rId7"/>
    <p:sldId id="308" r:id="rId8"/>
    <p:sldId id="307" r:id="rId9"/>
    <p:sldId id="281" r:id="rId10"/>
    <p:sldId id="284" r:id="rId11"/>
    <p:sldId id="285" r:id="rId12"/>
    <p:sldId id="306" r:id="rId13"/>
    <p:sldId id="296" r:id="rId14"/>
    <p:sldId id="287" r:id="rId15"/>
    <p:sldId id="289" r:id="rId16"/>
    <p:sldId id="288" r:id="rId17"/>
    <p:sldId id="292" r:id="rId18"/>
    <p:sldId id="293" r:id="rId19"/>
    <p:sldId id="298" r:id="rId20"/>
    <p:sldId id="300" r:id="rId21"/>
    <p:sldId id="304" r:id="rId22"/>
    <p:sldId id="299" r:id="rId23"/>
    <p:sldId id="305" r:id="rId24"/>
    <p:sldId id="301" r:id="rId25"/>
    <p:sldId id="302" r:id="rId26"/>
    <p:sldId id="297" r:id="rId27"/>
    <p:sldId id="303" r:id="rId28"/>
    <p:sldId id="286" r:id="rId29"/>
    <p:sldId id="280" r:id="rId30"/>
  </p:sldIdLst>
  <p:sldSz cx="9144000" cy="6858000" type="screen4x3"/>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E25"/>
    <a:srgbClr val="008C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8775" autoAdjust="0"/>
  </p:normalViewPr>
  <p:slideViewPr>
    <p:cSldViewPr snapToGrid="0" snapToObjects="1" showGuides="1">
      <p:cViewPr>
        <p:scale>
          <a:sx n="112" d="100"/>
          <a:sy n="112" d="100"/>
        </p:scale>
        <p:origin x="-1584" y="-276"/>
      </p:cViewPr>
      <p:guideLst>
        <p:guide orient="horz" pos="199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75"/>
        <c:axId val="234965632"/>
        <c:axId val="234983808"/>
      </c:barChart>
      <c:catAx>
        <c:axId val="234965632"/>
        <c:scaling>
          <c:orientation val="minMax"/>
        </c:scaling>
        <c:delete val="0"/>
        <c:axPos val="b"/>
        <c:numFmt formatCode="General" sourceLinked="0"/>
        <c:majorTickMark val="none"/>
        <c:minorTickMark val="none"/>
        <c:tickLblPos val="nextTo"/>
        <c:crossAx val="234983808"/>
        <c:crosses val="autoZero"/>
        <c:auto val="1"/>
        <c:lblAlgn val="ctr"/>
        <c:lblOffset val="100"/>
        <c:noMultiLvlLbl val="0"/>
      </c:catAx>
      <c:valAx>
        <c:axId val="234983808"/>
        <c:scaling>
          <c:orientation val="minMax"/>
        </c:scaling>
        <c:delete val="0"/>
        <c:axPos val="l"/>
        <c:numFmt formatCode="General" sourceLinked="1"/>
        <c:majorTickMark val="none"/>
        <c:minorTickMark val="none"/>
        <c:tickLblPos val="nextTo"/>
        <c:crossAx val="234965632"/>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31955-9C68-4B01-8B59-D00714C61901}" type="datetimeFigureOut">
              <a:rPr lang="en-US" smtClean="0"/>
              <a:t>6/16/2015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8DA9-255D-4021-9152-50E7A9D6F49F}" type="slidenum">
              <a:rPr lang="en-US" smtClean="0"/>
              <a:t>‹#›</a:t>
            </a:fld>
            <a:endParaRPr lang="en-US" dirty="0"/>
          </a:p>
        </p:txBody>
      </p:sp>
    </p:spTree>
    <p:extLst>
      <p:ext uri="{BB962C8B-B14F-4D97-AF65-F5344CB8AC3E}">
        <p14:creationId xmlns:p14="http://schemas.microsoft.com/office/powerpoint/2010/main" val="15965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rgbClr val="FF0000"/>
              </a:solidFill>
              <a:latin typeface="+mn-lt"/>
              <a:ea typeface="+mn-ea"/>
              <a:cs typeface="+mn-cs"/>
            </a:endParaRPr>
          </a:p>
        </p:txBody>
      </p:sp>
      <p:sp>
        <p:nvSpPr>
          <p:cNvPr id="4" name="Slide Number Placeholder 3"/>
          <p:cNvSpPr>
            <a:spLocks noGrp="1"/>
          </p:cNvSpPr>
          <p:nvPr>
            <p:ph type="sldNum" sz="quarter" idx="10"/>
          </p:nvPr>
        </p:nvSpPr>
        <p:spPr/>
        <p:txBody>
          <a:bodyPr/>
          <a:lstStyle/>
          <a:p>
            <a:fld id="{47A48DA9-255D-4021-9152-50E7A9D6F49F}" type="slidenum">
              <a:rPr lang="en-US" smtClean="0"/>
              <a:t>1</a:t>
            </a:fld>
            <a:endParaRPr lang="en-US" dirty="0"/>
          </a:p>
        </p:txBody>
      </p:sp>
    </p:spTree>
    <p:extLst>
      <p:ext uri="{BB962C8B-B14F-4D97-AF65-F5344CB8AC3E}">
        <p14:creationId xmlns:p14="http://schemas.microsoft.com/office/powerpoint/2010/main" val="387590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b="0" i="0" kern="1200" dirty="0" smtClean="0">
                <a:solidFill>
                  <a:schemeClr val="tx1"/>
                </a:solidFill>
                <a:effectLst/>
                <a:latin typeface="+mn-lt"/>
                <a:ea typeface="+mn-ea"/>
                <a:cs typeface="+mn-cs"/>
              </a:rPr>
              <a:t>The goal of the project is to create easy access to public data, to create a new level of openness and accountability, to ensure the privacy and security of public FDA data, and ultimately to educate the public and save lives.” - https://open.fda.gov/about/</a:t>
            </a:r>
          </a:p>
          <a:p>
            <a:endParaRPr lang="en-US" sz="1200" b="0" i="0" kern="1200" dirty="0" smtClean="0">
              <a:solidFill>
                <a:schemeClr val="tx1"/>
              </a:solidFill>
              <a:effectLst/>
              <a:latin typeface="+mn-lt"/>
              <a:ea typeface="+mn-ea"/>
              <a:cs typeface="+mn-cs"/>
            </a:endParaRPr>
          </a:p>
          <a:p>
            <a:r>
              <a:rPr lang="en-US" dirty="0" smtClean="0"/>
              <a:t>OpenFDA</a:t>
            </a:r>
            <a:r>
              <a:rPr lang="en-US" baseline="0" dirty="0" smtClean="0"/>
              <a:t> provides c</a:t>
            </a:r>
            <a:r>
              <a:rPr lang="en-US" dirty="0" smtClean="0"/>
              <a:t>ontrolled access to several domains of FDA data using</a:t>
            </a:r>
            <a:r>
              <a:rPr lang="en-US" baseline="0" dirty="0" smtClean="0"/>
              <a:t> </a:t>
            </a:r>
            <a:r>
              <a:rPr lang="en-US" dirty="0" smtClean="0"/>
              <a:t>Application</a:t>
            </a:r>
            <a:r>
              <a:rPr lang="en-US" baseline="0" dirty="0" smtClean="0"/>
              <a:t> Programming Interfaces or APIs (more about those in a second). Today, we’ll focus on Adverse Events for Drugs, but the concepts presented today could be applied to other OpenFDA data as well.</a:t>
            </a:r>
            <a:endParaRPr lang="en-US" dirty="0" smtClean="0"/>
          </a:p>
          <a:p>
            <a:endParaRPr lang="en-US" dirty="0"/>
          </a:p>
        </p:txBody>
      </p:sp>
      <p:sp>
        <p:nvSpPr>
          <p:cNvPr id="4" name="Slide Number Placeholder 3"/>
          <p:cNvSpPr>
            <a:spLocks noGrp="1"/>
          </p:cNvSpPr>
          <p:nvPr>
            <p:ph type="sldNum" sz="quarter" idx="10"/>
          </p:nvPr>
        </p:nvSpPr>
        <p:spPr/>
        <p:txBody>
          <a:bodyPr/>
          <a:lstStyle/>
          <a:p>
            <a:fld id="{47A48DA9-255D-4021-9152-50E7A9D6F49F}" type="slidenum">
              <a:rPr lang="en-US" smtClean="0"/>
              <a:t>6</a:t>
            </a:fld>
            <a:endParaRPr lang="en-US" dirty="0"/>
          </a:p>
        </p:txBody>
      </p:sp>
    </p:spTree>
    <p:extLst>
      <p:ext uri="{BB962C8B-B14F-4D97-AF65-F5344CB8AC3E}">
        <p14:creationId xmlns:p14="http://schemas.microsoft.com/office/powerpoint/2010/main" val="140526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OpenFDA is an initiative in the Office of Informatics and Technology Innovation (OITI) at the Food and Drug Administration led by the Chief Health Informatics Officer (CHIO), Dr. </a:t>
            </a:r>
            <a:r>
              <a:rPr lang="en-US" sz="1200" b="0" i="0" kern="1200" dirty="0" err="1" smtClean="0">
                <a:solidFill>
                  <a:schemeClr val="tx1"/>
                </a:solidFill>
                <a:effectLst/>
                <a:latin typeface="+mn-lt"/>
                <a:ea typeface="+mn-ea"/>
                <a:cs typeface="+mn-cs"/>
              </a:rPr>
              <a:t>Taha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Kass-Hout</a:t>
            </a:r>
            <a:r>
              <a:rPr lang="en-US" sz="1200" b="0" i="0" kern="1200" dirty="0" smtClean="0">
                <a:solidFill>
                  <a:schemeClr val="tx1"/>
                </a:solidFill>
                <a:effectLst/>
                <a:latin typeface="+mn-lt"/>
                <a:ea typeface="+mn-ea"/>
                <a:cs typeface="+mn-cs"/>
              </a:rPr>
              <a:t>, MD, MS.</a:t>
            </a:r>
            <a:endParaRPr lang="en-US" dirty="0"/>
          </a:p>
        </p:txBody>
      </p:sp>
      <p:sp>
        <p:nvSpPr>
          <p:cNvPr id="4" name="Slide Number Placeholder 3"/>
          <p:cNvSpPr>
            <a:spLocks noGrp="1"/>
          </p:cNvSpPr>
          <p:nvPr>
            <p:ph type="sldNum" sz="quarter" idx="10"/>
          </p:nvPr>
        </p:nvSpPr>
        <p:spPr/>
        <p:txBody>
          <a:bodyPr/>
          <a:lstStyle/>
          <a:p>
            <a:fld id="{47A48DA9-255D-4021-9152-50E7A9D6F49F}" type="slidenum">
              <a:rPr lang="en-US" smtClean="0"/>
              <a:t>7</a:t>
            </a:fld>
            <a:endParaRPr lang="en-US" dirty="0"/>
          </a:p>
        </p:txBody>
      </p:sp>
    </p:spTree>
    <p:extLst>
      <p:ext uri="{BB962C8B-B14F-4D97-AF65-F5344CB8AC3E}">
        <p14:creationId xmlns:p14="http://schemas.microsoft.com/office/powerpoint/2010/main" val="121969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7A48DA9-255D-4021-9152-50E7A9D6F49F}" type="slidenum">
              <a:rPr lang="en-US" smtClean="0"/>
              <a:t>22</a:t>
            </a:fld>
            <a:endParaRPr lang="en-US" dirty="0"/>
          </a:p>
        </p:txBody>
      </p:sp>
    </p:spTree>
    <p:extLst>
      <p:ext uri="{BB962C8B-B14F-4D97-AF65-F5344CB8AC3E}">
        <p14:creationId xmlns:p14="http://schemas.microsoft.com/office/powerpoint/2010/main" val="127668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68660" cy="6876495"/>
          </a:xfrm>
          <a:prstGeom prst="rect">
            <a:avLst/>
          </a:prstGeom>
        </p:spPr>
      </p:pic>
      <p:sp>
        <p:nvSpPr>
          <p:cNvPr id="10" name="Title 1"/>
          <p:cNvSpPr>
            <a:spLocks noGrp="1"/>
          </p:cNvSpPr>
          <p:nvPr>
            <p:ph type="ctrTitle" hasCustomPrompt="1"/>
          </p:nvPr>
        </p:nvSpPr>
        <p:spPr>
          <a:xfrm>
            <a:off x="265112" y="2248226"/>
            <a:ext cx="8522627" cy="2133601"/>
          </a:xfrm>
        </p:spPr>
        <p:txBody>
          <a:bodyPr>
            <a:normAutofit fontScale="90000"/>
          </a:bodyPr>
          <a:lstStyle>
            <a:lvl1pPr>
              <a:defRPr/>
            </a:lvl1pPr>
          </a:lstStyle>
          <a:p>
            <a:r>
              <a:rPr lang="en-CA" dirty="0" smtClean="0">
                <a:solidFill>
                  <a:srgbClr val="AE396B"/>
                </a:solidFill>
              </a:rPr>
              <a:t>1 Session Title</a:t>
            </a:r>
            <a:br>
              <a:rPr lang="en-CA" dirty="0" smtClean="0">
                <a:solidFill>
                  <a:srgbClr val="AE396B"/>
                </a:solidFill>
              </a:rPr>
            </a:br>
            <a:r>
              <a:rPr lang="en-CA" dirty="0" smtClean="0">
                <a:solidFill>
                  <a:srgbClr val="AE396B"/>
                </a:solidFill>
              </a:rPr>
              <a:t>2 line</a:t>
            </a:r>
            <a:br>
              <a:rPr lang="en-CA" dirty="0" smtClean="0">
                <a:solidFill>
                  <a:srgbClr val="AE396B"/>
                </a:solidFill>
              </a:rPr>
            </a:br>
            <a:r>
              <a:rPr lang="en-CA" dirty="0" smtClean="0">
                <a:solidFill>
                  <a:srgbClr val="AE396B"/>
                </a:solidFill>
              </a:rPr>
              <a:t>3 line</a:t>
            </a:r>
            <a:br>
              <a:rPr lang="en-CA" dirty="0" smtClean="0">
                <a:solidFill>
                  <a:srgbClr val="AE396B"/>
                </a:solidFill>
              </a:rPr>
            </a:br>
            <a:r>
              <a:rPr lang="en-CA" dirty="0" smtClean="0">
                <a:solidFill>
                  <a:srgbClr val="AE396B"/>
                </a:solidFill>
              </a:rPr>
              <a:t>4 line</a:t>
            </a:r>
            <a:endParaRPr lang="en-CA" dirty="0">
              <a:solidFill>
                <a:srgbClr val="AE396B"/>
              </a:solidFill>
            </a:endParaRPr>
          </a:p>
        </p:txBody>
      </p:sp>
      <p:sp>
        <p:nvSpPr>
          <p:cNvPr id="13" name="Subtitle 2"/>
          <p:cNvSpPr>
            <a:spLocks noGrp="1"/>
          </p:cNvSpPr>
          <p:nvPr>
            <p:ph type="subTitle" idx="1" hasCustomPrompt="1"/>
          </p:nvPr>
        </p:nvSpPr>
        <p:spPr>
          <a:xfrm>
            <a:off x="269876" y="4524248"/>
            <a:ext cx="5673724" cy="1923934"/>
          </a:xfrm>
        </p:spPr>
        <p:txBody>
          <a:bodyPr>
            <a:normAutofit/>
          </a:bodyPr>
          <a:lstStyle>
            <a:lvl1pPr marL="0" indent="0">
              <a:buNone/>
              <a:defRPr/>
            </a:lvl1pPr>
          </a:lstStyle>
          <a:p>
            <a:r>
              <a:rPr lang="en-US" b="1" dirty="0"/>
              <a:t>Presenter Name </a:t>
            </a:r>
            <a:endParaRPr lang="en-US" b="1" dirty="0" smtClean="0"/>
          </a:p>
          <a:p>
            <a:r>
              <a:rPr lang="en-US" sz="2800" dirty="0" smtClean="0"/>
              <a:t>Title</a:t>
            </a:r>
            <a:endParaRPr lang="en-US" sz="2800" dirty="0"/>
          </a:p>
          <a:p>
            <a:r>
              <a:rPr lang="en-US" sz="2800" dirty="0" smtClean="0"/>
              <a:t>Organization</a:t>
            </a:r>
          </a:p>
        </p:txBody>
      </p:sp>
    </p:spTree>
    <p:extLst>
      <p:ext uri="{BB962C8B-B14F-4D97-AF65-F5344CB8AC3E}">
        <p14:creationId xmlns:p14="http://schemas.microsoft.com/office/powerpoint/2010/main" val="368707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092529"/>
            <a:ext cx="8229600" cy="5130140"/>
          </a:xfrm>
        </p:spPr>
        <p:txBody>
          <a:bodyPr/>
          <a:lstStyle>
            <a:lvl1pPr marL="457200" indent="-457200">
              <a:buFontTx/>
              <a:buBlip>
                <a:blip r:embed="rId2"/>
              </a:buBlip>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p:nvPr>
        </p:nvSpPr>
        <p:spPr>
          <a:xfrm>
            <a:off x="457200" y="334381"/>
            <a:ext cx="8229600" cy="6505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12272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4406"/>
            <a:ext cx="4114800" cy="5082640"/>
          </a:xfrm>
        </p:spPr>
        <p:txBody>
          <a:bodyPr/>
          <a:lstStyle>
            <a:lvl1pPr marL="457200" indent="-457200">
              <a:buFontTx/>
              <a:buBlip>
                <a:blip r:embed="rId2"/>
              </a:buBlip>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4775200" y="1104405"/>
            <a:ext cx="4114800" cy="5082641"/>
          </a:xfrm>
        </p:spPr>
        <p:txBody>
          <a:bodyPr/>
          <a:lstStyle>
            <a:lvl1pPr marL="457200" indent="-457200">
              <a:buFontTx/>
              <a:buBlip>
                <a:blip r:embed="rId2"/>
              </a:buBlip>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1"/>
          <p:cNvSpPr>
            <a:spLocks noGrp="1"/>
          </p:cNvSpPr>
          <p:nvPr>
            <p:ph type="title"/>
          </p:nvPr>
        </p:nvSpPr>
        <p:spPr>
          <a:xfrm>
            <a:off x="457200" y="334381"/>
            <a:ext cx="8229600" cy="6505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2909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_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4405"/>
            <a:ext cx="5473700" cy="1732149"/>
          </a:xfrm>
        </p:spPr>
        <p:txBody>
          <a:bodyPr>
            <a:no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p:txBody>
      </p:sp>
      <p:graphicFrame>
        <p:nvGraphicFramePr>
          <p:cNvPr id="9" name="Chart 8"/>
          <p:cNvGraphicFramePr/>
          <p:nvPr userDrawn="1">
            <p:extLst>
              <p:ext uri="{D42A27DB-BD31-4B8C-83A1-F6EECF244321}">
                <p14:modId xmlns:p14="http://schemas.microsoft.com/office/powerpoint/2010/main" val="2941650231"/>
              </p:ext>
            </p:extLst>
          </p:nvPr>
        </p:nvGraphicFramePr>
        <p:xfrm>
          <a:off x="2032000" y="2514600"/>
          <a:ext cx="50292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Placeholder 1"/>
          <p:cNvSpPr>
            <a:spLocks noGrp="1"/>
          </p:cNvSpPr>
          <p:nvPr>
            <p:ph type="title"/>
          </p:nvPr>
        </p:nvSpPr>
        <p:spPr>
          <a:xfrm>
            <a:off x="457200" y="334381"/>
            <a:ext cx="8229600" cy="6505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20796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1080655"/>
            <a:ext cx="8229600" cy="510638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457200" y="328795"/>
            <a:ext cx="8229600" cy="6505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7" name="Date Placeholder 3"/>
          <p:cNvSpPr txBox="1">
            <a:spLocks/>
          </p:cNvSpPr>
          <p:nvPr userDrawn="1"/>
        </p:nvSpPr>
        <p:spPr>
          <a:xfrm>
            <a:off x="385283" y="6503542"/>
            <a:ext cx="426378" cy="19525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59618B-9FF7-4719-B508-A5A3907F4343}" type="slidenum">
              <a:rPr lang="en-US" smtClean="0"/>
              <a:pPr algn="l"/>
              <a:t>‹#›</a:t>
            </a:fld>
            <a:endParaRPr lang="en-US" dirty="0"/>
          </a:p>
        </p:txBody>
      </p:sp>
    </p:spTree>
    <p:extLst>
      <p:ext uri="{BB962C8B-B14F-4D97-AF65-F5344CB8AC3E}">
        <p14:creationId xmlns:p14="http://schemas.microsoft.com/office/powerpoint/2010/main" val="1166784625"/>
      </p:ext>
    </p:extLst>
  </p:cSld>
  <p:clrMap bg1="lt1" tx1="dk1" bg2="lt2" tx2="dk2" accent1="accent1" accent2="accent2" accent3="accent3" accent4="accent4" accent5="accent5" accent6="accent6" hlink="hlink" folHlink="folHlink"/>
  <p:sldLayoutIdLst>
    <p:sldLayoutId id="2147483733" r:id="rId1"/>
    <p:sldLayoutId id="2147483742" r:id="rId2"/>
    <p:sldLayoutId id="2147483738" r:id="rId3"/>
    <p:sldLayoutId id="2147483740" r:id="rId4"/>
  </p:sldLayoutIdLst>
  <p:hf hdr="0" ftr="0" dt="0"/>
  <p:txStyles>
    <p:titleStyle>
      <a:lvl1pPr algn="l" defTabSz="457200" rtl="0" eaLnBrk="1" latinLnBrk="0" hangingPunct="1">
        <a:lnSpc>
          <a:spcPct val="80000"/>
        </a:lnSpc>
        <a:spcBef>
          <a:spcPct val="0"/>
        </a:spcBef>
        <a:buNone/>
        <a:defRPr sz="3600" b="0" kern="1200" baseline="0">
          <a:solidFill>
            <a:srgbClr val="008CA1"/>
          </a:solidFill>
          <a:latin typeface="Arial"/>
          <a:ea typeface="+mj-ea"/>
          <a:cs typeface="Arial"/>
        </a:defRPr>
      </a:lvl1pPr>
    </p:titleStyle>
    <p:bodyStyle>
      <a:lvl1pPr marL="457200" indent="-457200" algn="l" defTabSz="457200" rtl="0" eaLnBrk="1" latinLnBrk="0" hangingPunct="1">
        <a:spcBef>
          <a:spcPct val="20000"/>
        </a:spcBef>
        <a:buFontTx/>
        <a:buBlip>
          <a:blip r:embed="rId7"/>
        </a:buBlip>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da.gov/downloads/Drugs/GuidanceComplianceRegulatoryInformation/Surveillance/UCM443582.zi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raphics.rhoworld.com/tools/openFDA/" TargetMode="External"/><Relationship Id="rId2" Type="http://schemas.openxmlformats.org/officeDocument/2006/relationships/hyperlink" Target="https://github.com/RhoIn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3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54.201.82.167/RR_D/" TargetMode="External"/><Relationship Id="rId3" Type="http://schemas.openxmlformats.org/officeDocument/2006/relationships/hyperlink" Target="https://opendata.stackexchange.com/questions/tagged/openfda" TargetMode="External"/><Relationship Id="rId7" Type="http://schemas.openxmlformats.org/officeDocument/2006/relationships/hyperlink" Target="https://github.com/rOpenHealth/openfda" TargetMode="External"/><Relationship Id="rId2" Type="http://schemas.openxmlformats.org/officeDocument/2006/relationships/hyperlink" Target="https://twitter.com/openfda" TargetMode="External"/><Relationship Id="rId1" Type="http://schemas.openxmlformats.org/officeDocument/2006/relationships/slideLayout" Target="../slideLayouts/slideLayout2.xml"/><Relationship Id="rId6" Type="http://schemas.openxmlformats.org/officeDocument/2006/relationships/hyperlink" Target="http://openfdasearch.herokuapp.com/" TargetMode="External"/><Relationship Id="rId5" Type="http://schemas.openxmlformats.org/officeDocument/2006/relationships/hyperlink" Target="http://www.reddit.com/r/openfda" TargetMode="External"/><Relationship Id="rId10" Type="http://schemas.openxmlformats.org/officeDocument/2006/relationships/hyperlink" Target="http://graphics.rhoworld.com" TargetMode="External"/><Relationship Id="rId4" Type="http://schemas.openxmlformats.org/officeDocument/2006/relationships/hyperlink" Target="https://github.com/FDA" TargetMode="External"/><Relationship Id="rId9" Type="http://schemas.openxmlformats.org/officeDocument/2006/relationships/hyperlink" Target="http://www.healthdata.gov/"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hoInc/" TargetMode="External"/><Relationship Id="rId2" Type="http://schemas.openxmlformats.org/officeDocument/2006/relationships/hyperlink" Target="http://www.rhoworld.com/" TargetMode="External"/><Relationship Id="rId1" Type="http://schemas.openxmlformats.org/officeDocument/2006/relationships/slideLayout" Target="../slideLayouts/slideLayout2.xml"/><Relationship Id="rId4" Type="http://schemas.openxmlformats.org/officeDocument/2006/relationships/hyperlink" Target="http://graphics.rhoworld.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pen.fda.g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fda.gov/Drugs/GuidanceComplianceRegulatoryInformation/Surveillance/AdverseDrugEffec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0000"/>
              </a:lnSpc>
            </a:pPr>
            <a:r>
              <a:rPr lang="en-US" sz="2800" dirty="0">
                <a:solidFill>
                  <a:schemeClr val="tx1"/>
                </a:solidFill>
              </a:rPr>
              <a:t>Towards Holistic Adverse Drug </a:t>
            </a:r>
            <a:r>
              <a:rPr lang="en-US" sz="2800" dirty="0" smtClean="0">
                <a:solidFill>
                  <a:schemeClr val="tx1"/>
                </a:solidFill>
              </a:rPr>
              <a:t>Reaction</a:t>
            </a:r>
            <a:r>
              <a:rPr lang="en-US" sz="2800" dirty="0">
                <a:solidFill>
                  <a:schemeClr val="tx1"/>
                </a:solidFill>
              </a:rPr>
              <a:t> </a:t>
            </a:r>
            <a:r>
              <a:rPr lang="en-US" sz="2800" dirty="0" smtClean="0">
                <a:solidFill>
                  <a:schemeClr val="tx1"/>
                </a:solidFill>
              </a:rPr>
              <a:t>Detection </a:t>
            </a:r>
            <a:r>
              <a:rPr lang="en-US" sz="2800" dirty="0">
                <a:solidFill>
                  <a:schemeClr val="tx1"/>
                </a:solidFill>
              </a:rPr>
              <a:t>Using Multiple Complementary Data </a:t>
            </a:r>
            <a:r>
              <a:rPr lang="en-US" sz="2800" dirty="0" smtClean="0">
                <a:solidFill>
                  <a:schemeClr val="tx1"/>
                </a:solidFill>
              </a:rPr>
              <a:t>Sources</a:t>
            </a:r>
            <a:r>
              <a:rPr lang="en-US" sz="2800" dirty="0" smtClean="0"/>
              <a:t/>
            </a:r>
            <a:br>
              <a:rPr lang="en-US" sz="2800" dirty="0" smtClean="0"/>
            </a:br>
            <a:r>
              <a:rPr lang="en-US" dirty="0"/>
              <a:t>Interactive Web-Based Exploration of the </a:t>
            </a:r>
            <a:r>
              <a:rPr lang="en-US" dirty="0" smtClean="0"/>
              <a:t/>
            </a:r>
            <a:br>
              <a:rPr lang="en-US" dirty="0" smtClean="0"/>
            </a:br>
            <a:r>
              <a:rPr lang="en-US" dirty="0" smtClean="0"/>
              <a:t>3.8 </a:t>
            </a:r>
            <a:r>
              <a:rPr lang="en-US" dirty="0"/>
              <a:t>Million Adverse Event Reports in the OpenFDA </a:t>
            </a:r>
            <a:r>
              <a:rPr lang="en-US" dirty="0" smtClean="0"/>
              <a:t>Database</a:t>
            </a:r>
            <a:endParaRPr lang="en-US" dirty="0"/>
          </a:p>
        </p:txBody>
      </p:sp>
      <p:sp>
        <p:nvSpPr>
          <p:cNvPr id="3" name="Subtitle 2"/>
          <p:cNvSpPr>
            <a:spLocks noGrp="1"/>
          </p:cNvSpPr>
          <p:nvPr>
            <p:ph type="subTitle" idx="1"/>
          </p:nvPr>
        </p:nvSpPr>
        <p:spPr/>
        <p:txBody>
          <a:bodyPr/>
          <a:lstStyle/>
          <a:p>
            <a:r>
              <a:rPr lang="en-US" b="1" dirty="0" smtClean="0"/>
              <a:t>Jeremy Wildfire</a:t>
            </a:r>
            <a:endParaRPr lang="en-US" b="1" dirty="0"/>
          </a:p>
          <a:p>
            <a:r>
              <a:rPr lang="en-US" dirty="0" smtClean="0"/>
              <a:t>Statistical Scientist</a:t>
            </a:r>
            <a:endParaRPr lang="en-US" dirty="0"/>
          </a:p>
          <a:p>
            <a:r>
              <a:rPr lang="en-US" dirty="0" smtClean="0"/>
              <a:t>Rho</a:t>
            </a:r>
            <a:endParaRPr lang="en-US" dirty="0"/>
          </a:p>
        </p:txBody>
      </p:sp>
      <p:pic>
        <p:nvPicPr>
          <p:cNvPr id="4" name="Picture 3" descr="Twitter_logo_blue.png"/>
          <p:cNvPicPr>
            <a:picLocks noChangeAspect="1"/>
          </p:cNvPicPr>
          <p:nvPr/>
        </p:nvPicPr>
        <p:blipFill>
          <a:blip r:embed="rId3" cstate="print"/>
          <a:stretch>
            <a:fillRect/>
          </a:stretch>
        </p:blipFill>
        <p:spPr>
          <a:xfrm>
            <a:off x="6052082" y="4577526"/>
            <a:ext cx="618239" cy="457201"/>
          </a:xfrm>
          <a:prstGeom prst="rect">
            <a:avLst/>
          </a:prstGeom>
        </p:spPr>
      </p:pic>
      <p:sp>
        <p:nvSpPr>
          <p:cNvPr id="5" name="Subtitle 2"/>
          <p:cNvSpPr txBox="1">
            <a:spLocks/>
          </p:cNvSpPr>
          <p:nvPr/>
        </p:nvSpPr>
        <p:spPr bwMode="auto">
          <a:xfrm>
            <a:off x="5943599" y="5106052"/>
            <a:ext cx="3096491" cy="100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0" indent="0" algn="l" rtl="0" eaLnBrk="0" fontAlgn="base" hangingPunct="0">
              <a:spcBef>
                <a:spcPct val="20000"/>
              </a:spcBef>
              <a:spcAft>
                <a:spcPct val="0"/>
              </a:spcAft>
              <a:buFontTx/>
              <a:buNone/>
              <a:defRPr sz="3200" b="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rgbClr val="003366"/>
                </a:solidFill>
                <a:latin typeface="+mn-lt"/>
              </a:defRPr>
            </a:lvl6pPr>
            <a:lvl7pPr marL="2971800" indent="-228600" algn="l" rtl="0" fontAlgn="base">
              <a:spcBef>
                <a:spcPct val="20000"/>
              </a:spcBef>
              <a:spcAft>
                <a:spcPct val="0"/>
              </a:spcAft>
              <a:buChar char="»"/>
              <a:defRPr sz="2000">
                <a:solidFill>
                  <a:srgbClr val="003366"/>
                </a:solidFill>
                <a:latin typeface="+mn-lt"/>
              </a:defRPr>
            </a:lvl7pPr>
            <a:lvl8pPr marL="3429000" indent="-228600" algn="l" rtl="0" fontAlgn="base">
              <a:spcBef>
                <a:spcPct val="20000"/>
              </a:spcBef>
              <a:spcAft>
                <a:spcPct val="0"/>
              </a:spcAft>
              <a:buChar char="»"/>
              <a:defRPr sz="2000">
                <a:solidFill>
                  <a:srgbClr val="003366"/>
                </a:solidFill>
                <a:latin typeface="+mn-lt"/>
              </a:defRPr>
            </a:lvl8pPr>
            <a:lvl9pPr marL="3886200" indent="-228600" algn="l" rtl="0" fontAlgn="base">
              <a:spcBef>
                <a:spcPct val="20000"/>
              </a:spcBef>
              <a:spcAft>
                <a:spcPct val="0"/>
              </a:spcAft>
              <a:buChar char="»"/>
              <a:defRPr sz="2000">
                <a:solidFill>
                  <a:srgbClr val="003366"/>
                </a:solidFill>
                <a:latin typeface="+mn-lt"/>
              </a:defRPr>
            </a:lvl9pPr>
          </a:lstStyle>
          <a:p>
            <a:r>
              <a:rPr lang="en-US" sz="2800" kern="0" dirty="0" smtClean="0">
                <a:solidFill>
                  <a:srgbClr val="20596D"/>
                </a:solidFill>
              </a:rPr>
              <a:t>@</a:t>
            </a:r>
            <a:r>
              <a:rPr lang="en-US" sz="2800" kern="0" dirty="0" err="1" smtClean="0">
                <a:solidFill>
                  <a:srgbClr val="20596D"/>
                </a:solidFill>
              </a:rPr>
              <a:t>rhoworld</a:t>
            </a:r>
            <a:endParaRPr lang="en-US" sz="2800" kern="0" dirty="0" smtClean="0">
              <a:solidFill>
                <a:srgbClr val="20596D"/>
              </a:solidFill>
            </a:endParaRPr>
          </a:p>
          <a:p>
            <a:r>
              <a:rPr lang="en-US" sz="2800" kern="0" dirty="0" smtClean="0">
                <a:solidFill>
                  <a:srgbClr val="20596D"/>
                </a:solidFill>
              </a:rPr>
              <a:t>@</a:t>
            </a:r>
            <a:r>
              <a:rPr lang="en-US" sz="2800" kern="0" dirty="0" err="1" smtClean="0">
                <a:solidFill>
                  <a:srgbClr val="20596D"/>
                </a:solidFill>
              </a:rPr>
              <a:t>jwildfire</a:t>
            </a:r>
            <a:endParaRPr lang="en-US" sz="2800" kern="0" dirty="0">
              <a:solidFill>
                <a:srgbClr val="20596D"/>
              </a:solidFill>
            </a:endParaRPr>
          </a:p>
        </p:txBody>
      </p:sp>
    </p:spTree>
    <p:extLst>
      <p:ext uri="{BB962C8B-B14F-4D97-AF65-F5344CB8AC3E}">
        <p14:creationId xmlns:p14="http://schemas.microsoft.com/office/powerpoint/2010/main" val="252372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403929"/>
            <a:ext cx="8229600" cy="2539671"/>
          </a:xfrm>
        </p:spPr>
        <p:txBody>
          <a:bodyPr/>
          <a:lstStyle/>
          <a:p>
            <a:r>
              <a:rPr lang="en-US" dirty="0"/>
              <a:t>Sample FAERS data from Q3 2014</a:t>
            </a:r>
          </a:p>
          <a:p>
            <a:pPr lvl="1"/>
            <a:r>
              <a:rPr lang="en-US" dirty="0"/>
              <a:t>Drug/biologic information </a:t>
            </a:r>
            <a:r>
              <a:rPr lang="en-US" dirty="0" smtClean="0"/>
              <a:t>(1 </a:t>
            </a:r>
            <a:r>
              <a:rPr lang="en-US" dirty="0"/>
              <a:t>of 7 </a:t>
            </a:r>
            <a:r>
              <a:rPr lang="en-US" dirty="0" smtClean="0"/>
              <a:t>files)</a:t>
            </a:r>
            <a:endParaRPr lang="en-US" dirty="0"/>
          </a:p>
          <a:p>
            <a:pPr lvl="1"/>
            <a:r>
              <a:rPr lang="en-US" dirty="0"/>
              <a:t>15 of 689,000 records</a:t>
            </a:r>
          </a:p>
          <a:p>
            <a:pPr marL="0" indent="0">
              <a:buNone/>
            </a:pPr>
            <a:endParaRPr lang="en-US" dirty="0"/>
          </a:p>
        </p:txBody>
      </p:sp>
      <p:sp>
        <p:nvSpPr>
          <p:cNvPr id="3" name="Title 2"/>
          <p:cNvSpPr>
            <a:spLocks noGrp="1"/>
          </p:cNvSpPr>
          <p:nvPr>
            <p:ph type="title"/>
          </p:nvPr>
        </p:nvSpPr>
        <p:spPr/>
        <p:txBody>
          <a:bodyPr/>
          <a:lstStyle/>
          <a:p>
            <a:r>
              <a:rPr lang="en-US" dirty="0" smtClean="0"/>
              <a:t>FAERS – Sample Data</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3186"/>
            <a:ext cx="9144000" cy="1900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5257807"/>
            <a:ext cx="8026399"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hlinkClick r:id="rId3"/>
              </a:rPr>
              <a:t>http://www.fda.gov/downloads/Drugs/GuidanceComplianceRegulatoryInformation/Surveillance/UCM443582.zip</a:t>
            </a:r>
            <a:endParaRPr lang="en-US" sz="2000" dirty="0"/>
          </a:p>
        </p:txBody>
      </p:sp>
      <p:sp>
        <p:nvSpPr>
          <p:cNvPr id="6" name="TextBox 5"/>
          <p:cNvSpPr txBox="1"/>
          <p:nvPr/>
        </p:nvSpPr>
        <p:spPr>
          <a:xfrm>
            <a:off x="381001" y="4995339"/>
            <a:ext cx="3198311" cy="369332"/>
          </a:xfrm>
          <a:prstGeom prst="rect">
            <a:avLst/>
          </a:prstGeom>
          <a:noFill/>
        </p:spPr>
        <p:txBody>
          <a:bodyPr wrap="none" rtlCol="0">
            <a:spAutoFit/>
          </a:bodyPr>
          <a:lstStyle/>
          <a:p>
            <a:r>
              <a:rPr lang="en-US" dirty="0" smtClean="0">
                <a:solidFill>
                  <a:schemeClr val="accent3">
                    <a:lumMod val="75000"/>
                  </a:schemeClr>
                </a:solidFill>
              </a:rPr>
              <a:t>Full Data Set (XML, 46.1 MB)</a:t>
            </a:r>
            <a:endParaRPr lang="en-US" dirty="0">
              <a:solidFill>
                <a:schemeClr val="accent3">
                  <a:lumMod val="75000"/>
                </a:schemeClr>
              </a:solidFill>
            </a:endParaRPr>
          </a:p>
        </p:txBody>
      </p:sp>
    </p:spTree>
    <p:extLst>
      <p:ext uri="{BB962C8B-B14F-4D97-AF65-F5344CB8AC3E}">
        <p14:creationId xmlns:p14="http://schemas.microsoft.com/office/powerpoint/2010/main" val="202201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48590"/>
            <a:ext cx="8229600" cy="5130140"/>
          </a:xfrm>
        </p:spPr>
        <p:txBody>
          <a:bodyPr/>
          <a:lstStyle/>
          <a:p>
            <a:r>
              <a:rPr lang="en-US" dirty="0" smtClean="0"/>
              <a:t>Application Programming Interface</a:t>
            </a:r>
          </a:p>
          <a:p>
            <a:pPr lvl="1"/>
            <a:r>
              <a:rPr lang="en-US" dirty="0" smtClean="0"/>
              <a:t>Primary Users: Software Developers</a:t>
            </a:r>
          </a:p>
          <a:p>
            <a:r>
              <a:rPr lang="en-US" dirty="0" smtClean="0"/>
              <a:t>Access to </a:t>
            </a:r>
            <a:r>
              <a:rPr lang="en-US" dirty="0"/>
              <a:t>FAERS data (2004-present) </a:t>
            </a:r>
            <a:r>
              <a:rPr lang="en-US" dirty="0" smtClean="0"/>
              <a:t>using 4 parameters:</a:t>
            </a:r>
          </a:p>
          <a:p>
            <a:pPr lvl="1"/>
            <a:r>
              <a:rPr lang="en-US" dirty="0" smtClean="0"/>
              <a:t>Search: filter results meeting a criteria</a:t>
            </a:r>
            <a:endParaRPr lang="en-US" dirty="0"/>
          </a:p>
          <a:p>
            <a:pPr lvl="1"/>
            <a:r>
              <a:rPr lang="en-US" dirty="0" smtClean="0"/>
              <a:t>Count: get the </a:t>
            </a:r>
            <a:r>
              <a:rPr lang="en-US" dirty="0"/>
              <a:t>number of unique values </a:t>
            </a:r>
            <a:r>
              <a:rPr lang="en-US" dirty="0" smtClean="0"/>
              <a:t>for a field</a:t>
            </a:r>
          </a:p>
          <a:p>
            <a:pPr lvl="1"/>
            <a:r>
              <a:rPr lang="en-US" dirty="0" smtClean="0"/>
              <a:t>Limit &amp; Skip: # of results and position of first result</a:t>
            </a:r>
          </a:p>
          <a:p>
            <a:r>
              <a:rPr lang="en-US" dirty="0" smtClean="0"/>
              <a:t>More than 3.8 million total reports, but … </a:t>
            </a:r>
          </a:p>
          <a:p>
            <a:r>
              <a:rPr lang="en-US" dirty="0" smtClean="0"/>
              <a:t>…1000 </a:t>
            </a:r>
            <a:r>
              <a:rPr lang="en-US" dirty="0"/>
              <a:t>results at a time</a:t>
            </a:r>
          </a:p>
          <a:p>
            <a:pPr lvl="1"/>
            <a:r>
              <a:rPr lang="en-US" dirty="0"/>
              <a:t>Can’t “download the data</a:t>
            </a:r>
            <a:r>
              <a:rPr lang="en-US" dirty="0" smtClean="0"/>
              <a:t>”</a:t>
            </a: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OpenFDA API</a:t>
            </a:r>
            <a:endParaRPr lang="en-US" dirty="0"/>
          </a:p>
        </p:txBody>
      </p:sp>
    </p:spTree>
    <p:extLst>
      <p:ext uri="{BB962C8B-B14F-4D97-AF65-F5344CB8AC3E}">
        <p14:creationId xmlns:p14="http://schemas.microsoft.com/office/powerpoint/2010/main" val="3667810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7859"/>
            <a:ext cx="8229600" cy="558474"/>
          </a:xfrm>
        </p:spPr>
        <p:txBody>
          <a:bodyPr/>
          <a:lstStyle/>
          <a:p>
            <a:pPr marL="0" indent="0" algn="ctr">
              <a:buNone/>
            </a:pPr>
            <a:r>
              <a:rPr lang="en-US" dirty="0" smtClean="0"/>
              <a:t>What are the 5 most common Asthma Drugs?</a:t>
            </a:r>
            <a:endParaRPr lang="en-US" dirty="0"/>
          </a:p>
        </p:txBody>
      </p:sp>
      <p:sp>
        <p:nvSpPr>
          <p:cNvPr id="4" name="TextBox 3"/>
          <p:cNvSpPr txBox="1"/>
          <p:nvPr/>
        </p:nvSpPr>
        <p:spPr>
          <a:xfrm>
            <a:off x="2675468" y="1666297"/>
            <a:ext cx="554566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0" lvl="1" algn="ctr"/>
            <a:r>
              <a:rPr lang="en-US" dirty="0" smtClean="0"/>
              <a:t>Drug Indication </a:t>
            </a:r>
            <a:r>
              <a:rPr lang="en-US" dirty="0"/>
              <a:t>= </a:t>
            </a:r>
            <a:r>
              <a:rPr lang="en-US" dirty="0" smtClean="0"/>
              <a:t>Asthma</a:t>
            </a:r>
            <a:endParaRPr lang="en-US" dirty="0"/>
          </a:p>
        </p:txBody>
      </p:sp>
      <p:sp>
        <p:nvSpPr>
          <p:cNvPr id="5" name="TextBox 4"/>
          <p:cNvSpPr txBox="1"/>
          <p:nvPr/>
        </p:nvSpPr>
        <p:spPr>
          <a:xfrm>
            <a:off x="2675468" y="2293314"/>
            <a:ext cx="554566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0" lvl="1" algn="ctr"/>
            <a:r>
              <a:rPr lang="en-US" dirty="0" smtClean="0"/>
              <a:t>Medicinal Product (Generic)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8404835"/>
              </p:ext>
            </p:extLst>
          </p:nvPr>
        </p:nvGraphicFramePr>
        <p:xfrm>
          <a:off x="2673084" y="4029198"/>
          <a:ext cx="5486271" cy="2225040"/>
        </p:xfrm>
        <a:graphic>
          <a:graphicData uri="http://schemas.openxmlformats.org/drawingml/2006/table">
            <a:tbl>
              <a:tblPr firstRow="1" bandRow="1">
                <a:tableStyleId>{00A15C55-8517-42AA-B614-E9B94910E393}</a:tableStyleId>
              </a:tblPr>
              <a:tblGrid>
                <a:gridCol w="3641667"/>
                <a:gridCol w="1844604"/>
              </a:tblGrid>
              <a:tr h="370840">
                <a:tc>
                  <a:txBody>
                    <a:bodyPr/>
                    <a:lstStyle/>
                    <a:p>
                      <a:r>
                        <a:rPr lang="en-US" dirty="0" smtClean="0"/>
                        <a:t>Medicinal</a:t>
                      </a:r>
                      <a:r>
                        <a:rPr lang="en-US" baseline="0" dirty="0" smtClean="0"/>
                        <a:t> Product</a:t>
                      </a:r>
                      <a:endParaRPr lang="en-US" dirty="0"/>
                    </a:p>
                  </a:txBody>
                  <a:tcPr/>
                </a:tc>
                <a:tc>
                  <a:txBody>
                    <a:bodyPr/>
                    <a:lstStyle/>
                    <a:p>
                      <a:r>
                        <a:rPr lang="en-US" dirty="0" smtClean="0"/>
                        <a:t># of Reports</a:t>
                      </a:r>
                      <a:endParaRPr lang="en-US" dirty="0"/>
                    </a:p>
                  </a:txBody>
                  <a:tcPr/>
                </a:tc>
              </a:tr>
              <a:tr h="370840">
                <a:tc>
                  <a:txBody>
                    <a:bodyPr/>
                    <a:lstStyle/>
                    <a:p>
                      <a:r>
                        <a:rPr lang="en-US" dirty="0" smtClean="0"/>
                        <a:t>ALBUTEROL SULFATE</a:t>
                      </a:r>
                      <a:endParaRPr lang="en-US" dirty="0"/>
                    </a:p>
                  </a:txBody>
                  <a:tcPr/>
                </a:tc>
                <a:tc>
                  <a:txBody>
                    <a:bodyPr/>
                    <a:lstStyle/>
                    <a:p>
                      <a:r>
                        <a:rPr lang="en-US" dirty="0" smtClean="0"/>
                        <a:t>14915</a:t>
                      </a:r>
                      <a:endParaRPr lang="en-US" dirty="0"/>
                    </a:p>
                  </a:txBody>
                  <a:tcPr/>
                </a:tc>
              </a:tr>
              <a:tr h="370840">
                <a:tc>
                  <a:txBody>
                    <a:bodyPr/>
                    <a:lstStyle/>
                    <a:p>
                      <a:r>
                        <a:rPr lang="en-US" dirty="0" smtClean="0"/>
                        <a:t>MONTELUKAST SODIUM</a:t>
                      </a:r>
                      <a:endParaRPr lang="en-US" dirty="0"/>
                    </a:p>
                  </a:txBody>
                  <a:tcPr/>
                </a:tc>
                <a:tc>
                  <a:txBody>
                    <a:bodyPr/>
                    <a:lstStyle/>
                    <a:p>
                      <a:r>
                        <a:rPr lang="en-US" dirty="0" smtClean="0"/>
                        <a:t>12288</a:t>
                      </a:r>
                      <a:endParaRPr lang="en-US" dirty="0"/>
                    </a:p>
                  </a:txBody>
                  <a:tcPr/>
                </a:tc>
              </a:tr>
              <a:tr h="370840">
                <a:tc>
                  <a:txBody>
                    <a:bodyPr/>
                    <a:lstStyle/>
                    <a:p>
                      <a:r>
                        <a:rPr lang="en-US" dirty="0" smtClean="0"/>
                        <a:t>ALBUTEROL</a:t>
                      </a:r>
                      <a:endParaRPr lang="en-US" dirty="0"/>
                    </a:p>
                  </a:txBody>
                  <a:tcPr/>
                </a:tc>
                <a:tc>
                  <a:txBody>
                    <a:bodyPr/>
                    <a:lstStyle/>
                    <a:p>
                      <a:r>
                        <a:rPr lang="en-US" dirty="0" smtClean="0"/>
                        <a:t>8583</a:t>
                      </a:r>
                      <a:endParaRPr lang="en-US" dirty="0"/>
                    </a:p>
                  </a:txBody>
                  <a:tcPr/>
                </a:tc>
              </a:tr>
              <a:tr h="370840">
                <a:tc>
                  <a:txBody>
                    <a:bodyPr/>
                    <a:lstStyle/>
                    <a:p>
                      <a:r>
                        <a:rPr lang="en-US" dirty="0" smtClean="0"/>
                        <a:t>OMALIZUMAB</a:t>
                      </a:r>
                      <a:endParaRPr lang="en-US" dirty="0"/>
                    </a:p>
                  </a:txBody>
                  <a:tcPr/>
                </a:tc>
                <a:tc>
                  <a:txBody>
                    <a:bodyPr/>
                    <a:lstStyle/>
                    <a:p>
                      <a:r>
                        <a:rPr lang="en-US" dirty="0" smtClean="0"/>
                        <a:t>7469</a:t>
                      </a:r>
                      <a:endParaRPr lang="en-US" dirty="0"/>
                    </a:p>
                  </a:txBody>
                  <a:tcPr/>
                </a:tc>
              </a:tr>
              <a:tr h="370840">
                <a:tc>
                  <a:txBody>
                    <a:bodyPr/>
                    <a:lstStyle/>
                    <a:p>
                      <a:r>
                        <a:rPr lang="en-US" dirty="0" smtClean="0"/>
                        <a:t>FLUTICASONE PROPIONATE</a:t>
                      </a:r>
                      <a:endParaRPr lang="en-US" dirty="0"/>
                    </a:p>
                  </a:txBody>
                  <a:tcPr/>
                </a:tc>
                <a:tc>
                  <a:txBody>
                    <a:bodyPr/>
                    <a:lstStyle/>
                    <a:p>
                      <a:r>
                        <a:rPr lang="en-US" dirty="0" smtClean="0"/>
                        <a:t>5970</a:t>
                      </a:r>
                      <a:endParaRPr lang="en-US" dirty="0"/>
                    </a:p>
                  </a:txBody>
                  <a:tcPr/>
                </a:tc>
              </a:tr>
            </a:tbl>
          </a:graphicData>
        </a:graphic>
      </p:graphicFrame>
      <p:sp>
        <p:nvSpPr>
          <p:cNvPr id="7" name="TextBox 6"/>
          <p:cNvSpPr txBox="1"/>
          <p:nvPr/>
        </p:nvSpPr>
        <p:spPr>
          <a:xfrm>
            <a:off x="1549390" y="1666297"/>
            <a:ext cx="979755" cy="369332"/>
          </a:xfrm>
          <a:prstGeom prst="rect">
            <a:avLst/>
          </a:prstGeom>
          <a:noFill/>
        </p:spPr>
        <p:txBody>
          <a:bodyPr wrap="none" rtlCol="0">
            <a:spAutoFit/>
          </a:bodyPr>
          <a:lstStyle/>
          <a:p>
            <a:r>
              <a:rPr lang="en-US" dirty="0" smtClean="0"/>
              <a:t>Search:</a:t>
            </a:r>
            <a:endParaRPr lang="en-US" dirty="0"/>
          </a:p>
        </p:txBody>
      </p:sp>
      <p:sp>
        <p:nvSpPr>
          <p:cNvPr id="8" name="TextBox 7"/>
          <p:cNvSpPr txBox="1"/>
          <p:nvPr/>
        </p:nvSpPr>
        <p:spPr>
          <a:xfrm>
            <a:off x="1625590" y="2293314"/>
            <a:ext cx="864339" cy="369332"/>
          </a:xfrm>
          <a:prstGeom prst="rect">
            <a:avLst/>
          </a:prstGeom>
          <a:noFill/>
        </p:spPr>
        <p:txBody>
          <a:bodyPr wrap="none" rtlCol="0">
            <a:spAutoFit/>
          </a:bodyPr>
          <a:lstStyle/>
          <a:p>
            <a:r>
              <a:rPr lang="en-US" dirty="0" smtClean="0"/>
              <a:t>Count:</a:t>
            </a:r>
            <a:endParaRPr lang="en-US" dirty="0"/>
          </a:p>
        </p:txBody>
      </p:sp>
      <p:sp>
        <p:nvSpPr>
          <p:cNvPr id="9" name="TextBox 8"/>
          <p:cNvSpPr txBox="1"/>
          <p:nvPr/>
        </p:nvSpPr>
        <p:spPr>
          <a:xfrm>
            <a:off x="1664806" y="2928314"/>
            <a:ext cx="736099" cy="369332"/>
          </a:xfrm>
          <a:prstGeom prst="rect">
            <a:avLst/>
          </a:prstGeom>
          <a:noFill/>
        </p:spPr>
        <p:txBody>
          <a:bodyPr wrap="none" rtlCol="0">
            <a:spAutoFit/>
          </a:bodyPr>
          <a:lstStyle/>
          <a:p>
            <a:r>
              <a:rPr lang="en-US" dirty="0" smtClean="0"/>
              <a:t>Limit:</a:t>
            </a:r>
            <a:endParaRPr lang="en-US" dirty="0"/>
          </a:p>
        </p:txBody>
      </p:sp>
      <p:sp>
        <p:nvSpPr>
          <p:cNvPr id="10" name="TextBox 9"/>
          <p:cNvSpPr txBox="1"/>
          <p:nvPr/>
        </p:nvSpPr>
        <p:spPr>
          <a:xfrm>
            <a:off x="2673084" y="2928314"/>
            <a:ext cx="554566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0" lvl="1" algn="ctr"/>
            <a:r>
              <a:rPr lang="en-US" dirty="0"/>
              <a:t>5</a:t>
            </a:r>
          </a:p>
        </p:txBody>
      </p:sp>
      <p:sp>
        <p:nvSpPr>
          <p:cNvPr id="11" name="Down Arrow 10"/>
          <p:cNvSpPr/>
          <p:nvPr/>
        </p:nvSpPr>
        <p:spPr>
          <a:xfrm>
            <a:off x="5107577" y="3429000"/>
            <a:ext cx="677334" cy="515531"/>
          </a:xfrm>
          <a:prstGeom prst="downArrow">
            <a:avLst/>
          </a:prstGeom>
          <a:solidFill>
            <a:schemeClr val="tx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2"/>
          <p:cNvSpPr txBox="1">
            <a:spLocks/>
          </p:cNvSpPr>
          <p:nvPr/>
        </p:nvSpPr>
        <p:spPr>
          <a:xfrm>
            <a:off x="457200" y="243661"/>
            <a:ext cx="8229600" cy="650567"/>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0" kern="1200" baseline="0">
                <a:solidFill>
                  <a:srgbClr val="008CA1"/>
                </a:solidFill>
                <a:latin typeface="Arial"/>
                <a:ea typeface="+mj-ea"/>
                <a:cs typeface="Arial"/>
              </a:defRPr>
            </a:lvl1pPr>
          </a:lstStyle>
          <a:p>
            <a:r>
              <a:rPr lang="en-US" dirty="0" smtClean="0"/>
              <a:t>Top 5 for Asthma – Version 1</a:t>
            </a:r>
            <a:endParaRPr lang="en-US" dirty="0"/>
          </a:p>
        </p:txBody>
      </p:sp>
    </p:spTree>
    <p:extLst>
      <p:ext uri="{BB962C8B-B14F-4D97-AF65-F5344CB8AC3E}">
        <p14:creationId xmlns:p14="http://schemas.microsoft.com/office/powerpoint/2010/main" val="177142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5412" y="834294"/>
            <a:ext cx="5978055"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dirty="0"/>
              <a:t>https://api.fda.gov/drug/</a:t>
            </a:r>
            <a:r>
              <a:rPr lang="en-US" dirty="0" err="1" smtClean="0"/>
              <a:t>event.json?search</a:t>
            </a:r>
            <a:r>
              <a:rPr lang="en-US" dirty="0"/>
              <a:t>=patient.drug.drugindication:%</a:t>
            </a:r>
            <a:r>
              <a:rPr lang="en-US" dirty="0" smtClean="0"/>
              <a:t>22asthma%</a:t>
            </a:r>
            <a:r>
              <a:rPr lang="en-US" dirty="0"/>
              <a:t>22&amp;count=</a:t>
            </a:r>
            <a:r>
              <a:rPr lang="en-US" dirty="0" err="1" smtClean="0"/>
              <a:t>patient.drug.generic_name.exact</a:t>
            </a:r>
            <a:r>
              <a:rPr lang="en-US" dirty="0" err="1"/>
              <a:t>&amp;</a:t>
            </a:r>
            <a:r>
              <a:rPr lang="en-US" dirty="0" err="1" smtClean="0"/>
              <a:t>limit</a:t>
            </a:r>
            <a:r>
              <a:rPr lang="en-US" dirty="0"/>
              <a:t>=5</a:t>
            </a:r>
          </a:p>
        </p:txBody>
      </p:sp>
      <p:sp>
        <p:nvSpPr>
          <p:cNvPr id="7" name="TextBox 6"/>
          <p:cNvSpPr txBox="1"/>
          <p:nvPr/>
        </p:nvSpPr>
        <p:spPr>
          <a:xfrm>
            <a:off x="1337718" y="857781"/>
            <a:ext cx="877163" cy="369332"/>
          </a:xfrm>
          <a:prstGeom prst="rect">
            <a:avLst/>
          </a:prstGeom>
          <a:noFill/>
        </p:spPr>
        <p:txBody>
          <a:bodyPr wrap="none" rtlCol="0">
            <a:spAutoFit/>
          </a:bodyPr>
          <a:lstStyle/>
          <a:p>
            <a:r>
              <a:rPr lang="en-US" dirty="0" smtClean="0"/>
              <a:t>Query:</a:t>
            </a:r>
            <a:endParaRPr lang="en-US" dirty="0"/>
          </a:p>
        </p:txBody>
      </p:sp>
      <p:sp>
        <p:nvSpPr>
          <p:cNvPr id="8" name="Down Arrow 7"/>
          <p:cNvSpPr/>
          <p:nvPr/>
        </p:nvSpPr>
        <p:spPr>
          <a:xfrm>
            <a:off x="4609563" y="1854065"/>
            <a:ext cx="677334" cy="515531"/>
          </a:xfrm>
          <a:prstGeom prst="downArrow">
            <a:avLst/>
          </a:prstGeom>
          <a:solidFill>
            <a:schemeClr val="tx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267185" y="2477318"/>
            <a:ext cx="1018227" cy="369332"/>
          </a:xfrm>
          <a:prstGeom prst="rect">
            <a:avLst/>
          </a:prstGeom>
          <a:noFill/>
        </p:spPr>
        <p:txBody>
          <a:bodyPr wrap="none" rtlCol="0">
            <a:spAutoFit/>
          </a:bodyPr>
          <a:lstStyle/>
          <a:p>
            <a:r>
              <a:rPr lang="en-US" dirty="0" smtClean="0"/>
              <a:t>Results:</a:t>
            </a:r>
            <a:endParaRPr lang="en-US" dirty="0"/>
          </a:p>
        </p:txBody>
      </p:sp>
      <p:sp>
        <p:nvSpPr>
          <p:cNvPr id="12" name="Rectangle 2"/>
          <p:cNvSpPr>
            <a:spLocks noChangeArrowheads="1"/>
          </p:cNvSpPr>
          <p:nvPr/>
        </p:nvSpPr>
        <p:spPr bwMode="auto">
          <a:xfrm>
            <a:off x="2285412" y="2369596"/>
            <a:ext cx="6162618" cy="3754874"/>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700" dirty="0" smtClean="0"/>
              <a:t>{"</a:t>
            </a:r>
            <a:r>
              <a:rPr lang="en-US" sz="1700" dirty="0"/>
              <a:t>meta": {</a:t>
            </a:r>
          </a:p>
          <a:p>
            <a:r>
              <a:rPr lang="en-US" sz="1700" dirty="0"/>
              <a:t>    "disclaimer": "</a:t>
            </a:r>
            <a:r>
              <a:rPr lang="en-US" sz="1700" dirty="0" err="1"/>
              <a:t>openFDA</a:t>
            </a:r>
            <a:r>
              <a:rPr lang="en-US" sz="1700" dirty="0"/>
              <a:t> is a beta research project and not for clinical use. While we make every effort to ensure that data is accurate, you should assume all results are </a:t>
            </a:r>
            <a:r>
              <a:rPr lang="en-US" sz="1700" dirty="0" err="1"/>
              <a:t>unvalidated</a:t>
            </a:r>
            <a:r>
              <a:rPr lang="en-US" sz="1700" dirty="0"/>
              <a:t>.",</a:t>
            </a:r>
          </a:p>
          <a:p>
            <a:r>
              <a:rPr lang="en-US" sz="1700" dirty="0"/>
              <a:t>    "license": "http://</a:t>
            </a:r>
            <a:r>
              <a:rPr lang="en-US" sz="1700" dirty="0" err="1"/>
              <a:t>open.fda.gov</a:t>
            </a:r>
            <a:r>
              <a:rPr lang="en-US" sz="1700" dirty="0"/>
              <a:t>/license",</a:t>
            </a:r>
          </a:p>
          <a:p>
            <a:r>
              <a:rPr lang="en-US" sz="1700" dirty="0"/>
              <a:t>    "</a:t>
            </a:r>
            <a:r>
              <a:rPr lang="en-US" sz="1700" dirty="0" err="1"/>
              <a:t>last_updated</a:t>
            </a:r>
            <a:r>
              <a:rPr lang="en-US" sz="1700" dirty="0"/>
              <a:t>": "2015-01-21"</a:t>
            </a:r>
          </a:p>
          <a:p>
            <a:r>
              <a:rPr lang="en-US" sz="1700" dirty="0"/>
              <a:t>  },</a:t>
            </a:r>
          </a:p>
          <a:p>
            <a:r>
              <a:rPr lang="en-US" sz="1700" dirty="0"/>
              <a:t>  "results": [</a:t>
            </a:r>
          </a:p>
          <a:p>
            <a:r>
              <a:rPr lang="en-US" sz="1700" dirty="0"/>
              <a:t>    </a:t>
            </a:r>
            <a:r>
              <a:rPr lang="en-US" sz="1700" dirty="0" smtClean="0"/>
              <a:t>{"</a:t>
            </a:r>
            <a:r>
              <a:rPr lang="en-US" sz="1700" dirty="0"/>
              <a:t>term": "ALBUTEROL </a:t>
            </a:r>
            <a:r>
              <a:rPr lang="en-US" sz="1700" dirty="0" smtClean="0"/>
              <a:t>SULFATE”, "</a:t>
            </a:r>
            <a:r>
              <a:rPr lang="en-US" sz="1700" dirty="0"/>
              <a:t>count": </a:t>
            </a:r>
            <a:r>
              <a:rPr lang="en-US" sz="1700" dirty="0" smtClean="0"/>
              <a:t>14915},</a:t>
            </a:r>
          </a:p>
          <a:p>
            <a:r>
              <a:rPr lang="en-US" sz="1700" dirty="0" smtClean="0"/>
              <a:t>    {"</a:t>
            </a:r>
            <a:r>
              <a:rPr lang="en-US" sz="1700" dirty="0"/>
              <a:t>term": "MONTELUKAST SODIUM"</a:t>
            </a:r>
            <a:r>
              <a:rPr lang="en-US" sz="1700" dirty="0" smtClean="0"/>
              <a:t>, "</a:t>
            </a:r>
            <a:r>
              <a:rPr lang="en-US" sz="1700" dirty="0"/>
              <a:t>count": </a:t>
            </a:r>
            <a:r>
              <a:rPr lang="en-US" sz="1700" dirty="0" smtClean="0"/>
              <a:t>12288}</a:t>
            </a:r>
            <a:r>
              <a:rPr lang="en-US" sz="1700" dirty="0"/>
              <a:t>,</a:t>
            </a:r>
          </a:p>
          <a:p>
            <a:r>
              <a:rPr lang="en-US" sz="1700" dirty="0"/>
              <a:t>    </a:t>
            </a:r>
            <a:r>
              <a:rPr lang="en-US" sz="1700" dirty="0" smtClean="0"/>
              <a:t>{"</a:t>
            </a:r>
            <a:r>
              <a:rPr lang="en-US" sz="1700" dirty="0"/>
              <a:t>term": "</a:t>
            </a:r>
            <a:r>
              <a:rPr lang="en-US" sz="1700" dirty="0" smtClean="0"/>
              <a:t>ALBUTEROL”, "</a:t>
            </a:r>
            <a:r>
              <a:rPr lang="en-US" sz="1700" dirty="0"/>
              <a:t>count": </a:t>
            </a:r>
            <a:r>
              <a:rPr lang="en-US" sz="1700" dirty="0" smtClean="0"/>
              <a:t>8583}</a:t>
            </a:r>
            <a:r>
              <a:rPr lang="en-US" sz="1700" dirty="0"/>
              <a:t>,</a:t>
            </a:r>
          </a:p>
          <a:p>
            <a:r>
              <a:rPr lang="en-US" sz="1700" dirty="0"/>
              <a:t>    </a:t>
            </a:r>
            <a:r>
              <a:rPr lang="en-US" sz="1700" dirty="0" smtClean="0"/>
              <a:t>{"</a:t>
            </a:r>
            <a:r>
              <a:rPr lang="en-US" sz="1700" dirty="0"/>
              <a:t>term": "</a:t>
            </a:r>
            <a:r>
              <a:rPr lang="en-US" sz="1700" dirty="0" smtClean="0"/>
              <a:t>OMALIZUMAB”, "</a:t>
            </a:r>
            <a:r>
              <a:rPr lang="en-US" sz="1700" dirty="0"/>
              <a:t>count": </a:t>
            </a:r>
            <a:r>
              <a:rPr lang="en-US" sz="1700" dirty="0" smtClean="0"/>
              <a:t>7469},</a:t>
            </a:r>
          </a:p>
          <a:p>
            <a:r>
              <a:rPr lang="en-US" sz="1700" dirty="0" smtClean="0"/>
              <a:t>    {"</a:t>
            </a:r>
            <a:r>
              <a:rPr lang="en-US" sz="1700" dirty="0"/>
              <a:t>term": "FLUTICASONE PROPIONATE"</a:t>
            </a:r>
            <a:r>
              <a:rPr lang="en-US" sz="1700" dirty="0" smtClean="0"/>
              <a:t>, "</a:t>
            </a:r>
            <a:r>
              <a:rPr lang="en-US" sz="1700" dirty="0"/>
              <a:t>count": </a:t>
            </a:r>
            <a:r>
              <a:rPr lang="en-US" sz="1700" dirty="0" smtClean="0"/>
              <a:t>5790}</a:t>
            </a:r>
            <a:endParaRPr lang="en-US" sz="1700" dirty="0"/>
          </a:p>
          <a:p>
            <a:r>
              <a:rPr lang="en-US" sz="1700" dirty="0"/>
              <a:t>  </a:t>
            </a:r>
            <a:r>
              <a:rPr lang="en-US" sz="1700" dirty="0" smtClean="0"/>
              <a:t>]}</a:t>
            </a:r>
            <a:endParaRPr lang="en-US" sz="1700" dirty="0"/>
          </a:p>
        </p:txBody>
      </p:sp>
      <p:sp>
        <p:nvSpPr>
          <p:cNvPr id="11" name="Title 2"/>
          <p:cNvSpPr>
            <a:spLocks noGrp="1"/>
          </p:cNvSpPr>
          <p:nvPr>
            <p:ph type="title"/>
          </p:nvPr>
        </p:nvSpPr>
        <p:spPr>
          <a:xfrm>
            <a:off x="457200" y="82794"/>
            <a:ext cx="8229600" cy="650567"/>
          </a:xfrm>
        </p:spPr>
        <p:txBody>
          <a:bodyPr>
            <a:normAutofit/>
          </a:bodyPr>
          <a:lstStyle/>
          <a:p>
            <a:r>
              <a:rPr lang="en-US" dirty="0" smtClean="0"/>
              <a:t>Top 5 for Asthma – Version 2</a:t>
            </a:r>
            <a:endParaRPr lang="en-US" dirty="0"/>
          </a:p>
        </p:txBody>
      </p:sp>
    </p:spTree>
    <p:extLst>
      <p:ext uri="{BB962C8B-B14F-4D97-AF65-F5344CB8AC3E}">
        <p14:creationId xmlns:p14="http://schemas.microsoft.com/office/powerpoint/2010/main" val="4210191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OpenFDA Explorer – Overview</a:t>
            </a:r>
            <a:endParaRPr lang="en-US" dirty="0"/>
          </a:p>
        </p:txBody>
      </p:sp>
      <p:sp>
        <p:nvSpPr>
          <p:cNvPr id="10" name="Content Placeholder 1"/>
          <p:cNvSpPr>
            <a:spLocks noGrp="1"/>
          </p:cNvSpPr>
          <p:nvPr>
            <p:ph idx="1"/>
          </p:nvPr>
        </p:nvSpPr>
        <p:spPr>
          <a:xfrm>
            <a:off x="457200" y="1092529"/>
            <a:ext cx="8229600" cy="5130140"/>
          </a:xfrm>
        </p:spPr>
        <p:txBody>
          <a:bodyPr/>
          <a:lstStyle/>
          <a:p>
            <a:r>
              <a:rPr lang="en-US" dirty="0" smtClean="0"/>
              <a:t>Webpage linked </a:t>
            </a:r>
            <a:r>
              <a:rPr lang="en-US" dirty="0"/>
              <a:t>to </a:t>
            </a:r>
            <a:r>
              <a:rPr lang="en-US" dirty="0" smtClean="0"/>
              <a:t>OpenFDA </a:t>
            </a:r>
            <a:r>
              <a:rPr lang="en-US" dirty="0"/>
              <a:t>API </a:t>
            </a:r>
            <a:endParaRPr lang="en-US" dirty="0" smtClean="0"/>
          </a:p>
          <a:p>
            <a:r>
              <a:rPr lang="en-US" dirty="0" smtClean="0"/>
              <a:t>Allows users </a:t>
            </a:r>
            <a:r>
              <a:rPr lang="en-US" dirty="0"/>
              <a:t>to query the </a:t>
            </a:r>
            <a:r>
              <a:rPr lang="en-US" dirty="0" smtClean="0"/>
              <a:t>FDA data </a:t>
            </a:r>
            <a:r>
              <a:rPr lang="en-US" dirty="0"/>
              <a:t>in real </a:t>
            </a:r>
            <a:r>
              <a:rPr lang="en-US" dirty="0" smtClean="0"/>
              <a:t>time.</a:t>
            </a:r>
          </a:p>
          <a:p>
            <a:pPr lvl="1"/>
            <a:r>
              <a:rPr lang="en-US" dirty="0" smtClean="0"/>
              <a:t>Intuitive user-interface provides high-level overview</a:t>
            </a:r>
          </a:p>
          <a:p>
            <a:pPr lvl="1"/>
            <a:r>
              <a:rPr lang="en-US" dirty="0" smtClean="0"/>
              <a:t>Quickly compare Drugs/Compounds/Companies</a:t>
            </a:r>
            <a:endParaRPr lang="en-US" dirty="0"/>
          </a:p>
          <a:p>
            <a:pPr lvl="1"/>
            <a:endParaRPr lang="en-US" dirty="0" smtClean="0"/>
          </a:p>
          <a:p>
            <a:pPr marL="457200" lvl="1" indent="0">
              <a:buNone/>
            </a:pPr>
            <a:endParaRPr lang="en-US" dirty="0" smtClean="0"/>
          </a:p>
        </p:txBody>
      </p:sp>
      <p:sp>
        <p:nvSpPr>
          <p:cNvPr id="14" name="TextBox 13"/>
          <p:cNvSpPr txBox="1"/>
          <p:nvPr/>
        </p:nvSpPr>
        <p:spPr>
          <a:xfrm>
            <a:off x="838201" y="4487351"/>
            <a:ext cx="6594200"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a:hlinkClick r:id="rId2"/>
              </a:rPr>
              <a:t>https://github.com/RhoInc/</a:t>
            </a:r>
            <a:endParaRPr lang="en-US" sz="2400" dirty="0"/>
          </a:p>
        </p:txBody>
      </p:sp>
      <p:sp>
        <p:nvSpPr>
          <p:cNvPr id="15" name="TextBox 14"/>
          <p:cNvSpPr txBox="1"/>
          <p:nvPr/>
        </p:nvSpPr>
        <p:spPr>
          <a:xfrm>
            <a:off x="838201" y="4248333"/>
            <a:ext cx="1659429" cy="369332"/>
          </a:xfrm>
          <a:prstGeom prst="rect">
            <a:avLst/>
          </a:prstGeom>
          <a:noFill/>
        </p:spPr>
        <p:txBody>
          <a:bodyPr wrap="none" rtlCol="0">
            <a:spAutoFit/>
          </a:bodyPr>
          <a:lstStyle/>
          <a:p>
            <a:r>
              <a:rPr lang="en-US" dirty="0" smtClean="0">
                <a:solidFill>
                  <a:schemeClr val="accent3">
                    <a:lumMod val="75000"/>
                  </a:schemeClr>
                </a:solidFill>
              </a:rPr>
              <a:t>Source Code: </a:t>
            </a:r>
            <a:endParaRPr lang="en-US" dirty="0">
              <a:solidFill>
                <a:schemeClr val="accent3">
                  <a:lumMod val="75000"/>
                </a:schemeClr>
              </a:solidFill>
            </a:endParaRPr>
          </a:p>
        </p:txBody>
      </p:sp>
      <p:sp>
        <p:nvSpPr>
          <p:cNvPr id="16" name="TextBox 15"/>
          <p:cNvSpPr txBox="1"/>
          <p:nvPr/>
        </p:nvSpPr>
        <p:spPr>
          <a:xfrm>
            <a:off x="838201" y="3559308"/>
            <a:ext cx="6722532"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a:hlinkClick r:id="rId3"/>
              </a:rPr>
              <a:t>http://graphics.rhoworld.com/tools/openFDA/</a:t>
            </a:r>
            <a:endParaRPr lang="en-US" sz="2400" dirty="0"/>
          </a:p>
        </p:txBody>
      </p:sp>
      <p:sp>
        <p:nvSpPr>
          <p:cNvPr id="17" name="TextBox 16"/>
          <p:cNvSpPr txBox="1"/>
          <p:nvPr/>
        </p:nvSpPr>
        <p:spPr>
          <a:xfrm>
            <a:off x="838201" y="3330708"/>
            <a:ext cx="2121945" cy="369332"/>
          </a:xfrm>
          <a:prstGeom prst="rect">
            <a:avLst/>
          </a:prstGeom>
          <a:noFill/>
        </p:spPr>
        <p:txBody>
          <a:bodyPr wrap="none" rtlCol="0">
            <a:spAutoFit/>
          </a:bodyPr>
          <a:lstStyle/>
          <a:p>
            <a:r>
              <a:rPr lang="en-US" dirty="0" smtClean="0">
                <a:solidFill>
                  <a:schemeClr val="accent3">
                    <a:lumMod val="75000"/>
                  </a:schemeClr>
                </a:solidFill>
              </a:rPr>
              <a:t>OpenFDA Explorer</a:t>
            </a:r>
            <a:endParaRPr lang="en-US" dirty="0">
              <a:solidFill>
                <a:schemeClr val="accent3">
                  <a:lumMod val="75000"/>
                </a:schemeClr>
              </a:solidFill>
            </a:endParaRPr>
          </a:p>
        </p:txBody>
      </p:sp>
    </p:spTree>
    <p:extLst>
      <p:ext uri="{BB962C8B-B14F-4D97-AF65-F5344CB8AC3E}">
        <p14:creationId xmlns:p14="http://schemas.microsoft.com/office/powerpoint/2010/main" val="2360990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92528"/>
            <a:ext cx="8229600" cy="2157447"/>
          </a:xfrm>
        </p:spPr>
        <p:txBody>
          <a:bodyPr>
            <a:normAutofit fontScale="92500" lnSpcReduction="10000"/>
          </a:bodyPr>
          <a:lstStyle/>
          <a:p>
            <a:r>
              <a:rPr lang="en-US" dirty="0" smtClean="0"/>
              <a:t>OpenFDA Explorer </a:t>
            </a:r>
            <a:r>
              <a:rPr lang="en-US" dirty="0"/>
              <a:t>is built using standard web </a:t>
            </a:r>
            <a:r>
              <a:rPr lang="en-US" dirty="0" smtClean="0"/>
              <a:t>technology</a:t>
            </a:r>
          </a:p>
          <a:p>
            <a:pPr lvl="1"/>
            <a:r>
              <a:rPr lang="en-US" dirty="0"/>
              <a:t>h</a:t>
            </a:r>
            <a:r>
              <a:rPr lang="en-US" dirty="0" smtClean="0"/>
              <a:t>tml, </a:t>
            </a:r>
            <a:r>
              <a:rPr lang="en-US" dirty="0" err="1" smtClean="0"/>
              <a:t>css</a:t>
            </a:r>
            <a:r>
              <a:rPr lang="en-US" dirty="0" smtClean="0"/>
              <a:t>, </a:t>
            </a:r>
            <a:r>
              <a:rPr lang="en-US" dirty="0" err="1" smtClean="0"/>
              <a:t>javascript</a:t>
            </a:r>
            <a:r>
              <a:rPr lang="en-US" dirty="0" smtClean="0"/>
              <a:t>, xml</a:t>
            </a:r>
            <a:endParaRPr lang="en-US" dirty="0"/>
          </a:p>
          <a:p>
            <a:pPr lvl="1"/>
            <a:r>
              <a:rPr lang="en-US" dirty="0" smtClean="0"/>
              <a:t>Graphics created with: </a:t>
            </a:r>
            <a:r>
              <a:rPr lang="en-US" dirty="0" smtClean="0">
                <a:hlinkClick r:id="rId2"/>
              </a:rPr>
              <a:t>d3.js</a:t>
            </a:r>
            <a:endParaRPr lang="en-US" dirty="0"/>
          </a:p>
          <a:p>
            <a:r>
              <a:rPr lang="en-US" dirty="0" smtClean="0"/>
              <a:t>Design Schema</a:t>
            </a:r>
            <a:endParaRPr lang="en-US" dirty="0"/>
          </a:p>
          <a:p>
            <a:endParaRPr lang="en-US" dirty="0" smtClean="0"/>
          </a:p>
          <a:p>
            <a:endParaRPr lang="en-US" dirty="0"/>
          </a:p>
          <a:p>
            <a:endParaRPr lang="en-US" dirty="0" smtClean="0"/>
          </a:p>
          <a:p>
            <a:endParaRPr lang="en-US" dirty="0"/>
          </a:p>
          <a:p>
            <a:endParaRPr lang="en-US" dirty="0" smtClean="0"/>
          </a:p>
        </p:txBody>
      </p:sp>
      <p:sp>
        <p:nvSpPr>
          <p:cNvPr id="3" name="Title 2"/>
          <p:cNvSpPr>
            <a:spLocks noGrp="1"/>
          </p:cNvSpPr>
          <p:nvPr>
            <p:ph type="title"/>
          </p:nvPr>
        </p:nvSpPr>
        <p:spPr/>
        <p:txBody>
          <a:bodyPr>
            <a:normAutofit/>
          </a:bodyPr>
          <a:lstStyle/>
          <a:p>
            <a:r>
              <a:rPr lang="en-US" dirty="0" smtClean="0"/>
              <a:t>OpenFDA Explorer – System Design</a:t>
            </a:r>
            <a:endParaRPr lang="en-US" dirty="0"/>
          </a:p>
        </p:txBody>
      </p:sp>
      <p:sp>
        <p:nvSpPr>
          <p:cNvPr id="4" name="TextBox 3"/>
          <p:cNvSpPr txBox="1"/>
          <p:nvPr/>
        </p:nvSpPr>
        <p:spPr>
          <a:xfrm>
            <a:off x="5113859" y="3669555"/>
            <a:ext cx="2065867" cy="258532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endParaRPr lang="en-US" dirty="0" smtClean="0"/>
          </a:p>
          <a:p>
            <a:pPr algn="ctr"/>
            <a:endParaRPr lang="en-US" dirty="0"/>
          </a:p>
          <a:p>
            <a:pPr algn="ctr"/>
            <a:endParaRPr lang="en-US" dirty="0" smtClean="0"/>
          </a:p>
          <a:p>
            <a:pPr algn="ctr"/>
            <a:r>
              <a:rPr lang="en-US" dirty="0" smtClean="0"/>
              <a:t>OpenFDA Explorer</a:t>
            </a:r>
          </a:p>
          <a:p>
            <a:pPr algn="ctr"/>
            <a:r>
              <a:rPr lang="en-US" dirty="0" smtClean="0"/>
              <a:t>Webpage</a:t>
            </a:r>
          </a:p>
          <a:p>
            <a:pPr algn="ctr"/>
            <a:endParaRPr lang="en-US" dirty="0" smtClean="0"/>
          </a:p>
          <a:p>
            <a:pPr algn="ctr"/>
            <a:endParaRPr lang="en-US" dirty="0"/>
          </a:p>
          <a:p>
            <a:pPr algn="ctr"/>
            <a:endParaRPr lang="en-US" dirty="0"/>
          </a:p>
        </p:txBody>
      </p:sp>
      <p:sp>
        <p:nvSpPr>
          <p:cNvPr id="5" name="TextBox 4"/>
          <p:cNvSpPr txBox="1"/>
          <p:nvPr/>
        </p:nvSpPr>
        <p:spPr>
          <a:xfrm>
            <a:off x="7484492" y="4416493"/>
            <a:ext cx="1447832" cy="584775"/>
          </a:xfrm>
          <a:prstGeom prst="rect">
            <a:avLst/>
          </a:prstGeom>
          <a:noFill/>
        </p:spPr>
        <p:txBody>
          <a:bodyPr wrap="none" rtlCol="0">
            <a:spAutoFit/>
          </a:bodyPr>
          <a:lstStyle/>
          <a:p>
            <a:pPr algn="ctr"/>
            <a:r>
              <a:rPr lang="en-US" sz="1600" dirty="0" smtClean="0"/>
              <a:t>Live updates </a:t>
            </a:r>
            <a:br>
              <a:rPr lang="en-US" sz="1600" dirty="0" smtClean="0"/>
            </a:br>
            <a:r>
              <a:rPr lang="en-US" sz="1600" dirty="0" smtClean="0"/>
              <a:t>with user input</a:t>
            </a:r>
            <a:endParaRPr lang="en-US" sz="1600" dirty="0"/>
          </a:p>
        </p:txBody>
      </p:sp>
      <p:sp>
        <p:nvSpPr>
          <p:cNvPr id="6" name="Circular Arrow 5"/>
          <p:cNvSpPr/>
          <p:nvPr/>
        </p:nvSpPr>
        <p:spPr>
          <a:xfrm rot="5665431">
            <a:off x="6714651" y="4280132"/>
            <a:ext cx="838200" cy="914400"/>
          </a:xfrm>
          <a:prstGeom prst="circularArrow">
            <a:avLst/>
          </a:prstGeom>
          <a:solidFill>
            <a:schemeClr val="bg1"/>
          </a:solid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Left-Right Arrow 6"/>
          <p:cNvSpPr/>
          <p:nvPr/>
        </p:nvSpPr>
        <p:spPr>
          <a:xfrm>
            <a:off x="2599257" y="4284215"/>
            <a:ext cx="2345267" cy="849330"/>
          </a:xfrm>
          <a:prstGeom prst="leftRightArrow">
            <a:avLst/>
          </a:prstGeom>
          <a:solidFill>
            <a:schemeClr val="bg1">
              <a:lumMod val="85000"/>
            </a:schemeClr>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schemeClr>
                </a:solidFill>
              </a:rPr>
              <a:t>OpenFDA API</a:t>
            </a:r>
          </a:p>
        </p:txBody>
      </p:sp>
      <p:sp>
        <p:nvSpPr>
          <p:cNvPr id="8" name="Flowchart: Magnetic Disk 7"/>
          <p:cNvSpPr/>
          <p:nvPr/>
        </p:nvSpPr>
        <p:spPr>
          <a:xfrm>
            <a:off x="338657" y="3519312"/>
            <a:ext cx="2108200" cy="2345267"/>
          </a:xfrm>
          <a:prstGeom prst="flowChartMagneticDisk">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75000"/>
                  </a:schemeClr>
                </a:solidFill>
              </a:rPr>
              <a:t>FAERS </a:t>
            </a:r>
          </a:p>
          <a:p>
            <a:pPr algn="ctr"/>
            <a:r>
              <a:rPr lang="en-US" dirty="0" smtClean="0">
                <a:solidFill>
                  <a:schemeClr val="tx1">
                    <a:lumMod val="75000"/>
                  </a:schemeClr>
                </a:solidFill>
              </a:rPr>
              <a:t>Database</a:t>
            </a:r>
            <a:endParaRPr lang="en-US" dirty="0">
              <a:solidFill>
                <a:schemeClr val="tx1">
                  <a:lumMod val="75000"/>
                </a:schemeClr>
              </a:solidFill>
            </a:endParaRPr>
          </a:p>
        </p:txBody>
      </p:sp>
    </p:spTree>
    <p:extLst>
      <p:ext uri="{BB962C8B-B14F-4D97-AF65-F5344CB8AC3E}">
        <p14:creationId xmlns:p14="http://schemas.microsoft.com/office/powerpoint/2010/main" val="536718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6-09 at 8.06.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4143"/>
            <a:ext cx="9144000" cy="6083857"/>
          </a:xfrm>
          <a:prstGeom prst="rect">
            <a:avLst/>
          </a:prstGeom>
        </p:spPr>
      </p:pic>
      <p:sp>
        <p:nvSpPr>
          <p:cNvPr id="4" name="Title 2"/>
          <p:cNvSpPr>
            <a:spLocks noGrp="1"/>
          </p:cNvSpPr>
          <p:nvPr>
            <p:ph type="title"/>
          </p:nvPr>
        </p:nvSpPr>
        <p:spPr>
          <a:xfrm>
            <a:off x="457200" y="9097"/>
            <a:ext cx="8229600" cy="650567"/>
          </a:xfrm>
        </p:spPr>
        <p:txBody>
          <a:bodyPr>
            <a:normAutofit/>
          </a:bodyPr>
          <a:lstStyle/>
          <a:p>
            <a:r>
              <a:rPr lang="en-US" dirty="0" smtClean="0"/>
              <a:t>OpenFDA Explorer – Home Page</a:t>
            </a:r>
            <a:endParaRPr lang="en-US" dirty="0"/>
          </a:p>
        </p:txBody>
      </p:sp>
    </p:spTree>
    <p:extLst>
      <p:ext uri="{BB962C8B-B14F-4D97-AF65-F5344CB8AC3E}">
        <p14:creationId xmlns:p14="http://schemas.microsoft.com/office/powerpoint/2010/main" val="2560911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3840"/>
            <a:ext cx="8229600" cy="650567"/>
          </a:xfrm>
        </p:spPr>
        <p:txBody>
          <a:bodyPr>
            <a:normAutofit/>
          </a:bodyPr>
          <a:lstStyle/>
          <a:p>
            <a:r>
              <a:rPr lang="en-US" dirty="0" smtClean="0"/>
              <a:t>OpenFDA Explorer – Group Selection</a:t>
            </a:r>
            <a:endParaRPr lang="en-US" dirty="0"/>
          </a:p>
        </p:txBody>
      </p:sp>
      <p:pic>
        <p:nvPicPr>
          <p:cNvPr id="2" name="Picture 1" descr="openFDA0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129"/>
            <a:ext cx="9144000" cy="5759252"/>
          </a:xfrm>
          <a:prstGeom prst="rect">
            <a:avLst/>
          </a:prstGeom>
        </p:spPr>
      </p:pic>
    </p:spTree>
    <p:extLst>
      <p:ext uri="{BB962C8B-B14F-4D97-AF65-F5344CB8AC3E}">
        <p14:creationId xmlns:p14="http://schemas.microsoft.com/office/powerpoint/2010/main" val="1956734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57200" y="96241"/>
            <a:ext cx="8229600" cy="650567"/>
          </a:xfrm>
        </p:spPr>
        <p:txBody>
          <a:bodyPr>
            <a:normAutofit fontScale="90000"/>
          </a:bodyPr>
          <a:lstStyle/>
          <a:p>
            <a:r>
              <a:rPr lang="en-US" dirty="0" smtClean="0"/>
              <a:t>OpenFDA Explorer – Comparison Variables</a:t>
            </a:r>
            <a:endParaRPr lang="en-US" dirty="0"/>
          </a:p>
        </p:txBody>
      </p:sp>
      <p:pic>
        <p:nvPicPr>
          <p:cNvPr id="6" name="Picture 5" descr="OpenFDA_0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1419"/>
            <a:ext cx="9144000" cy="5101293"/>
          </a:xfrm>
          <a:prstGeom prst="rect">
            <a:avLst/>
          </a:prstGeom>
        </p:spPr>
      </p:pic>
    </p:spTree>
    <p:extLst>
      <p:ext uri="{BB962C8B-B14F-4D97-AF65-F5344CB8AC3E}">
        <p14:creationId xmlns:p14="http://schemas.microsoft.com/office/powerpoint/2010/main" val="2461246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2151" y="243661"/>
            <a:ext cx="8414649" cy="650567"/>
          </a:xfrm>
        </p:spPr>
        <p:txBody>
          <a:bodyPr>
            <a:normAutofit/>
          </a:bodyPr>
          <a:lstStyle/>
          <a:p>
            <a:r>
              <a:rPr lang="en-US" dirty="0" smtClean="0"/>
              <a:t>OpenFDA Explorer – Outcome Domains</a:t>
            </a:r>
            <a:endParaRPr lang="en-US" dirty="0"/>
          </a:p>
        </p:txBody>
      </p:sp>
      <p:pic>
        <p:nvPicPr>
          <p:cNvPr id="2" name="Picture 1" descr="openFDA03.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3234"/>
            <a:ext cx="9144000" cy="4149831"/>
          </a:xfrm>
          <a:prstGeom prst="rect">
            <a:avLst/>
          </a:prstGeom>
        </p:spPr>
      </p:pic>
    </p:spTree>
    <p:extLst>
      <p:ext uri="{BB962C8B-B14F-4D97-AF65-F5344CB8AC3E}">
        <p14:creationId xmlns:p14="http://schemas.microsoft.com/office/powerpoint/2010/main" val="153993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ts val="2500"/>
              </a:lnSpc>
            </a:pPr>
            <a:r>
              <a:rPr lang="en-CA" dirty="0"/>
              <a:t>The views and opinions expressed in the following PowerPoint slides are those of the individual presenter and should not be attributed to Drug Information Association, Inc. (“DIA”), its directors, officers, employees, volunteers, members, chapters, councils, Communities or affiliates, or any organization with which the presenter is employed or affiliated. </a:t>
            </a:r>
          </a:p>
          <a:p>
            <a:pPr>
              <a:lnSpc>
                <a:spcPts val="2500"/>
              </a:lnSpc>
              <a:spcBef>
                <a:spcPts val="1800"/>
              </a:spcBef>
            </a:pPr>
            <a:r>
              <a:rPr lang="en-CA" dirty="0"/>
              <a:t>These PowerPoint slides are the intellectual property of the individual presenter and are protected under the copyright laws of the United States of America and other countries.  Used by permission.  All rights reserved. Drug Information Association, Drug Information Association Inc., DIA and DIA logo are registered trademarks.  All other trademarks are the property of their respective owners.</a:t>
            </a:r>
          </a:p>
          <a:p>
            <a:pPr marL="0" indent="0">
              <a:buNone/>
            </a:pPr>
            <a:endParaRPr lang="en-US" dirty="0"/>
          </a:p>
        </p:txBody>
      </p:sp>
      <p:sp>
        <p:nvSpPr>
          <p:cNvPr id="3" name="Title 2"/>
          <p:cNvSpPr>
            <a:spLocks noGrp="1"/>
          </p:cNvSpPr>
          <p:nvPr>
            <p:ph type="title"/>
          </p:nvPr>
        </p:nvSpPr>
        <p:spPr/>
        <p:txBody>
          <a:bodyPr/>
          <a:lstStyle/>
          <a:p>
            <a:r>
              <a:rPr lang="en-US" dirty="0" smtClean="0"/>
              <a:t>Disclaimer</a:t>
            </a:r>
            <a:endParaRPr lang="en-US" dirty="0"/>
          </a:p>
        </p:txBody>
      </p:sp>
      <p:cxnSp>
        <p:nvCxnSpPr>
          <p:cNvPr id="4" name="Straight Connector 6"/>
          <p:cNvCxnSpPr>
            <a:cxnSpLocks noChangeShapeType="1"/>
          </p:cNvCxnSpPr>
          <p:nvPr/>
        </p:nvCxnSpPr>
        <p:spPr bwMode="auto">
          <a:xfrm>
            <a:off x="268288" y="984948"/>
            <a:ext cx="8639175"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05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661"/>
            <a:ext cx="8229600" cy="650567"/>
          </a:xfrm>
        </p:spPr>
        <p:txBody>
          <a:bodyPr>
            <a:normAutofit/>
          </a:bodyPr>
          <a:lstStyle/>
          <a:p>
            <a:r>
              <a:rPr lang="en-US" dirty="0" smtClean="0"/>
              <a:t>Top 5 for Asthma – Version 3</a:t>
            </a:r>
            <a:endParaRPr lang="en-US" dirty="0"/>
          </a:p>
        </p:txBody>
      </p:sp>
      <p:pic>
        <p:nvPicPr>
          <p:cNvPr id="4" name="Picture 3" descr="Demo0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0216"/>
            <a:ext cx="9144000" cy="4572000"/>
          </a:xfrm>
          <a:prstGeom prst="rect">
            <a:avLst/>
          </a:prstGeom>
        </p:spPr>
      </p:pic>
      <p:sp>
        <p:nvSpPr>
          <p:cNvPr id="7" name="Content Placeholder 1"/>
          <p:cNvSpPr>
            <a:spLocks noGrp="1"/>
          </p:cNvSpPr>
          <p:nvPr>
            <p:ph idx="1"/>
          </p:nvPr>
        </p:nvSpPr>
        <p:spPr>
          <a:xfrm>
            <a:off x="457200" y="871777"/>
            <a:ext cx="8229600" cy="558474"/>
          </a:xfrm>
        </p:spPr>
        <p:txBody>
          <a:bodyPr/>
          <a:lstStyle/>
          <a:p>
            <a:pPr marL="0" indent="0" algn="ctr">
              <a:buNone/>
            </a:pPr>
            <a:r>
              <a:rPr lang="en-US" dirty="0" smtClean="0"/>
              <a:t>What are the 5 most common Asthma Drugs?</a:t>
            </a:r>
            <a:endParaRPr lang="en-US" dirty="0"/>
          </a:p>
        </p:txBody>
      </p:sp>
    </p:spTree>
    <p:extLst>
      <p:ext uri="{BB962C8B-B14F-4D97-AF65-F5344CB8AC3E}">
        <p14:creationId xmlns:p14="http://schemas.microsoft.com/office/powerpoint/2010/main" val="3693682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penFDA04.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890"/>
            <a:ext cx="9144000" cy="4352580"/>
          </a:xfrm>
          <a:prstGeom prst="rect">
            <a:avLst/>
          </a:prstGeom>
        </p:spPr>
      </p:pic>
      <p:sp>
        <p:nvSpPr>
          <p:cNvPr id="5" name="Title 2"/>
          <p:cNvSpPr>
            <a:spLocks noGrp="1"/>
          </p:cNvSpPr>
          <p:nvPr>
            <p:ph type="title"/>
          </p:nvPr>
        </p:nvSpPr>
        <p:spPr>
          <a:xfrm>
            <a:off x="181435" y="243661"/>
            <a:ext cx="8856256" cy="650567"/>
          </a:xfrm>
        </p:spPr>
        <p:txBody>
          <a:bodyPr>
            <a:normAutofit fontScale="90000"/>
          </a:bodyPr>
          <a:lstStyle/>
          <a:p>
            <a:r>
              <a:rPr lang="en-US" dirty="0" smtClean="0"/>
              <a:t>OpenFDA Explorer – Real-time Exploration</a:t>
            </a:r>
            <a:endParaRPr lang="en-US" dirty="0"/>
          </a:p>
        </p:txBody>
      </p:sp>
    </p:spTree>
    <p:extLst>
      <p:ext uri="{BB962C8B-B14F-4D97-AF65-F5344CB8AC3E}">
        <p14:creationId xmlns:p14="http://schemas.microsoft.com/office/powerpoint/2010/main" val="516847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Filters</a:t>
            </a:r>
          </a:p>
          <a:p>
            <a:r>
              <a:rPr lang="en-US" dirty="0" smtClean="0"/>
              <a:t>Comparisons vs. “Expected” (Reporting Ratios)</a:t>
            </a:r>
          </a:p>
          <a:p>
            <a:r>
              <a:rPr lang="en-US" dirty="0" smtClean="0"/>
              <a:t>More Results/Comparison variables</a:t>
            </a:r>
          </a:p>
          <a:p>
            <a:r>
              <a:rPr lang="en-US" dirty="0" smtClean="0"/>
              <a:t>Device AEs</a:t>
            </a:r>
          </a:p>
          <a:p>
            <a:r>
              <a:rPr lang="en-US" dirty="0" smtClean="0"/>
              <a:t>Enforcement Reports</a:t>
            </a:r>
          </a:p>
          <a:p>
            <a:r>
              <a:rPr lang="en-US" dirty="0" smtClean="0"/>
              <a:t>Tool for comparing other data vs. OpenFDA</a:t>
            </a:r>
          </a:p>
        </p:txBody>
      </p:sp>
      <p:sp>
        <p:nvSpPr>
          <p:cNvPr id="3" name="Title 2"/>
          <p:cNvSpPr>
            <a:spLocks noGrp="1"/>
          </p:cNvSpPr>
          <p:nvPr>
            <p:ph type="title"/>
          </p:nvPr>
        </p:nvSpPr>
        <p:spPr/>
        <p:txBody>
          <a:bodyPr>
            <a:normAutofit/>
          </a:bodyPr>
          <a:lstStyle/>
          <a:p>
            <a:r>
              <a:rPr lang="en-US" dirty="0" smtClean="0"/>
              <a:t>OpenFDA Explorer – Next Steps</a:t>
            </a:r>
            <a:endParaRPr lang="en-US" dirty="0"/>
          </a:p>
        </p:txBody>
      </p:sp>
    </p:spTree>
    <p:extLst>
      <p:ext uri="{BB962C8B-B14F-4D97-AF65-F5344CB8AC3E}">
        <p14:creationId xmlns:p14="http://schemas.microsoft.com/office/powerpoint/2010/main" val="1195885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OpenFDA</a:t>
            </a:r>
          </a:p>
        </p:txBody>
      </p:sp>
      <p:pic>
        <p:nvPicPr>
          <p:cNvPr id="4" name="Picture 3" descr="Screen Shot 2015-06-08 at 1.24.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22" y="196215"/>
            <a:ext cx="7117078" cy="6145420"/>
          </a:xfrm>
          <a:prstGeom prst="rect">
            <a:avLst/>
          </a:prstGeom>
        </p:spPr>
      </p:pic>
      <p:sp>
        <p:nvSpPr>
          <p:cNvPr id="3" name="Title 2"/>
          <p:cNvSpPr>
            <a:spLocks noGrp="1"/>
          </p:cNvSpPr>
          <p:nvPr>
            <p:ph type="title"/>
          </p:nvPr>
        </p:nvSpPr>
        <p:spPr>
          <a:solidFill>
            <a:schemeClr val="bg1"/>
          </a:solidFill>
        </p:spPr>
        <p:txBody>
          <a:bodyPr/>
          <a:lstStyle/>
          <a:p>
            <a:r>
              <a:rPr lang="en-US" dirty="0" smtClean="0"/>
              <a:t>Limitations – OpenFDA API</a:t>
            </a:r>
            <a:endParaRPr lang="en-US" dirty="0"/>
          </a:p>
        </p:txBody>
      </p:sp>
    </p:spTree>
    <p:extLst>
      <p:ext uri="{BB962C8B-B14F-4D97-AF65-F5344CB8AC3E}">
        <p14:creationId xmlns:p14="http://schemas.microsoft.com/office/powerpoint/2010/main" val="3167393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Only returns top 100 results</a:t>
            </a:r>
          </a:p>
          <a:p>
            <a:r>
              <a:rPr lang="en-US" dirty="0" smtClean="0"/>
              <a:t>Descriptive </a:t>
            </a:r>
            <a:r>
              <a:rPr lang="en-US" dirty="0"/>
              <a:t>s</a:t>
            </a:r>
            <a:r>
              <a:rPr lang="en-US" dirty="0" smtClean="0"/>
              <a:t>tatistics only</a:t>
            </a:r>
          </a:p>
          <a:p>
            <a:r>
              <a:rPr lang="en-US" dirty="0" smtClean="0"/>
              <a:t>Aggregate data only</a:t>
            </a:r>
          </a:p>
          <a:p>
            <a:r>
              <a:rPr lang="en-US" dirty="0" smtClean="0"/>
              <a:t>Multiple Drugs/AEs per Report complicates interpretation</a:t>
            </a:r>
          </a:p>
          <a:p>
            <a:endParaRPr lang="en-US" dirty="0"/>
          </a:p>
        </p:txBody>
      </p:sp>
      <p:sp>
        <p:nvSpPr>
          <p:cNvPr id="3" name="Title 2"/>
          <p:cNvSpPr>
            <a:spLocks noGrp="1"/>
          </p:cNvSpPr>
          <p:nvPr>
            <p:ph type="title"/>
          </p:nvPr>
        </p:nvSpPr>
        <p:spPr/>
        <p:txBody>
          <a:bodyPr/>
          <a:lstStyle/>
          <a:p>
            <a:r>
              <a:rPr lang="en-US" dirty="0" smtClean="0"/>
              <a:t>Limitations – OpenFDA Explorer</a:t>
            </a:r>
            <a:endParaRPr lang="en-US" dirty="0"/>
          </a:p>
        </p:txBody>
      </p:sp>
    </p:spTree>
    <p:extLst>
      <p:ext uri="{BB962C8B-B14F-4D97-AF65-F5344CB8AC3E}">
        <p14:creationId xmlns:p14="http://schemas.microsoft.com/office/powerpoint/2010/main" val="2950976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OpenFDA resources:</a:t>
            </a:r>
          </a:p>
          <a:p>
            <a:pPr lvl="1"/>
            <a:r>
              <a:rPr lang="en-US" dirty="0" smtClean="0"/>
              <a:t> </a:t>
            </a:r>
            <a:r>
              <a:rPr lang="en-US" dirty="0" smtClean="0">
                <a:hlinkClick r:id="rId2"/>
              </a:rPr>
              <a:t>@openfda</a:t>
            </a:r>
            <a:r>
              <a:rPr lang="en-US" dirty="0" smtClean="0"/>
              <a:t> on twitter</a:t>
            </a:r>
          </a:p>
          <a:p>
            <a:pPr lvl="1"/>
            <a:r>
              <a:rPr lang="en-US" dirty="0" smtClean="0">
                <a:hlinkClick r:id="rId3"/>
              </a:rPr>
              <a:t>StackExchange</a:t>
            </a:r>
            <a:endParaRPr lang="en-US" dirty="0" smtClean="0"/>
          </a:p>
          <a:p>
            <a:pPr lvl="1"/>
            <a:r>
              <a:rPr lang="en-US" dirty="0" smtClean="0">
                <a:hlinkClick r:id="rId4"/>
              </a:rPr>
              <a:t>Github</a:t>
            </a:r>
            <a:endParaRPr lang="en-US" dirty="0" smtClean="0"/>
          </a:p>
          <a:p>
            <a:pPr lvl="1"/>
            <a:r>
              <a:rPr lang="en-US" dirty="0" smtClean="0">
                <a:hlinkClick r:id="rId5"/>
              </a:rPr>
              <a:t>Reddit</a:t>
            </a:r>
            <a:endParaRPr lang="en-US" dirty="0" smtClean="0"/>
          </a:p>
          <a:p>
            <a:r>
              <a:rPr lang="en-US" dirty="0" smtClean="0"/>
              <a:t>Other OpenFDA applications</a:t>
            </a:r>
          </a:p>
          <a:p>
            <a:pPr lvl="1"/>
            <a:r>
              <a:rPr lang="en-US" dirty="0" smtClean="0"/>
              <a:t>Search UI: </a:t>
            </a:r>
            <a:r>
              <a:rPr lang="en-US" dirty="0" smtClean="0">
                <a:hlinkClick r:id="rId6"/>
              </a:rPr>
              <a:t>http</a:t>
            </a:r>
            <a:r>
              <a:rPr lang="en-US" dirty="0">
                <a:hlinkClick r:id="rId6"/>
              </a:rPr>
              <a:t>://openfdasearch.herokuapp.com</a:t>
            </a:r>
            <a:r>
              <a:rPr lang="en-US" dirty="0" smtClean="0">
                <a:hlinkClick r:id="rId6"/>
              </a:rPr>
              <a:t>/</a:t>
            </a:r>
            <a:endParaRPr lang="en-US" dirty="0" smtClean="0"/>
          </a:p>
          <a:p>
            <a:pPr lvl="1"/>
            <a:r>
              <a:rPr lang="en-US" dirty="0" smtClean="0"/>
              <a:t>R package: </a:t>
            </a:r>
            <a:r>
              <a:rPr lang="en-US" dirty="0" smtClean="0">
                <a:hlinkClick r:id="rId7"/>
              </a:rPr>
              <a:t>https</a:t>
            </a:r>
            <a:r>
              <a:rPr lang="en-US" dirty="0">
                <a:hlinkClick r:id="rId7"/>
              </a:rPr>
              <a:t>://</a:t>
            </a:r>
            <a:r>
              <a:rPr lang="en-US" dirty="0" smtClean="0">
                <a:hlinkClick r:id="rId7"/>
              </a:rPr>
              <a:t>github.com/rOpenHealth/openfda</a:t>
            </a:r>
            <a:endParaRPr lang="en-US" dirty="0" smtClean="0"/>
          </a:p>
          <a:p>
            <a:pPr lvl="1"/>
            <a:r>
              <a:rPr lang="en-US" dirty="0"/>
              <a:t>R/Shiny: </a:t>
            </a:r>
            <a:r>
              <a:rPr lang="en-US" dirty="0">
                <a:hlinkClick r:id="rId8"/>
              </a:rPr>
              <a:t>http://54.201.82.167/RR_D</a:t>
            </a:r>
            <a:r>
              <a:rPr lang="en-US" dirty="0" smtClean="0">
                <a:hlinkClick r:id="rId8"/>
              </a:rPr>
              <a:t>/</a:t>
            </a:r>
            <a:endParaRPr lang="en-US" dirty="0" smtClean="0"/>
          </a:p>
          <a:p>
            <a:r>
              <a:rPr lang="en-US" dirty="0" smtClean="0"/>
              <a:t>More Data: </a:t>
            </a:r>
            <a:r>
              <a:rPr lang="en-US" dirty="0" smtClean="0">
                <a:hlinkClick r:id="rId9"/>
              </a:rPr>
              <a:t>www.HealthData.gov</a:t>
            </a:r>
            <a:endParaRPr lang="en-US" dirty="0"/>
          </a:p>
          <a:p>
            <a:r>
              <a:rPr lang="en-US" dirty="0" smtClean="0"/>
              <a:t>Other Graphics: </a:t>
            </a:r>
            <a:r>
              <a:rPr lang="en-US" dirty="0" smtClean="0">
                <a:hlinkClick r:id="rId10"/>
              </a:rPr>
              <a:t>graphics.rhoworld.com</a:t>
            </a:r>
            <a:endParaRPr lang="en-US" dirty="0" smtClean="0"/>
          </a:p>
        </p:txBody>
      </p:sp>
      <p:sp>
        <p:nvSpPr>
          <p:cNvPr id="3" name="Title 2"/>
          <p:cNvSpPr>
            <a:spLocks noGrp="1"/>
          </p:cNvSpPr>
          <p:nvPr>
            <p:ph type="title"/>
          </p:nvPr>
        </p:nvSpPr>
        <p:spPr/>
        <p:txBody>
          <a:bodyPr/>
          <a:lstStyle/>
          <a:p>
            <a:r>
              <a:rPr lang="en-US" dirty="0" smtClean="0"/>
              <a:t>Other resources</a:t>
            </a:r>
            <a:endParaRPr lang="en-US" dirty="0"/>
          </a:p>
        </p:txBody>
      </p:sp>
    </p:spTree>
    <p:extLst>
      <p:ext uri="{BB962C8B-B14F-4D97-AF65-F5344CB8AC3E}">
        <p14:creationId xmlns:p14="http://schemas.microsoft.com/office/powerpoint/2010/main" val="2072013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b="1" dirty="0" smtClean="0"/>
          </a:p>
          <a:p>
            <a:pPr>
              <a:buNone/>
            </a:pPr>
            <a:r>
              <a:rPr lang="en-US" b="1" dirty="0" smtClean="0"/>
              <a:t>Jeremy Wildfire</a:t>
            </a:r>
            <a:endParaRPr lang="en-US" b="1" dirty="0"/>
          </a:p>
          <a:p>
            <a:pPr>
              <a:buNone/>
            </a:pPr>
            <a:r>
              <a:rPr lang="en-US" dirty="0" smtClean="0"/>
              <a:t>Statistical Scientist</a:t>
            </a:r>
            <a:endParaRPr lang="en-US" dirty="0"/>
          </a:p>
          <a:p>
            <a:pPr>
              <a:buNone/>
            </a:pPr>
            <a:r>
              <a:rPr lang="en-US" dirty="0" smtClean="0"/>
              <a:t>Rho</a:t>
            </a:r>
          </a:p>
          <a:p>
            <a:pPr>
              <a:buNone/>
            </a:pPr>
            <a:r>
              <a:rPr lang="en-US" i="1" dirty="0" smtClean="0"/>
              <a:t>@</a:t>
            </a:r>
            <a:r>
              <a:rPr lang="en-US" i="1" dirty="0" err="1" smtClean="0"/>
              <a:t>jwildfire</a:t>
            </a:r>
            <a:endParaRPr lang="en-US" i="1" dirty="0"/>
          </a:p>
          <a:p>
            <a:pPr>
              <a:buNone/>
            </a:pPr>
            <a:endParaRPr lang="en-CA" dirty="0"/>
          </a:p>
          <a:p>
            <a:pPr algn="r">
              <a:buNone/>
            </a:pPr>
            <a:endParaRPr lang="en-CA" i="1" dirty="0"/>
          </a:p>
          <a:p>
            <a:pPr algn="r">
              <a:buNone/>
            </a:pPr>
            <a:r>
              <a:rPr lang="en-CA" i="1" dirty="0">
                <a:solidFill>
                  <a:schemeClr val="tx1">
                    <a:lumMod val="75000"/>
                    <a:lumOff val="25000"/>
                  </a:schemeClr>
                </a:solidFill>
              </a:rPr>
              <a:t>Join the conversation #DIA2015</a:t>
            </a:r>
            <a:endParaRPr lang="en-US" dirty="0"/>
          </a:p>
        </p:txBody>
      </p:sp>
      <p:sp>
        <p:nvSpPr>
          <p:cNvPr id="3" name="Title 2"/>
          <p:cNvSpPr>
            <a:spLocks noGrp="1"/>
          </p:cNvSpPr>
          <p:nvPr>
            <p:ph type="title"/>
          </p:nvPr>
        </p:nvSpPr>
        <p:spPr/>
        <p:txBody>
          <a:bodyPr/>
          <a:lstStyle/>
          <a:p>
            <a:r>
              <a:rPr lang="en-US" dirty="0" smtClean="0"/>
              <a:t>Thank You</a:t>
            </a:r>
            <a:endParaRPr lang="en-US" dirty="0"/>
          </a:p>
        </p:txBody>
      </p:sp>
      <p:pic>
        <p:nvPicPr>
          <p:cNvPr id="5" name="Picture 4" descr="Twitter_logo_blue.png"/>
          <p:cNvPicPr>
            <a:picLocks noChangeAspect="1"/>
          </p:cNvPicPr>
          <p:nvPr/>
        </p:nvPicPr>
        <p:blipFill>
          <a:blip r:embed="rId2" cstate="print"/>
          <a:stretch>
            <a:fillRect/>
          </a:stretch>
        </p:blipFill>
        <p:spPr>
          <a:xfrm>
            <a:off x="2868615" y="4577526"/>
            <a:ext cx="618239" cy="457201"/>
          </a:xfrm>
          <a:prstGeom prst="rect">
            <a:avLst/>
          </a:prstGeom>
        </p:spPr>
      </p:pic>
      <p:cxnSp>
        <p:nvCxnSpPr>
          <p:cNvPr id="6" name="Straight Connector 6"/>
          <p:cNvCxnSpPr>
            <a:cxnSpLocks noChangeShapeType="1"/>
          </p:cNvCxnSpPr>
          <p:nvPr/>
        </p:nvCxnSpPr>
        <p:spPr bwMode="auto">
          <a:xfrm>
            <a:off x="268288" y="984948"/>
            <a:ext cx="8639175"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23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Rho Center for Applied Data Visualization</a:t>
            </a:r>
            <a:endParaRPr lang="en-US" dirty="0"/>
          </a:p>
        </p:txBody>
      </p:sp>
      <p:sp>
        <p:nvSpPr>
          <p:cNvPr id="6" name="Content Placeholder 2"/>
          <p:cNvSpPr>
            <a:spLocks noGrp="1"/>
          </p:cNvSpPr>
          <p:nvPr>
            <p:ph idx="1"/>
          </p:nvPr>
        </p:nvSpPr>
        <p:spPr/>
        <p:txBody>
          <a:bodyPr/>
          <a:lstStyle/>
          <a:p>
            <a:pPr marL="0" indent="0" fontAlgn="ctr">
              <a:buNone/>
            </a:pPr>
            <a:r>
              <a:rPr lang="en-US" dirty="0"/>
              <a:t>Team of statisticians and programmers building </a:t>
            </a:r>
            <a:r>
              <a:rPr lang="en-US" dirty="0" smtClean="0"/>
              <a:t>tools </a:t>
            </a:r>
            <a:r>
              <a:rPr lang="en-US" dirty="0"/>
              <a:t>specifically tailored to clinical trials </a:t>
            </a:r>
            <a:r>
              <a:rPr lang="en-US" dirty="0" smtClean="0"/>
              <a:t>research</a:t>
            </a:r>
          </a:p>
        </p:txBody>
      </p:sp>
      <p:sp>
        <p:nvSpPr>
          <p:cNvPr id="7" name="TextBox 6"/>
          <p:cNvSpPr txBox="1"/>
          <p:nvPr/>
        </p:nvSpPr>
        <p:spPr>
          <a:xfrm>
            <a:off x="838201" y="2492508"/>
            <a:ext cx="6594200"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smtClean="0">
                <a:hlinkClick r:id="rId2"/>
              </a:rPr>
              <a:t>http://www.rhoworld.com</a:t>
            </a:r>
            <a:endParaRPr lang="en-US" sz="4000" dirty="0"/>
          </a:p>
        </p:txBody>
      </p:sp>
      <p:sp>
        <p:nvSpPr>
          <p:cNvPr id="8" name="TextBox 7"/>
          <p:cNvSpPr txBox="1"/>
          <p:nvPr/>
        </p:nvSpPr>
        <p:spPr>
          <a:xfrm>
            <a:off x="838201" y="2263908"/>
            <a:ext cx="736099" cy="369332"/>
          </a:xfrm>
          <a:prstGeom prst="rect">
            <a:avLst/>
          </a:prstGeom>
          <a:noFill/>
        </p:spPr>
        <p:txBody>
          <a:bodyPr wrap="none" rtlCol="0">
            <a:spAutoFit/>
          </a:bodyPr>
          <a:lstStyle/>
          <a:p>
            <a:r>
              <a:rPr lang="en-US" dirty="0" smtClean="0">
                <a:solidFill>
                  <a:schemeClr val="accent3">
                    <a:lumMod val="75000"/>
                  </a:schemeClr>
                </a:solidFill>
              </a:rPr>
              <a:t>Rho: </a:t>
            </a:r>
            <a:endParaRPr lang="en-US" dirty="0">
              <a:solidFill>
                <a:schemeClr val="accent3">
                  <a:lumMod val="75000"/>
                </a:schemeClr>
              </a:solidFill>
            </a:endParaRPr>
          </a:p>
        </p:txBody>
      </p:sp>
      <p:sp>
        <p:nvSpPr>
          <p:cNvPr id="9" name="TextBox 8"/>
          <p:cNvSpPr txBox="1"/>
          <p:nvPr/>
        </p:nvSpPr>
        <p:spPr>
          <a:xfrm>
            <a:off x="838201" y="4715960"/>
            <a:ext cx="6594200"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a:hlinkClick r:id="rId3"/>
              </a:rPr>
              <a:t>https://github.com/RhoInc/</a:t>
            </a:r>
            <a:endParaRPr lang="en-US" sz="4000" dirty="0"/>
          </a:p>
        </p:txBody>
      </p:sp>
      <p:sp>
        <p:nvSpPr>
          <p:cNvPr id="10" name="TextBox 9"/>
          <p:cNvSpPr txBox="1"/>
          <p:nvPr/>
        </p:nvSpPr>
        <p:spPr>
          <a:xfrm>
            <a:off x="838201" y="4476942"/>
            <a:ext cx="4333687" cy="369332"/>
          </a:xfrm>
          <a:prstGeom prst="rect">
            <a:avLst/>
          </a:prstGeom>
          <a:noFill/>
        </p:spPr>
        <p:txBody>
          <a:bodyPr wrap="none" rtlCol="0">
            <a:spAutoFit/>
          </a:bodyPr>
          <a:lstStyle/>
          <a:p>
            <a:r>
              <a:rPr lang="en-US" dirty="0" smtClean="0">
                <a:solidFill>
                  <a:schemeClr val="accent3">
                    <a:lumMod val="75000"/>
                  </a:schemeClr>
                </a:solidFill>
              </a:rPr>
              <a:t>Source Code and Technical Documentation: </a:t>
            </a:r>
            <a:endParaRPr lang="en-US" dirty="0">
              <a:solidFill>
                <a:schemeClr val="accent3">
                  <a:lumMod val="75000"/>
                </a:schemeClr>
              </a:solidFill>
            </a:endParaRPr>
          </a:p>
        </p:txBody>
      </p:sp>
      <p:sp>
        <p:nvSpPr>
          <p:cNvPr id="11" name="TextBox 10"/>
          <p:cNvSpPr txBox="1"/>
          <p:nvPr/>
        </p:nvSpPr>
        <p:spPr>
          <a:xfrm>
            <a:off x="838201" y="3559308"/>
            <a:ext cx="6594200"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a:hlinkClick r:id="rId4"/>
              </a:rPr>
              <a:t>http://</a:t>
            </a:r>
            <a:r>
              <a:rPr lang="en-US" sz="4000" dirty="0" smtClean="0">
                <a:hlinkClick r:id="rId4"/>
              </a:rPr>
              <a:t>graphics.rhoworld.com</a:t>
            </a:r>
            <a:endParaRPr lang="en-US" sz="4000" dirty="0"/>
          </a:p>
        </p:txBody>
      </p:sp>
      <p:sp>
        <p:nvSpPr>
          <p:cNvPr id="12" name="TextBox 11"/>
          <p:cNvSpPr txBox="1"/>
          <p:nvPr/>
        </p:nvSpPr>
        <p:spPr>
          <a:xfrm>
            <a:off x="838201" y="3330708"/>
            <a:ext cx="4553554" cy="369332"/>
          </a:xfrm>
          <a:prstGeom prst="rect">
            <a:avLst/>
          </a:prstGeom>
          <a:noFill/>
        </p:spPr>
        <p:txBody>
          <a:bodyPr wrap="none" rtlCol="0">
            <a:spAutoFit/>
          </a:bodyPr>
          <a:lstStyle/>
          <a:p>
            <a:r>
              <a:rPr lang="en-US" dirty="0" smtClean="0">
                <a:solidFill>
                  <a:schemeClr val="accent3">
                    <a:lumMod val="75000"/>
                  </a:schemeClr>
                </a:solidFill>
              </a:rPr>
              <a:t>Rho Center for Applied Data Visualization: </a:t>
            </a:r>
            <a:endParaRPr lang="en-US" dirty="0">
              <a:solidFill>
                <a:schemeClr val="accent3">
                  <a:lumMod val="75000"/>
                </a:schemeClr>
              </a:solidFill>
            </a:endParaRPr>
          </a:p>
        </p:txBody>
      </p:sp>
    </p:spTree>
    <p:extLst>
      <p:ext uri="{BB962C8B-B14F-4D97-AF65-F5344CB8AC3E}">
        <p14:creationId xmlns:p14="http://schemas.microsoft.com/office/powerpoint/2010/main" val="28624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a:t>
            </a:r>
            <a:endParaRPr lang="en-US" dirty="0"/>
          </a:p>
        </p:txBody>
      </p:sp>
      <p:sp>
        <p:nvSpPr>
          <p:cNvPr id="4" name="Content Placeholder 3"/>
          <p:cNvSpPr>
            <a:spLocks noGrp="1"/>
          </p:cNvSpPr>
          <p:nvPr>
            <p:ph idx="1"/>
          </p:nvPr>
        </p:nvSpPr>
        <p:spPr>
          <a:xfrm>
            <a:off x="457200" y="1092528"/>
            <a:ext cx="8229600" cy="1625271"/>
          </a:xfrm>
        </p:spPr>
        <p:txBody>
          <a:bodyPr>
            <a:normAutofit/>
          </a:bodyPr>
          <a:lstStyle/>
          <a:p>
            <a:r>
              <a:rPr lang="en-US" dirty="0" smtClean="0"/>
              <a:t>Empower researchers to answer questions using publically available adverse event data.</a:t>
            </a:r>
            <a:endParaRPr lang="en-US" dirty="0"/>
          </a:p>
        </p:txBody>
      </p:sp>
      <p:sp>
        <p:nvSpPr>
          <p:cNvPr id="5" name="Content Placeholder 1"/>
          <p:cNvSpPr txBox="1">
            <a:spLocks/>
          </p:cNvSpPr>
          <p:nvPr/>
        </p:nvSpPr>
        <p:spPr>
          <a:xfrm>
            <a:off x="524933" y="2878988"/>
            <a:ext cx="8229600" cy="956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457200" indent="-457200" algn="l" defTabSz="457200" rtl="0" eaLnBrk="1" latinLnBrk="0" hangingPunct="1">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Tx/>
              <a:buNone/>
            </a:pPr>
            <a:r>
              <a:rPr lang="en-US" dirty="0" smtClean="0">
                <a:solidFill>
                  <a:schemeClr val="bg1"/>
                </a:solidFill>
              </a:rPr>
              <a:t>What are the 5 most common drugs associated with adverse events related to Asthma? </a:t>
            </a:r>
            <a:endParaRPr lang="en-US" dirty="0">
              <a:solidFill>
                <a:schemeClr val="bg1"/>
              </a:solidFill>
            </a:endParaRPr>
          </a:p>
        </p:txBody>
      </p:sp>
    </p:spTree>
    <p:extLst>
      <p:ext uri="{BB962C8B-B14F-4D97-AF65-F5344CB8AC3E}">
        <p14:creationId xmlns:p14="http://schemas.microsoft.com/office/powerpoint/2010/main" val="3406520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FDA Adverse Event Reporting System (FAERS</a:t>
            </a:r>
            <a:r>
              <a:rPr lang="en-US" dirty="0" smtClean="0"/>
              <a:t>)</a:t>
            </a:r>
          </a:p>
          <a:p>
            <a:pPr lvl="1"/>
            <a:r>
              <a:rPr lang="en-US" dirty="0" smtClean="0"/>
              <a:t>Database </a:t>
            </a:r>
            <a:r>
              <a:rPr lang="en-US" dirty="0"/>
              <a:t>that contains information on adverse event and medication error reports submitted to FDA</a:t>
            </a:r>
          </a:p>
          <a:p>
            <a:r>
              <a:rPr lang="en-US" dirty="0" smtClean="0"/>
              <a:t>OpenFDA API</a:t>
            </a:r>
          </a:p>
          <a:p>
            <a:pPr lvl="1"/>
            <a:r>
              <a:rPr lang="en-US" dirty="0" smtClean="0"/>
              <a:t>System for querying FAERS</a:t>
            </a:r>
          </a:p>
          <a:p>
            <a:r>
              <a:rPr lang="en-US" dirty="0" smtClean="0"/>
              <a:t>OpenFDA Explorer</a:t>
            </a:r>
          </a:p>
          <a:p>
            <a:pPr lvl="1"/>
            <a:r>
              <a:rPr lang="en-US" dirty="0" smtClean="0"/>
              <a:t>Webpage that uses OpenFDA API to explore FAERS </a:t>
            </a:r>
          </a:p>
          <a:p>
            <a:endParaRPr lang="en-US" dirty="0" smtClean="0"/>
          </a:p>
        </p:txBody>
      </p:sp>
      <p:sp>
        <p:nvSpPr>
          <p:cNvPr id="3" name="Title 2"/>
          <p:cNvSpPr>
            <a:spLocks noGrp="1"/>
          </p:cNvSpPr>
          <p:nvPr>
            <p:ph type="title"/>
          </p:nvPr>
        </p:nvSpPr>
        <p:spPr/>
        <p:txBody>
          <a:bodyPr/>
          <a:lstStyle/>
          <a:p>
            <a:r>
              <a:rPr lang="en-US" dirty="0" smtClean="0"/>
              <a:t>Tools</a:t>
            </a:r>
            <a:endParaRPr lang="en-US" dirty="0"/>
          </a:p>
        </p:txBody>
      </p:sp>
    </p:spTree>
    <p:extLst>
      <p:ext uri="{BB962C8B-B14F-4D97-AF65-F5344CB8AC3E}">
        <p14:creationId xmlns:p14="http://schemas.microsoft.com/office/powerpoint/2010/main" val="2101020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909"/>
            <a:ext cx="8229600" cy="650567"/>
          </a:xfrm>
        </p:spPr>
        <p:txBody>
          <a:bodyPr/>
          <a:lstStyle/>
          <a:p>
            <a:r>
              <a:rPr lang="en-US" dirty="0" smtClean="0"/>
              <a:t>OpenFDA Initiative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7" y="744548"/>
            <a:ext cx="9144000" cy="497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38201" y="5816626"/>
            <a:ext cx="6299199"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a:hlinkClick r:id="rId4"/>
              </a:rPr>
              <a:t>https://open.fda.gov/</a:t>
            </a:r>
            <a:endParaRPr lang="en-US" sz="4000" dirty="0"/>
          </a:p>
        </p:txBody>
      </p:sp>
      <p:sp>
        <p:nvSpPr>
          <p:cNvPr id="7" name="TextBox 6"/>
          <p:cNvSpPr txBox="1"/>
          <p:nvPr/>
        </p:nvSpPr>
        <p:spPr>
          <a:xfrm>
            <a:off x="838201" y="5577608"/>
            <a:ext cx="2518703" cy="369332"/>
          </a:xfrm>
          <a:prstGeom prst="rect">
            <a:avLst/>
          </a:prstGeom>
          <a:noFill/>
        </p:spPr>
        <p:txBody>
          <a:bodyPr wrap="none" rtlCol="0">
            <a:spAutoFit/>
          </a:bodyPr>
          <a:lstStyle/>
          <a:p>
            <a:r>
              <a:rPr lang="en-US" dirty="0" smtClean="0">
                <a:solidFill>
                  <a:schemeClr val="accent3">
                    <a:lumMod val="75000"/>
                  </a:schemeClr>
                </a:solidFill>
              </a:rPr>
              <a:t>OpenFDA Homepage: </a:t>
            </a:r>
            <a:endParaRPr lang="en-US" dirty="0">
              <a:solidFill>
                <a:schemeClr val="accent3">
                  <a:lumMod val="75000"/>
                </a:schemeClr>
              </a:solidFill>
            </a:endParaRPr>
          </a:p>
        </p:txBody>
      </p:sp>
      <p:sp>
        <p:nvSpPr>
          <p:cNvPr id="4" name="Rectangle 3"/>
          <p:cNvSpPr/>
          <p:nvPr/>
        </p:nvSpPr>
        <p:spPr>
          <a:xfrm>
            <a:off x="110067" y="3945468"/>
            <a:ext cx="1820333" cy="787400"/>
          </a:xfrm>
          <a:prstGeom prst="rect">
            <a:avLst/>
          </a:prstGeom>
          <a:noFill/>
          <a:ln w="635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569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OpenFDA </a:t>
            </a:r>
            <a:r>
              <a:rPr lang="en-US" dirty="0" smtClean="0"/>
              <a:t>provides access to public </a:t>
            </a:r>
            <a:r>
              <a:rPr lang="en-US" dirty="0"/>
              <a:t>FDA </a:t>
            </a:r>
            <a:r>
              <a:rPr lang="en-US" dirty="0" smtClean="0"/>
              <a:t>data</a:t>
            </a:r>
          </a:p>
          <a:p>
            <a:r>
              <a:rPr lang="en-US" dirty="0" smtClean="0"/>
              <a:t>Launched in June 2014</a:t>
            </a:r>
          </a:p>
          <a:p>
            <a:pPr lvl="1"/>
            <a:r>
              <a:rPr lang="en-US" dirty="0"/>
              <a:t>Created by Office of Informatics and Technology Innovation (OITI) at the </a:t>
            </a:r>
            <a:r>
              <a:rPr lang="en-US" dirty="0" smtClean="0"/>
              <a:t>FDA</a:t>
            </a:r>
          </a:p>
          <a:p>
            <a:r>
              <a:rPr lang="en-US" dirty="0" smtClean="0"/>
              <a:t>Usage </a:t>
            </a:r>
            <a:r>
              <a:rPr lang="en-US" sz="1800" dirty="0" smtClean="0"/>
              <a:t>(first 4 months)</a:t>
            </a:r>
            <a:endParaRPr lang="en-US" dirty="0" smtClean="0"/>
          </a:p>
          <a:p>
            <a:pPr lvl="1"/>
            <a:r>
              <a:rPr lang="en-US" dirty="0" smtClean="0"/>
              <a:t>40,000 users</a:t>
            </a:r>
          </a:p>
          <a:p>
            <a:pPr lvl="1"/>
            <a:r>
              <a:rPr lang="en-US" dirty="0" smtClean="0"/>
              <a:t>4.5 million data calls</a:t>
            </a:r>
          </a:p>
          <a:p>
            <a:r>
              <a:rPr lang="en-US" dirty="0" smtClean="0"/>
              <a:t>Open Source Development</a:t>
            </a:r>
          </a:p>
          <a:p>
            <a:pPr lvl="1"/>
            <a:r>
              <a:rPr lang="en-US" dirty="0" smtClean="0"/>
              <a:t>Github</a:t>
            </a:r>
          </a:p>
          <a:p>
            <a:pPr lvl="1"/>
            <a:r>
              <a:rPr lang="en-US" dirty="0" smtClean="0"/>
              <a:t>StackExchange</a:t>
            </a:r>
          </a:p>
          <a:p>
            <a:pPr lvl="1"/>
            <a:r>
              <a:rPr lang="en-US" dirty="0" smtClean="0"/>
              <a:t>Twitter</a:t>
            </a:r>
          </a:p>
          <a:p>
            <a:pPr lvl="1"/>
            <a:endParaRPr lang="en-US" dirty="0"/>
          </a:p>
        </p:txBody>
      </p:sp>
      <p:sp>
        <p:nvSpPr>
          <p:cNvPr id="3" name="Title 2"/>
          <p:cNvSpPr>
            <a:spLocks noGrp="1"/>
          </p:cNvSpPr>
          <p:nvPr>
            <p:ph type="title"/>
          </p:nvPr>
        </p:nvSpPr>
        <p:spPr/>
        <p:txBody>
          <a:bodyPr/>
          <a:lstStyle/>
          <a:p>
            <a:r>
              <a:rPr lang="en-US" dirty="0" smtClean="0"/>
              <a:t>About OpenFDA</a:t>
            </a:r>
            <a:endParaRPr lang="en-US" dirty="0"/>
          </a:p>
        </p:txBody>
      </p:sp>
    </p:spTree>
    <p:extLst>
      <p:ext uri="{BB962C8B-B14F-4D97-AF65-F5344CB8AC3E}">
        <p14:creationId xmlns:p14="http://schemas.microsoft.com/office/powerpoint/2010/main" val="286717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FDA </a:t>
            </a:r>
            <a:r>
              <a:rPr lang="en-US" dirty="0"/>
              <a:t>Adverse Event Reporting System (</a:t>
            </a:r>
            <a:r>
              <a:rPr lang="en-US" dirty="0" smtClean="0"/>
              <a:t>FAERS)</a:t>
            </a:r>
          </a:p>
          <a:p>
            <a:pPr lvl="1"/>
            <a:r>
              <a:rPr lang="en-US" dirty="0" smtClean="0"/>
              <a:t>Quarterly Reporting from 1969 to Present</a:t>
            </a:r>
          </a:p>
          <a:p>
            <a:pPr lvl="1"/>
            <a:r>
              <a:rPr lang="en-US" dirty="0" smtClean="0"/>
              <a:t>Primary Users: Data Analysts</a:t>
            </a:r>
          </a:p>
          <a:p>
            <a:r>
              <a:rPr lang="en-US" dirty="0" smtClean="0"/>
              <a:t>Data Access</a:t>
            </a:r>
          </a:p>
          <a:p>
            <a:pPr lvl="1"/>
            <a:r>
              <a:rPr lang="en-US" dirty="0" smtClean="0"/>
              <a:t>Direct data download – 1 per quarter</a:t>
            </a:r>
          </a:p>
          <a:p>
            <a:pPr lvl="1"/>
            <a:r>
              <a:rPr lang="en-US" dirty="0" smtClean="0"/>
              <a:t>Summary Statistics</a:t>
            </a:r>
          </a:p>
          <a:p>
            <a:pPr lvl="1"/>
            <a:r>
              <a:rPr lang="en-US" dirty="0" smtClean="0"/>
              <a:t>FOI Request</a:t>
            </a:r>
          </a:p>
          <a:p>
            <a:pPr marL="0" indent="0">
              <a:buNone/>
            </a:pPr>
            <a:endParaRPr lang="en-US" dirty="0"/>
          </a:p>
        </p:txBody>
      </p:sp>
      <p:sp>
        <p:nvSpPr>
          <p:cNvPr id="3" name="Title 2"/>
          <p:cNvSpPr>
            <a:spLocks noGrp="1"/>
          </p:cNvSpPr>
          <p:nvPr>
            <p:ph type="title"/>
          </p:nvPr>
        </p:nvSpPr>
        <p:spPr/>
        <p:txBody>
          <a:bodyPr/>
          <a:lstStyle/>
          <a:p>
            <a:r>
              <a:rPr lang="en-US" dirty="0" smtClean="0"/>
              <a:t>OpenFDA – Source Data</a:t>
            </a:r>
            <a:endParaRPr lang="en-US" dirty="0"/>
          </a:p>
        </p:txBody>
      </p:sp>
      <p:sp>
        <p:nvSpPr>
          <p:cNvPr id="10" name="TextBox 9"/>
          <p:cNvSpPr txBox="1"/>
          <p:nvPr/>
        </p:nvSpPr>
        <p:spPr>
          <a:xfrm>
            <a:off x="838200" y="4985840"/>
            <a:ext cx="8026399"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hlinkClick r:id="rId2"/>
              </a:rPr>
              <a:t>http://www.fda.gov/Drugs/GuidanceComplianceRegulatoryInformation/Surveillance/AdverseDrugEffects/</a:t>
            </a:r>
            <a:endParaRPr lang="en-US" sz="2000" dirty="0"/>
          </a:p>
        </p:txBody>
      </p:sp>
      <p:sp>
        <p:nvSpPr>
          <p:cNvPr id="11" name="TextBox 10"/>
          <p:cNvSpPr txBox="1"/>
          <p:nvPr/>
        </p:nvSpPr>
        <p:spPr>
          <a:xfrm>
            <a:off x="838201" y="4723372"/>
            <a:ext cx="2133982" cy="369332"/>
          </a:xfrm>
          <a:prstGeom prst="rect">
            <a:avLst/>
          </a:prstGeom>
          <a:noFill/>
        </p:spPr>
        <p:txBody>
          <a:bodyPr wrap="none" rtlCol="0">
            <a:spAutoFit/>
          </a:bodyPr>
          <a:lstStyle/>
          <a:p>
            <a:r>
              <a:rPr lang="en-US" dirty="0" smtClean="0">
                <a:solidFill>
                  <a:schemeClr val="accent3">
                    <a:lumMod val="75000"/>
                  </a:schemeClr>
                </a:solidFill>
              </a:rPr>
              <a:t>FAERS Homepage</a:t>
            </a:r>
            <a:endParaRPr lang="en-US" dirty="0">
              <a:solidFill>
                <a:schemeClr val="accent3">
                  <a:lumMod val="75000"/>
                </a:schemeClr>
              </a:solidFill>
            </a:endParaRPr>
          </a:p>
        </p:txBody>
      </p:sp>
    </p:spTree>
    <p:extLst>
      <p:ext uri="{BB962C8B-B14F-4D97-AF65-F5344CB8AC3E}">
        <p14:creationId xmlns:p14="http://schemas.microsoft.com/office/powerpoint/2010/main" val="881388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Font typeface="+mj-lt"/>
              <a:buAutoNum type="arabicPeriod"/>
            </a:pPr>
            <a:r>
              <a:rPr lang="en-US" dirty="0" smtClean="0"/>
              <a:t>Demographics </a:t>
            </a:r>
          </a:p>
          <a:p>
            <a:pPr marL="457200" lvl="1" indent="0">
              <a:buNone/>
            </a:pPr>
            <a:r>
              <a:rPr lang="en-US" dirty="0" smtClean="0"/>
              <a:t>- a single record for each event report</a:t>
            </a:r>
          </a:p>
          <a:p>
            <a:pPr marL="514350" indent="-514350">
              <a:buFont typeface="+mj-lt"/>
              <a:buAutoNum type="arabicPeriod"/>
            </a:pPr>
            <a:r>
              <a:rPr lang="en-US" dirty="0" smtClean="0"/>
              <a:t>Drug</a:t>
            </a:r>
            <a:r>
              <a:rPr lang="en-US" dirty="0"/>
              <a:t>/biologic information </a:t>
            </a:r>
          </a:p>
          <a:p>
            <a:pPr marL="457200" lvl="1" indent="0">
              <a:buNone/>
            </a:pPr>
            <a:r>
              <a:rPr lang="en-US" dirty="0" smtClean="0"/>
              <a:t>- for </a:t>
            </a:r>
            <a:r>
              <a:rPr lang="en-US" dirty="0"/>
              <a:t>as many medications as were reported for the </a:t>
            </a:r>
            <a:r>
              <a:rPr lang="en-US" dirty="0" smtClean="0"/>
              <a:t>event</a:t>
            </a:r>
            <a:endParaRPr lang="en-US" dirty="0"/>
          </a:p>
          <a:p>
            <a:pPr marL="514350" indent="-514350">
              <a:buFont typeface="+mj-lt"/>
              <a:buAutoNum type="arabicPeriod"/>
            </a:pPr>
            <a:r>
              <a:rPr lang="en-US" dirty="0" err="1" smtClean="0"/>
              <a:t>MedDRA</a:t>
            </a:r>
            <a:r>
              <a:rPr lang="en-US" dirty="0" smtClean="0"/>
              <a:t> </a:t>
            </a:r>
            <a:r>
              <a:rPr lang="en-US" dirty="0"/>
              <a:t>terms </a:t>
            </a:r>
            <a:r>
              <a:rPr lang="en-US" dirty="0" smtClean="0"/>
              <a:t>for the event</a:t>
            </a:r>
          </a:p>
          <a:p>
            <a:pPr marL="457200" lvl="1" indent="0">
              <a:buNone/>
            </a:pPr>
            <a:r>
              <a:rPr lang="en-US" dirty="0" smtClean="0"/>
              <a:t>- 1 or more for an event</a:t>
            </a:r>
          </a:p>
          <a:p>
            <a:pPr marL="514350" indent="-514350">
              <a:buFont typeface="+mj-lt"/>
              <a:buAutoNum type="arabicPeriod"/>
            </a:pPr>
            <a:r>
              <a:rPr lang="en-US" dirty="0" smtClean="0"/>
              <a:t>Patient </a:t>
            </a:r>
            <a:r>
              <a:rPr lang="en-US" dirty="0"/>
              <a:t>outcomes </a:t>
            </a:r>
            <a:endParaRPr lang="en-US" dirty="0" smtClean="0"/>
          </a:p>
          <a:p>
            <a:pPr marL="457200" lvl="1" indent="0">
              <a:buNone/>
            </a:pPr>
            <a:r>
              <a:rPr lang="en-US" dirty="0" smtClean="0"/>
              <a:t>- 0 or more for an event</a:t>
            </a:r>
          </a:p>
          <a:p>
            <a:pPr marL="514350" indent="-514350">
              <a:buFont typeface="+mj-lt"/>
              <a:buAutoNum type="arabicPeriod"/>
            </a:pPr>
            <a:r>
              <a:rPr lang="en-US" dirty="0" smtClean="0"/>
              <a:t>Report sources</a:t>
            </a:r>
          </a:p>
          <a:p>
            <a:pPr marL="457200" lvl="1" indent="0">
              <a:buNone/>
            </a:pPr>
            <a:r>
              <a:rPr lang="en-US" dirty="0" smtClean="0"/>
              <a:t> - 0 or more for an event</a:t>
            </a:r>
          </a:p>
          <a:p>
            <a:pPr marL="514350" indent="-514350">
              <a:buFont typeface="+mj-lt"/>
              <a:buAutoNum type="arabicPeriod"/>
            </a:pPr>
            <a:r>
              <a:rPr lang="en-US" dirty="0"/>
              <a:t>D</a:t>
            </a:r>
            <a:r>
              <a:rPr lang="en-US" dirty="0" smtClean="0"/>
              <a:t>rug </a:t>
            </a:r>
            <a:r>
              <a:rPr lang="en-US" dirty="0"/>
              <a:t>therapy start dates and end dates </a:t>
            </a:r>
          </a:p>
          <a:p>
            <a:pPr marL="457200" lvl="1" indent="0">
              <a:buNone/>
            </a:pPr>
            <a:r>
              <a:rPr lang="en-US" dirty="0" smtClean="0"/>
              <a:t>- 0 </a:t>
            </a:r>
            <a:r>
              <a:rPr lang="en-US" dirty="0"/>
              <a:t>or more per drug per </a:t>
            </a:r>
            <a:r>
              <a:rPr lang="en-US" dirty="0" smtClean="0"/>
              <a:t>event</a:t>
            </a:r>
            <a:endParaRPr lang="en-US" dirty="0"/>
          </a:p>
          <a:p>
            <a:pPr marL="514350" indent="-514350">
              <a:buFont typeface="+mj-lt"/>
              <a:buAutoNum type="arabicPeriod"/>
            </a:pPr>
            <a:r>
              <a:rPr lang="en-US" dirty="0" err="1" smtClean="0"/>
              <a:t>MedDRA</a:t>
            </a:r>
            <a:r>
              <a:rPr lang="en-US" dirty="0" smtClean="0"/>
              <a:t> terms  for diagnoses </a:t>
            </a:r>
            <a:r>
              <a:rPr lang="en-US" dirty="0"/>
              <a:t>for the reported drugs </a:t>
            </a:r>
            <a:endParaRPr lang="en-US" dirty="0" smtClean="0"/>
          </a:p>
          <a:p>
            <a:pPr marL="457200" lvl="1" indent="0">
              <a:buNone/>
            </a:pPr>
            <a:r>
              <a:rPr lang="en-US" dirty="0" smtClean="0"/>
              <a:t>- 0 </a:t>
            </a:r>
            <a:r>
              <a:rPr lang="en-US" dirty="0"/>
              <a:t>or more per drug per </a:t>
            </a:r>
            <a:r>
              <a:rPr lang="en-US" dirty="0" smtClean="0"/>
              <a:t>event</a:t>
            </a:r>
            <a:endParaRPr lang="en-US" dirty="0"/>
          </a:p>
          <a:p>
            <a:endParaRPr lang="en-US" dirty="0"/>
          </a:p>
        </p:txBody>
      </p:sp>
      <p:sp>
        <p:nvSpPr>
          <p:cNvPr id="3" name="Title 2"/>
          <p:cNvSpPr>
            <a:spLocks noGrp="1"/>
          </p:cNvSpPr>
          <p:nvPr>
            <p:ph type="title"/>
          </p:nvPr>
        </p:nvSpPr>
        <p:spPr/>
        <p:txBody>
          <a:bodyPr/>
          <a:lstStyle/>
          <a:p>
            <a:r>
              <a:rPr lang="en-US" dirty="0" smtClean="0"/>
              <a:t>FAERS – Data types</a:t>
            </a:r>
            <a:endParaRPr lang="en-US" dirty="0"/>
          </a:p>
        </p:txBody>
      </p:sp>
    </p:spTree>
    <p:extLst>
      <p:ext uri="{BB962C8B-B14F-4D97-AF65-F5344CB8AC3E}">
        <p14:creationId xmlns:p14="http://schemas.microsoft.com/office/powerpoint/2010/main" val="798959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e46d0eb0-f7fa-458d-9fe4-96a9cdc26561"/>
</p:tagLst>
</file>

<file path=ppt/theme/theme1.xml><?xml version="1.0" encoding="utf-8"?>
<a:theme xmlns:a="http://schemas.openxmlformats.org/drawingml/2006/main" name="Default Theme">
  <a:themeElements>
    <a:clrScheme name="DIA Color Theme 1">
      <a:dk1>
        <a:srgbClr val="404040"/>
      </a:dk1>
      <a:lt1>
        <a:srgbClr val="FFFFFF"/>
      </a:lt1>
      <a:dk2>
        <a:srgbClr val="FFFFFF"/>
      </a:dk2>
      <a:lt2>
        <a:srgbClr val="FFFFFF"/>
      </a:lt2>
      <a:accent1>
        <a:srgbClr val="799C4B"/>
      </a:accent1>
      <a:accent2>
        <a:srgbClr val="008CA1"/>
      </a:accent2>
      <a:accent3>
        <a:srgbClr val="A62C60"/>
      </a:accent3>
      <a:accent4>
        <a:srgbClr val="CB7E25"/>
      </a:accent4>
      <a:accent5>
        <a:srgbClr val="007665"/>
      </a:accent5>
      <a:accent6>
        <a:srgbClr val="1C5A7D"/>
      </a:accent6>
      <a:hlink>
        <a:srgbClr val="003D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IA Document" ma:contentTypeID="0x0101007EDFF2051E4E304A84E61DD9B9CEA93D0087EDDD5C47F55842BF75A8A4CF5A86DA" ma:contentTypeVersion="3" ma:contentTypeDescription="Create a new document." ma:contentTypeScope="" ma:versionID="e83f33d9bd97579b23abc90f31121010">
  <xsd:schema xmlns:xsd="http://www.w3.org/2001/XMLSchema" xmlns:xs="http://www.w3.org/2001/XMLSchema" xmlns:p="http://schemas.microsoft.com/office/2006/metadata/properties" xmlns:ns2="d9d0f46b-f6a6-4db7-a277-b2edc3298236" targetNamespace="http://schemas.microsoft.com/office/2006/metadata/properties" ma:root="true" ma:fieldsID="5e3891f1ff536d154d65905e7d539514" ns2:_="">
    <xsd:import namespace="d9d0f46b-f6a6-4db7-a277-b2edc3298236"/>
    <xsd:element name="properties">
      <xsd:complexType>
        <xsd:sequence>
          <xsd:element name="documentManagement">
            <xsd:complexType>
              <xsd:all>
                <xsd:element ref="ns2:Year"/>
                <xsd:element ref="ns2:Content_x0020_Region"/>
                <xsd:element ref="ns2:Retention_x0020_Schedule"/>
                <xsd:element ref="ns2:Responsible_x0020_Office"/>
                <xsd:element ref="ns2:Doc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0f46b-f6a6-4db7-a277-b2edc3298236" elementFormDefault="qualified">
    <xsd:import namespace="http://schemas.microsoft.com/office/2006/documentManagement/types"/>
    <xsd:import namespace="http://schemas.microsoft.com/office/infopath/2007/PartnerControls"/>
    <xsd:element name="Year" ma:index="8" ma:displayName="Year" ma:list="{090302be-5fa6-4807-8954-04f8be0b0748}" ma:internalName="Year" ma:showField="Title" ma:web="d9d0f46b-f6a6-4db7-a277-b2edc3298236">
      <xsd:simpleType>
        <xsd:restriction base="dms:Lookup"/>
      </xsd:simpleType>
    </xsd:element>
    <xsd:element name="Content_x0020_Region" ma:index="9" ma:displayName="Content Region" ma:list="{6f98ea51-7189-4b6a-a911-ad4d34d5dcf8}" ma:internalName="Content_x0020_Region" ma:showField="Title" ma:web="d9d0f46b-f6a6-4db7-a277-b2edc3298236">
      <xsd:simpleType>
        <xsd:restriction base="dms:Lookup"/>
      </xsd:simpleType>
    </xsd:element>
    <xsd:element name="Retention_x0020_Schedule" ma:index="10" ma:displayName="Retention Schedule" ma:list="{88ff0776-613d-4cb1-be01-79219c896d29}" ma:internalName="Retention_x0020_Schedule" ma:showField="Title" ma:web="d9d0f46b-f6a6-4db7-a277-b2edc3298236">
      <xsd:simpleType>
        <xsd:restriction base="dms:Lookup"/>
      </xsd:simpleType>
    </xsd:element>
    <xsd:element name="Responsible_x0020_Office" ma:index="11" ma:displayName="Responsible Office" ma:list="{f4bb6a4e-f6fb-4236-8cef-05f09eb91670}" ma:internalName="Responsible_x0020_Office" ma:showField="Title" ma:web="d9d0f46b-f6a6-4db7-a277-b2edc3298236">
      <xsd:simpleType>
        <xsd:restriction base="dms:Lookup"/>
      </xsd:simpleType>
    </xsd:element>
    <xsd:element name="Doc_x0020_Status" ma:index="12" ma:displayName="Doc Status" ma:list="{9c958115-5b88-40e9-a53f-abb8ad925efc}" ma:internalName="Doc_x0020_Status" ma:readOnly="false" ma:showField="Title" ma:web="d9d0f46b-f6a6-4db7-a277-b2edc3298236">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Year xmlns="d9d0f46b-f6a6-4db7-a277-b2edc3298236">26</Year>
    <Doc_x0020_Status xmlns="d9d0f46b-f6a6-4db7-a277-b2edc3298236">1</Doc_x0020_Status>
    <Retention_x0020_Schedule xmlns="d9d0f46b-f6a6-4db7-a277-b2edc3298236">9</Retention_x0020_Schedule>
    <Content_x0020_Region xmlns="d9d0f46b-f6a6-4db7-a277-b2edc3298236">6</Content_x0020_Region>
    <Responsible_x0020_Office xmlns="d9d0f46b-f6a6-4db7-a277-b2edc3298236">3</Responsible_x0020_Offi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C8C4C4-AC2F-405B-A1FB-F54829AE5F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0f46b-f6a6-4db7-a277-b2edc32982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38D099-2BEE-488C-80B3-6947A2EDAFB5}">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dcmitype/"/>
    <ds:schemaRef ds:uri="http://www.w3.org/XML/1998/namespace"/>
    <ds:schemaRef ds:uri="http://schemas.openxmlformats.org/package/2006/metadata/core-properties"/>
    <ds:schemaRef ds:uri="d9d0f46b-f6a6-4db7-a277-b2edc3298236"/>
  </ds:schemaRefs>
</ds:datastoreItem>
</file>

<file path=customXml/itemProps3.xml><?xml version="1.0" encoding="utf-8"?>
<ds:datastoreItem xmlns:ds="http://schemas.openxmlformats.org/officeDocument/2006/customXml" ds:itemID="{1DD6B813-4D67-4F41-901E-EE278B8CA0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2359</TotalTime>
  <Words>1056</Words>
  <Application>Microsoft Office PowerPoint</Application>
  <PresentationFormat>On-screen Show (4:3)</PresentationFormat>
  <Paragraphs>195</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Theme</vt:lpstr>
      <vt:lpstr>Towards Holistic Adverse Drug Reaction Detection Using Multiple Complementary Data Sources Interactive Web-Based Exploration of the  3.8 Million Adverse Event Reports in the OpenFDA Database</vt:lpstr>
      <vt:lpstr>Disclaimer</vt:lpstr>
      <vt:lpstr>Rho Center for Applied Data Visualization</vt:lpstr>
      <vt:lpstr>Objective</vt:lpstr>
      <vt:lpstr>Tools</vt:lpstr>
      <vt:lpstr>OpenFDA Initiative</vt:lpstr>
      <vt:lpstr>About OpenFDA</vt:lpstr>
      <vt:lpstr>OpenFDA – Source Data</vt:lpstr>
      <vt:lpstr>FAERS – Data types</vt:lpstr>
      <vt:lpstr>FAERS – Sample Data</vt:lpstr>
      <vt:lpstr>OpenFDA API</vt:lpstr>
      <vt:lpstr>PowerPoint Presentation</vt:lpstr>
      <vt:lpstr>Top 5 for Asthma – Version 2</vt:lpstr>
      <vt:lpstr>OpenFDA Explorer – Overview</vt:lpstr>
      <vt:lpstr>OpenFDA Explorer – System Design</vt:lpstr>
      <vt:lpstr>OpenFDA Explorer – Home Page</vt:lpstr>
      <vt:lpstr>OpenFDA Explorer – Group Selection</vt:lpstr>
      <vt:lpstr>OpenFDA Explorer – Comparison Variables</vt:lpstr>
      <vt:lpstr>OpenFDA Explorer – Outcome Domains</vt:lpstr>
      <vt:lpstr>Top 5 for Asthma – Version 3</vt:lpstr>
      <vt:lpstr>OpenFDA Explorer – Real-time Exploration</vt:lpstr>
      <vt:lpstr>OpenFDA Explorer – Next Steps</vt:lpstr>
      <vt:lpstr>Limitations – OpenFDA API</vt:lpstr>
      <vt:lpstr>Limitations – OpenFDA Explorer</vt:lpstr>
      <vt:lpstr>Other resources</vt:lpstr>
      <vt:lpstr>Thank You</vt:lpstr>
    </vt:vector>
  </TitlesOfParts>
  <Company>Tommy Torres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 Torres</dc:creator>
  <cp:lastModifiedBy>Jeremy Wildfire</cp:lastModifiedBy>
  <cp:revision>162</cp:revision>
  <dcterms:created xsi:type="dcterms:W3CDTF">2014-10-03T12:08:30Z</dcterms:created>
  <dcterms:modified xsi:type="dcterms:W3CDTF">2015-06-16T12:55:11Z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0x0101007EDFF2051E4E304A84E61DD9B9CEA93D0087EDDD5C47F55842BF75A8A4CF5A86DA</vt:lpwstr>
  </property>
</Properties>
</file>