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handoutMasterIdLst>
    <p:handoutMasterId r:id="rId52"/>
  </p:handoutMasterIdLst>
  <p:sldIdLst>
    <p:sldId id="304" r:id="rId3"/>
    <p:sldId id="256" r:id="rId4"/>
    <p:sldId id="292" r:id="rId5"/>
    <p:sldId id="261" r:id="rId6"/>
    <p:sldId id="281" r:id="rId7"/>
    <p:sldId id="302" r:id="rId8"/>
    <p:sldId id="303" r:id="rId9"/>
    <p:sldId id="258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0" r:id="rId20"/>
    <p:sldId id="287" r:id="rId21"/>
    <p:sldId id="296" r:id="rId22"/>
    <p:sldId id="264" r:id="rId23"/>
    <p:sldId id="262" r:id="rId24"/>
    <p:sldId id="263" r:id="rId25"/>
    <p:sldId id="277" r:id="rId26"/>
    <p:sldId id="318" r:id="rId27"/>
    <p:sldId id="289" r:id="rId28"/>
    <p:sldId id="283" r:id="rId29"/>
    <p:sldId id="305" r:id="rId30"/>
    <p:sldId id="295" r:id="rId31"/>
    <p:sldId id="288" r:id="rId32"/>
    <p:sldId id="298" r:id="rId33"/>
    <p:sldId id="306" r:id="rId34"/>
    <p:sldId id="285" r:id="rId35"/>
    <p:sldId id="307" r:id="rId36"/>
    <p:sldId id="308" r:id="rId37"/>
    <p:sldId id="291" r:id="rId38"/>
    <p:sldId id="286" r:id="rId39"/>
    <p:sldId id="309" r:id="rId40"/>
    <p:sldId id="310" r:id="rId41"/>
    <p:sldId id="311" r:id="rId42"/>
    <p:sldId id="312" r:id="rId43"/>
    <p:sldId id="313" r:id="rId44"/>
    <p:sldId id="315" r:id="rId45"/>
    <p:sldId id="314" r:id="rId46"/>
    <p:sldId id="316" r:id="rId47"/>
    <p:sldId id="317" r:id="rId48"/>
    <p:sldId id="294" r:id="rId49"/>
    <p:sldId id="31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2" y="-23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12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FA793-4766-45D6-809E-9322418DFFCE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2D53-2E40-4D0F-BBFC-F394E5C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7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FFA7-F8D2-474B-85BC-F06807CF1E2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63F87-7342-4FE2-AF90-2246283C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4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B47CE-A85D-4E3B-B951-6B735104E50A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Full-Service CRO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48DEB-9FA3-41C8-994C-8D6BD0B5B0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1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CD14D-5B07-4F9C-8947-F55CBBC8E22F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B19D-182C-4328-A20C-24F1F06A7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829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DECC-6BEF-4AF8-9391-D22D6630C032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56C5A-6EEB-41D8-A2B0-76A3B77F15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8095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7D19E-F6D6-4781-9D02-9E8A81A9D962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E7913-AA2D-4B4B-BF1B-066D5894A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4093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76730-F6D6-4344-A71C-D140A158B5D6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BD7CF-01A4-4EFD-ACD2-52E656470A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18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8DE84-42B3-4939-AE1B-20B933816B44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F4A1C-49EE-4C92-85B0-2A24FFBEF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400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D6389-41E9-4DE5-B408-CB3128345ABF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C686C-BD0D-4458-9652-D7300654F4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7629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A85DA-8F16-4E53-A467-FA616D40FF8F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70F8D-F345-4DB0-8474-D281425319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3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F3189-2BC1-4579-A7D5-5F1FA0C1524A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1C605F6-47B3-4F57-9131-8226C497B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2698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56C25-6423-42D2-8B11-3C7788B56ACB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533E2-06C3-4E29-8019-5CDE1165B6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194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3DD0D-488F-42F9-A7A4-D195CED4E88D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0C277-65BD-4E71-874F-B484986A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768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60C6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FDE9D42-C3AA-4C7E-99CA-55BBA85A4366}" type="datetimeFigureOut">
              <a:rPr lang="en-US" smtClean="0"/>
              <a:pPr>
                <a:defRPr/>
              </a:pPr>
              <a:t>10/14/2014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96A47E7-3262-46E4-8888-5EF9915307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  <p:pic>
        <p:nvPicPr>
          <p:cNvPr id="16" name="Picture 15" descr="small with tex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749039" y="6248400"/>
            <a:ext cx="139496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9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ics.rhoworld.com/tools/beeswarm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GraphicsGroup\Beeswarm\GIF\output_Zb5lq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5475"/>
            <a:ext cx="7294033" cy="547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algorithmic approach</a:t>
            </a:r>
            <a:endParaRPr lang="en-US" dirty="0"/>
          </a:p>
        </p:txBody>
      </p:sp>
      <p:pic>
        <p:nvPicPr>
          <p:cNvPr id="8194" name="Picture 2" descr="H:\GraphicsGroup\Beeswarm\SGPlot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third data point conflicts with the second</a:t>
            </a:r>
            <a:endParaRPr lang="en-US" dirty="0"/>
          </a:p>
        </p:txBody>
      </p:sp>
      <p:pic>
        <p:nvPicPr>
          <p:cNvPr id="9218" name="Picture 2" descr="H:\GraphicsGroup\Beeswarm\SGPlot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moving it 0.01 to the right</a:t>
            </a:r>
            <a:endParaRPr lang="en-US" dirty="0"/>
          </a:p>
        </p:txBody>
      </p:sp>
      <p:pic>
        <p:nvPicPr>
          <p:cNvPr id="10242" name="Picture 2" descr="H:\GraphicsGroup\Beeswarm\SGPlot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moving it </a:t>
            </a:r>
            <a:r>
              <a:rPr lang="en-US" dirty="0" smtClean="0"/>
              <a:t>0.02 </a:t>
            </a:r>
            <a:r>
              <a:rPr lang="en-US" dirty="0"/>
              <a:t>to the right</a:t>
            </a:r>
          </a:p>
        </p:txBody>
      </p:sp>
      <p:pic>
        <p:nvPicPr>
          <p:cNvPr id="11266" name="Picture 2" descr="H:\GraphicsGroup\Beeswarm\SGPlot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moving it </a:t>
            </a:r>
            <a:r>
              <a:rPr lang="en-US" dirty="0" smtClean="0"/>
              <a:t>0.03 </a:t>
            </a:r>
            <a:r>
              <a:rPr lang="en-US" dirty="0"/>
              <a:t>to the right</a:t>
            </a:r>
          </a:p>
        </p:txBody>
      </p:sp>
      <p:pic>
        <p:nvPicPr>
          <p:cNvPr id="12290" name="Picture 2" descr="H:\GraphicsGroup\Beeswarm\SGPlot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moving it </a:t>
            </a:r>
            <a:r>
              <a:rPr lang="en-US" dirty="0" smtClean="0"/>
              <a:t>0.04 </a:t>
            </a:r>
            <a:r>
              <a:rPr lang="en-US" dirty="0"/>
              <a:t>to the right</a:t>
            </a:r>
          </a:p>
        </p:txBody>
      </p:sp>
      <p:pic>
        <p:nvPicPr>
          <p:cNvPr id="13314" name="Picture 2" descr="H:\GraphicsGroup\Beeswarm\SGPlot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fourth data point conflicts with the second</a:t>
            </a:r>
            <a:endParaRPr lang="en-US" dirty="0"/>
          </a:p>
        </p:txBody>
      </p:sp>
      <p:pic>
        <p:nvPicPr>
          <p:cNvPr id="14338" name="Picture 2" descr="H:\GraphicsGroup\Beeswarm\SGPlot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5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moving it 0.01 to the </a:t>
            </a:r>
            <a:r>
              <a:rPr lang="en-US" dirty="0" smtClean="0"/>
              <a:t>left</a:t>
            </a:r>
            <a:endParaRPr lang="en-US" dirty="0"/>
          </a:p>
        </p:txBody>
      </p:sp>
      <p:pic>
        <p:nvPicPr>
          <p:cNvPr id="15362" name="Picture 2" descr="H:\GraphicsGroup\Beeswarm\SGPlot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96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Beeswarm Plot</a:t>
            </a:r>
            <a:endParaRPr lang="en-US" dirty="0"/>
          </a:p>
        </p:txBody>
      </p:sp>
      <p:pic>
        <p:nvPicPr>
          <p:cNvPr id="3074" name="Picture 2" descr="H:\GraphicsGroup\Beeswarm\p3_beesw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98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Strip to Jitter to Beeswarm</a:t>
            </a:r>
            <a:endParaRPr lang="en-US" dirty="0"/>
          </a:p>
        </p:txBody>
      </p:sp>
      <p:pic>
        <p:nvPicPr>
          <p:cNvPr id="1026" name="Picture 2" descr="H:\GraphicsGroup\Beeswarm\p1_str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GraphicsGroup\Beeswarm\p2_j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32435"/>
            <a:ext cx="4206381" cy="31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GraphicsGroup\Beeswarm\p3_beeswa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66" y="3659062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Strip Plot Gets </a:t>
            </a:r>
            <a:br>
              <a:rPr lang="en-US" dirty="0" smtClean="0"/>
            </a:br>
            <a:r>
              <a:rPr lang="en-US" dirty="0" smtClean="0"/>
              <a:t>Jittered into a Beeswarm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Shane Rosanbalm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48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the appropriateness of </a:t>
            </a:r>
            <a:r>
              <a:rPr lang="en-US" dirty="0" err="1" smtClean="0"/>
              <a:t>beeswarms</a:t>
            </a:r>
            <a:endParaRPr lang="en-US" dirty="0"/>
          </a:p>
        </p:txBody>
      </p:sp>
      <p:pic>
        <p:nvPicPr>
          <p:cNvPr id="4" name="Picture 2" descr="H:\GraphicsGroup\Beeswarm\p3_beesw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" y="992062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GraphicsGroup\Beeswarm\p3_beeswar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66" y="990600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GraphicsGroup\Beeswarm\p3_beeswarm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5" y="3659062"/>
            <a:ext cx="4164735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:\GraphicsGroup\Beeswarm\p3_beeswarm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66" y="3659062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a strip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data=dummy;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scatter x=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y=response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=(symbol=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circlefilled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pic>
        <p:nvPicPr>
          <p:cNvPr id="5" name="Picture 2" descr="H:\GraphicsGroup\Beeswarm\p1_str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66" y="3352800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a jittered strip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data jitter;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set dummy;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trt_jit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- 0.05 + 0.1*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ranuni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data=jitter;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trt_jit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y=response / 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=(symbol=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circlefilled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a beeswarm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%beeswarm(data=dummy</a:t>
            </a:r>
          </a:p>
          <a:p>
            <a:pPr marL="0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respvar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=response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grpvar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endParaRPr lang="en-US" sz="3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data=beeswarm;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trt_bee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y=response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=(symbol=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circlefilled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integer;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4778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macro creates a new variable named TRT_BEE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%beeswarm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Inputs:</a:t>
            </a:r>
          </a:p>
          <a:p>
            <a:pPr lvl="1"/>
            <a:r>
              <a:rPr lang="en-US" dirty="0" smtClean="0"/>
              <a:t>A dataset (data=)</a:t>
            </a:r>
          </a:p>
          <a:p>
            <a:pPr lvl="1"/>
            <a:r>
              <a:rPr lang="en-US" dirty="0" smtClean="0"/>
              <a:t>A response (or y) variable (</a:t>
            </a:r>
            <a:r>
              <a:rPr lang="en-US" dirty="0" err="1" smtClean="0"/>
              <a:t>respvar</a:t>
            </a:r>
            <a:r>
              <a:rPr lang="en-US" dirty="0" smtClean="0"/>
              <a:t>=)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grouping (or x) variable (</a:t>
            </a:r>
            <a:r>
              <a:rPr lang="en-US" dirty="0" err="1" smtClean="0"/>
              <a:t>grpvar</a:t>
            </a:r>
            <a:r>
              <a:rPr lang="en-US" dirty="0" smtClean="0"/>
              <a:t>=)</a:t>
            </a:r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A dataset (out=beeswarm)</a:t>
            </a:r>
          </a:p>
          <a:p>
            <a:pPr lvl="2"/>
            <a:r>
              <a:rPr lang="en-US" dirty="0" smtClean="0"/>
              <a:t>This output dataset is a near copy of the input dataset, with one additional variable having been added: &amp;</a:t>
            </a:r>
            <a:r>
              <a:rPr lang="en-US" dirty="0" err="1" smtClean="0"/>
              <a:t>grpvar</a:t>
            </a:r>
            <a:r>
              <a:rPr lang="en-US" dirty="0" smtClean="0"/>
              <a:t>._bee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1"/>
            <a:ext cx="2971800" cy="1752599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beeswarm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data=dummy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=response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grpvar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371600"/>
            <a:ext cx="5181600" cy="1752600"/>
          </a:xfr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data=beeswarm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trt_bee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y=response 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=(symbol=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circlefilled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integer;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  <p:pic>
        <p:nvPicPr>
          <p:cNvPr id="7" name="Picture 2" descr="H:\GraphicsGroup\Beeswarm\p3_beesw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64" y="3276600"/>
            <a:ext cx="4581207" cy="34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macro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(</a:t>
            </a:r>
            <a:r>
              <a:rPr lang="en-US" i="1" dirty="0" smtClean="0"/>
              <a:t>for the moment</a:t>
            </a:r>
            <a:r>
              <a:rPr lang="en-US" dirty="0" smtClean="0"/>
              <a:t>) that we are producing a graph using SGPLOT with all default settings</a:t>
            </a:r>
          </a:p>
          <a:p>
            <a:pPr lvl="1"/>
            <a:r>
              <a:rPr lang="en-US" dirty="0" smtClean="0"/>
              <a:t>Width</a:t>
            </a:r>
            <a:r>
              <a:rPr lang="en-US" dirty="0"/>
              <a:t>: 640px</a:t>
            </a:r>
          </a:p>
          <a:p>
            <a:pPr lvl="1"/>
            <a:r>
              <a:rPr lang="en-US" dirty="0"/>
              <a:t>Height: 480px</a:t>
            </a:r>
          </a:p>
          <a:p>
            <a:pPr lvl="1"/>
            <a:r>
              <a:rPr lang="en-US" dirty="0" smtClean="0"/>
              <a:t>Marker </a:t>
            </a:r>
            <a:r>
              <a:rPr lang="en-US" dirty="0"/>
              <a:t>size: </a:t>
            </a:r>
            <a:r>
              <a:rPr lang="en-US" dirty="0" smtClean="0"/>
              <a:t>7px</a:t>
            </a:r>
          </a:p>
        </p:txBody>
      </p:sp>
    </p:spTree>
    <p:extLst>
      <p:ext uri="{BB962C8B-B14F-4D97-AF65-F5344CB8AC3E}">
        <p14:creationId xmlns:p14="http://schemas.microsoft.com/office/powerpoint/2010/main" val="11865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the macro works</a:t>
            </a:r>
            <a:endParaRPr lang="en-US" dirty="0"/>
          </a:p>
        </p:txBody>
      </p:sp>
      <p:sp>
        <p:nvSpPr>
          <p:cNvPr id="5" name="AutoShape 2" descr="data:image/jpeg;base64,/9j/4AAQSkZJRgABAQAAAQABAAD/2wCEAAkGBxQHBhUIEhQWFhUUGRwYFhYYFyMgFxweJCIgGx4fHB0fHSggHCAlHiEXIjEhJSsrLzAwHCEzODMsPCgtLisBCgoKBQUFDgUFDisZExkrKysrKysrKysrKysrKysrKysrKysrKysrKysrKysrKysrKysrKysrKysrKysrKysrK//AABEIAGkB4AMBIgACEQEDEQH/xAAcAAEBAAIDAQEAAAAAAAAAAAAABwUGAwQIAgH/xABQEAABAwIDAwkEBgUHCQkAAAABAAIDBBEFBiEHEjETFyJBUVNhktMUMnGBCCNCUpGhFVVzsbIWM2KCosHRJCc0NkNjcpPiGCUmNzh1o7Ph/8QAFAEBAAAAAAAAAAAAAAAAAAAAAP/EABQRAQAAAAAAAAAAAAAAAAAAAAD/2gAMAwEAAhEDEQA/ALiiIgLUdrFQ6nyBUhji17w2NtuJL3tZb5gkfNbctK2pEz0FHhw19oradjm9ZYHF7rdlt0G6DXGbBaAsBM1Xfr6cfpL6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l2cN2JUWG17K2OesD43Bw+sYOHVcRA2PDQqmogIiIC0nOTjU56wjD+LeUnnfb3hycfQJ7G3cQb8dFuy0mocavbFFDbo09A+QEffkkDLOPD3W3A0PHig3ZERARYzHsfp8vUntVTIGNJs0cXOPY1ou5x8AFkgbi6D9REQEREBERAREQEREBERAREQERdDG8YhwHDXYjUO3Imloc6xNt5waLgAm1yEHfRcVNUMq4BPG5r2OF2uaQWkeBGhXKg0POefpMLxYYFQUzquqsC9rb7kQPDfI6zx1IABButYZtgqsFxhtHilAYGO+03euBexcAbiRo/on4XVTwjCGYTyrmFxM8r5pHON3Fzjwvb3WgNa0dQaAtJ2900cuz2Sd7QXsfHyTrC4JcAbHiLt3uHggoNJUsrKVtVG4OY9oc1w4EEXBHxC5VrWzajfQZEpKaRu68RAlp4i93a+NiFsqAiIgIiICIiAi6uJ4jFhNE6tnkbHG33nvNgOofMnSy/cNrmYnQMroySyRoc0kEEg8NCAR80HZREQEREBERAREQEREBERAREQEREBFj8cxqHAaIVtQ/k495rN8gkAu0F7A2F+vgF3YZm1EImY4Oa4Xa5puCO0EaEIPtT/Ne0Gamxt2A4bSOq6iPd5Vw/mo79TiOvtuQB2mxAoC6GDYRHg1M6CPeO/I+V7nG7nOe4uJJsL8bDwAQSyi2xz4Zjgw7FaI0wdbpAOBaCSN4tdffbcHVvYbX4KvxSCaIStILXAEEcCDqCD2KXfSJpopMmR1Dx9a2drYnBov0mu3mk8Q0gX04lrVveTKR+H5RpKOQbr44I2uHYQ0Aj8UGZREQFpWXXGr2oYnMRYQR0sLSOBu10pv4gkBbqtJ2cSe1YjitbwvXyRW6vq2sZf58UG7LVtoOdIslYP7U8b8r7iGIfacO09TRcXP+K2WeZtPA6d5DWtBc5x4ADUk+AC885ZqjtL2xivl1hhvIxh6o2H6sEeL3NJ48T1IKdkTKUgn/lRiR5WumF2td7lOziGRjUA9p6uA+0Xb4iICIiAiIgIiICIiAiIgIiICIiAvl7BIwsIBB0IPA/FfSIJJmSnl2VYoMco2udh0rgKmlBJEbzpvs+4DZo1Nr9HgW2p2DYrFjeFx4lA7ejkG80/kQR1EG4I8F9YvhzMXwuTDpRdkrCxw8CLfiOKhOxTMTstZtlyhORuSSPa09kzTu6a2s8C3XqG+KD0Cp3W0Z2i5ljcQDhlE8uuRdtVOLjo62dEzgXcCd9ut7twm0DaPFLi5wEMqHUrSRUvgb05SNDExxI3WE3DnjU6gWB3lzM2z0tJRiCGgqgGNDWM5NrWADQDRx3RbsCCsotZ2f4xPmHBDjE7eTE0jjDFaxZGOgASQC4khzr/0tNNFsyAiL8cbNug/UWgbH84VGccImq6kRh0cgY3caQLboOtye1b+gLE5ozBDljBX4rUEhjOAAu5zjwa0dpPy6zYArLLzttAxZ20DahDl2N3+TxSiEWOhN/rn+JABA14MFveKDesl4NLnerGcMTF4yb0dGTeJjeqRwOjnHWxI8fuhtPXHBC2ngbAwBrWgNaBwAGgA+AXIgIiICIiAiIgIiICIiAiIgIiICIiDjqIG1MDoHtDmOBDmuF2kHQgg6EKTY06bZLjDa6BrpMKmdaSDeuYHniWX90HiNbE3Bt0Sq6sZmXB2Y/gM2FPGkrC34Hi0/EOsfkg7WG18eKYeyvhdvRytD2O7QdRodR8Dquw47rd46AKDbAs0Ow7FZMozmwcXOiueEg99nZYgE/Fp+8srnLaXBX4ycKMVRJRM/nTCzWocPsXJFoe22r+Hu8Q2OKiOfc1R4w8f930Tnezg8KiXgZbcDG2w3T127CQqEpO/bXTwU25FQ1XRADWljWttwtcE2AHYFvGRcRnxjLjMVqQGunLpGxgWDIybMbewLuiA654l3ZYINgREQFpOx2T2nIsddw5eWeXd+7eV4tfr4cbBbFmqq9iyxVVdr8nBK+3bZhK6OzuHkMh0LL3vTxO8zQ7+9BhNt+LnCdnszWuLXTubACOx2rxwPGNrxrbj8FpX0aaH/TMQNv8AZxjU3HvOdpwseh+CyP0k3H+T1K2+nLE26vdP+J/Fcv0boA3KlRUa3dUbp7LNYwj+IoK4tEznlfFMVlklpcUMTHDoQCINt0bW5Zp39Xa3tpfTgt7RB5q2XZtq8Dz+MLqZZHCaUwzskeXESXLQbknpB+htxufBV3aHmuow+VmX8NjMtdO0ubYC0TOHKO3ujqbgb3RuLnqDpDt2ws4Nn8Yky4E7WSg20D29Egaf0WuI197xVl2aYXuYUcwzObLVV+7NLIOAaQOTjbfg1jbD4342CCPYPg2O4fn2F8rasu5Zpkku58RaT0iX6x23b6H4WC9JIiAiLC5xxqTL+X34lFA6oewtAibe7ruDTwa46A34dSDNIo/zvV36ln8z/QTnerv1LP5n+ggsCKP871d+pZ/M/wBBOd6u/Us/mf6CCuVDHSU7mNduuIIa619020NjobHWyim03LmMYdgb8TOJyVEbLGVjGciQ33Sd2M2LRpcfE9qqGScekzHgYxCandTPLnN5J172HA6tadfgszWUza2kfSvF2yNLHDtBFj+RQSf6P2bJcWoZsFneXugs+Jzjd24dC2/Ehptqb+9bgAuLPGO4nnOWbDcHY/2aAlks7XBhleLbzWOJBsOFmnX4EAy/LNPPg+fH4BFKIXyvfRukcDo1zt0lvAhxsN06akcF6lwTCosDwqPDIG7scQ3Wj8yT2km5J6ySgkWwmjxKjx2dlWypZT8lwnDgDJvN3d3f1PR5S+7pwv8AZVrREBeWNqzX4HtUmq4+i4SRzxm99bNdfj98HRep15o+kHT8jn/lL35SCN3w1cy39m/zQejcLrW4nhkVez3Zo2yN+DgHDiAeB7Au0tX2YuLtn9ESb/UtH9w/JbQgIi6GO1zsMwWavZGZXRMc9sY4vIFw0WBOvDgUHfXy/wBw/BSHnerv1LP5n+gvx216uLbfoWfzP9BB9fRt/wBW6n9uP4Aq+vNGyvO9RlbCpaaCgkqg+TeL2F1mndAsd2N3xW7871d+pZ/M/wBBBR844r+hMq1OJA2McTi3/itZvUftEdSgOwCl9u2h+0u1dFDJJck3ud2MnxNnnj2k8bLZc453qcz5BrYJqGSkDBCQ5xd0rysBbrG3q+K6H0a6Vr8eqqvXeZC1g7LOdc/mxv5oPQKw2Z8PqsRpWQ0dUKVwdd8nJNkJbY9ENdpxsb+CzKIPL20r9KZZx9tJUV00tw2WN4e4MNrj3L7ocCDe1+I7V6Py3iX6Yy9T4noDNEyQgG4Bc0Ei/gbj5KN/SYhDaqhm+05szSfAGMj+Jyoux+q9r2b0clrWY5nH7r3Mv87X+aDrbZaWsq8mGOg5QvEjTI2K/KOjs64aB0j0tw2GtgfFYH6PuLVFdg1TRVD3O5CRoYH+82+8XAk68RwPDVb1nbMjcr5ffiBs6Q9CGPrkkPutAGp11NuoFdTZzl5+XsvbsxvUTvdPUEcOUfqR8hYadYKDaUREBFOc47RarL+YH4bFhktQxgaRK0usbtDjwicNCbcepYXnerv1LP5n+ggsCKP871d+pZ/M/wBBOd6u/Us/mf6CCwLD5moarEKNsNHVClfv3dIYmyHdseiGu01O7r4LQ8G2p1mIYvDRPwiaNssjGOkJfZgc4NLjeECwBvxHBVRB5g2ntxTLONto6iumma5okjeHOaw2JHu33Q4G97X0IN9V6JynihxrLNNiZteWJjnWNxvEdIfI3Ckf0mYgHUMvWeWB+A5Mj95W97F6j2nZtSm1t0Pb+D3C6D72u01XV5JkiouUMm80uER+sLPtBttT1aDUi414LVPo9YvUVlLWYbUPe4U7o9xr777C7lN8EnXi0aHgb9qomcsxsytl+TE32JA3Ymdb5D7rQOJueNuABPUsds2wCTBMBdNUf6TVSOqKjwe/Xd8LC1/G6DbEREHlLOczsr7WZ6xgIdFUiYDe43IltfXRwdw7Da3UvVUEonhbM03a4Ag+B1C8vbc6b2faRO+9+UbG/wCHQa239m/zXojIrzJkqieSSTTQkk8T0G8UGcREQRzPGJYnnDCqv2Rj6aip2v3nOBbNUlpIe1ttQywOnXaxvfdGZ2B44cVyT7G9130rzGLm7twgOZ8ALuaB2M+So88QnhdC4Xa4FpB4EHQqD7EpTlvaLWZZf9reaL6FzonHdsDa92F7uHDXhdBS9rlT7Ls6q369JgZp/Tc1n4a6raqOH2ekZBp0WhunDQW0WobUjyuH0dB39dTssfdNnb5Du0dHhY62W6oJF9JGnL8r09QODZ909vSY4j5dE/kuL6NcpOA1UN9BK0gdhLbE/Ow/Bb1tNwQ5gyPU0LQS/c5SMDiXM6YA+Nt35qT/AEbK4RY5VUHXJE14436DiD4fbQegEWnbVc2S5OywMSgja97pWx9O5Y0EOcXEAgn3d3iNXD4HRsO2iVu0PDW5epIeRqJAW1VSP5qKM6FzNbhzhcAE3HUSTdoYnbNUPzZBLisJBpMOkEG9YXfK4/WEG991v1TfEm/DVbrsBxf9IZG9iJG9TSOZbr3T02k/MuH9VbDimUI27O5MrQA7ohLI+G8XjpBx4AuL+keAuSoNslzp/IvFp4XxSSCdoYIox9YZWmzBYkWB3ng6E3IsOpB6Lx/NFJl0N9qqGRF3utJ6R8Q0XdbxtZcWA5woswzGCmqY5Hj7IJDviGuAJHiFrGXdnzMSqX5hxaJs1VO4uETjvMhZwZHYWa8tHE2+HadD2v5LjyVLBmXDy6D6wM3Wk2a6xIc0kki4aQQbg/NB6ARdTCKk1mEw1Trbz42ONuFy0E2XbQEREBERAXQx3FosCwiTFJzuxxN3nHrPUAO0k2AHaQpvtR2oVGTc0R4bFDE+Pk2yP397ecC4ghpBAbo06kO1PDSy5MGnl2qYvHiUkTosMpnB8bH+9PMOt1tCxh3h2X01uQ0JFtAiqqHMkWYZ7Mlq2tqmANH1fSIY0i2pa1sZNxqSb31J9SYPiDcVwqLEWG7ZWNePg4AqX/SMwY1eW4cWaCTTybryOAY/S51++Ix/WWv7P83y41lCPJUFO6aoBI5R7i2COK+8HyFp3nBpIbydgHCw1vukLRFmGmmxn9DNmY6cNLjG03IA471tGnUaHVZRQfZzgLcs7a5sHY8vEUB6ThYm7I3n8yVeEBeZvpAzmXaCWHgyGNrfhq797ivTK8t50p35x2wS4fGdZJxCD7waGAMc62mgDXOI+KD0Bs4gNNkKijdx5CN3mG8PnYhbIviKMQxCJosGgADwGgX2gIiIC+X+4fgvpfL/AHD8EEi+jb/q3U/tx/AFX1IPo2/6t1P7cfwBV9Bo+2mmNTs2qWt+zuPPwD2k/kpb9G+dzc4T09+i6mLiO0h8YB+Qc78VfsXoG4rhUuHP92Zjo3fBwI/vXm7Y+52AbVWYdKLOJlgfx0IBOmnW5oHwKD06iIgkH0koict00tuiJyCfEsJH7nfgsxsLqgzZoyR7rNjfLqTo1oJcfgNSfmuH6QtL7RkES3tyU8b7W43DmW8Pev8AJaDsiw2ozRgr8vD6uhE/LVUgJDpbtaGwNtbQ7t3HsI4aBwUfLzDnbMn8rZrto6bebQsdoHkEh9Q4G1uFmg9nVbXL1O0vC6aoMDqyO7TY7oc4fJzWkH5FcubsvvxfCYcvw3ipnODagxkAtha02Yy/3nBjdOq99CV0qnZVhc2FmgFM1mhAkaTyoJFt7eJNyONjceGqDbqKsjr6VtVE9sjHatexwLT8CNFzqHbFGz5fz9W5Se8uija91iLAua9jWvaLnd3mOBI/4exXFAREQEREBERBJfpHxF2UoJANG1Aufix9v713dgNT/m8Je7oxzSAX4NbZrj8rlx+a5dv1L7Rs9dLe3JSxvtbjqWW8Pev8lN9kdBU5lwmTLbBydGZhLVzXO89tmgQMtbV26bns/BwUvAmHP2ZhmV9xQ0ji2iYeEsgJDpyLAgDQNB7OqxB3GkzFS1uMuweKdj52NL3sab7oBDTcjQEEjS99eC5ZcGhlw1mGmMcjGGhsYJDbN0aCAek0D7JuFH9l2GtwjbXiFBHYMZFLuACwa0yxODRqdACB8kFvREQeWNuFQZ9pVQw2swRtb8OTa797ivSGUKU0WU6Skdbejp4mm3C4Y0FecKiiOeNsMlM3VstS4OJJI5JhsTca23G6cOIFxxXqZAREQFAtpX/hLbNTZg4RymOR58B9VKLdu4L/ANb4q+qTfSKwf2vK0WKgDep5LE/0H6Hrt7wj6vw1uGyZxPtWd8JoOI5Sacg+79XHobfeBcCNNNdQt1Ul2f4x/KjMtBVE7xp8Odv36pDIIS4aDVwY7h1FVpAUBzdhR2ZbS4czRA+yTyEuAHu7386z8CXN/D7JV+XSxnCYccw1+HVDA+OQWc0/kQeIIOoI1CD7c2LGMOFwyWGVoNnAOY9p1Gh0IOhTD8Oiwyn9ngijiZe+7GwNbfts0AKd4R7TsuaaKfeqcMuXMqGgmWnH3ZGDizhq0aEk9dlTQbi6D9XQiwSmhxE4k2nhExveURtEhvobvtvajTiu+iApfnmmGfc6wZUZrDRkT1r7GwJ0ZEDw3nNv8nX+wQtozHmB5r/0BRuZ7S4AySusY6Zh+28X6Tz9iPr4mzRr2sIp6PKeEci2WNjLl0kskjd573e8+RxIu5x/uAsAAgzjGhjAwCwGgA4BfSx+A4xHj2GNxGHe5N5cGFwtvBri3eA+6bXF7GxGgWQQEREBERB0MTwWmxctNRTwzbl93lY2v3b2vbeBtew4dgXeY0MYGAWA0AHAL9RB8TwtqITC9oc1wsWuFwR2EHQrrYbhUGExGKnhiha43LY2NYCeFyGgXNraruIgj2Df+o2r/Yj/AOuFWFR3BnD/ALRtXr/sQP8A44v/ANVTx3F48Cwt+Izb24yws1pc4kkNa1rRqSXEAfHqQdDPGYm5WyxNirrXa20bfvPOjR+Op8AVOdgmT3U8Ts2VA6cwIhBGoaTdz/63AeFzwcs3Dlyoz5jbMYxKMw0cR3qahd77j9+oHAG32Orgba79IaN1u6NAOAQfqIiAiIgIiIOKnpmUrd1jGsB4hrQP3LlREBRDbfld+E4rHnmlFnMewzdjXtI5N9uwkNafG3aVb1x1EDamB0D2hzHgtc1wu0g6EEHQgjqQdHLmNR5iwSLFoT0JW3t1g8HNPiCCPkskodnPCqzZXh09Vhs3+R1LwCxwLn07j1sJNrHVu8Re26DcgOXHkjMONZ0wUYMwuYwudyuIuHSEZ4tZwBeDvC7TcXb7tt5BtOeak5+rHZKow1zGOa6sqjqyHdNwxlj0pSRa3AajtLN+wXCYcDwxmHU7AyOMWa0fmSesk6kniuLLmAwZawlmGU7N1jfM49bnHrce35CwACyaAujjeKx4JhUmJzO3Y4mlzj+4DtJNgB2lc9bVsoKR1XK4MYwFznONgAOsrUaVjc3VceK1W62ljcH0tO8jee7qmmB4aE7sfVe510AdHZLlt1JHPmioZuVGIPdLuW1jY5xeG666k3Pwb2KhrDVeZ6amxOLC+Va+eZ+42KNwc8ab5c4X6LQ3W56uF1mUBERAREQEWkbYcfqcuZMdW0uj3PbG59rmNrgekOq+8GtufvKf5GzNjWbcIGDxXAc93KYi8e5GRq1vAOeDexBvqB0bbwDbs/VpzrVOyLRta83aayoOsdOAd4AWI3pSRbdv2j7xZvOA4NDgGFsw2nYGRsGgHEnrJPWT1lcOWMvQZYwluG07bNGrnHV73Hi9563H/ACwACyyAo7kf/z8xL9i/wDjhViUcyO7/P3iX7J/8cKCxrVtpeZRlbKMtdcco4cnCO17hYH+qLuPg1ZfMGNx4BhprpQ9wuGtZGwuke48GtaOJPjYdpC0rDcrVGb8fZmPFWBkUWtJQ3vuXPvTdRcbNJb8AbW3UGN2C5Ldg+GOx+dtpagWjaRq2Ljc+LzY27A3tVZREBERAWEztg/6eylU4Xa5kiduA8N8dJn9sNKzaIIR9Gql/wAtraktNw2NgdbhcuLh+TfwV3WnbNv5qv8A/cKn94W4oCIiBxREQF+OG8217eIX6iCc1WxjD6uodUyOqXveS5znTXcSeJJ3dSuLmPwz/f8A/N/6VS0QdXDKBmF4dHh8QsyJjWMBNzZosLnrXaREBERAREQEREBcdRGZYTGHOYSPebbeHwuCPxC5EQaRBsxpafHv062apFTvOdyvKNLruBB0LN3UEi1rWW6sbuxhpJdbrNrnxNgB+AX0iAiIgIiICIiAiIgIiICIiD8IuLIBYWX6iAiIgwObsqQ5to20dQ+URtO8WRv3Q46W3tDe3UPH4W1LmPwz/f8A/N/6VS0QaZlTZnRZVxb9J04k5TdLRvvuADa5AsNdLfMrc0RAREQEREH4RcWQCwsv1EBERBxVUJngMQe5hP2m23h8N4EfktOw7ZlS4ZjRxqKapbO4uc6TlGkuLtXXBYQbk31C3ZEH40WaBxt1niv1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2580775" cy="56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:\GraphicsGroup\Beeswarm\SGPlot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01744"/>
            <a:ext cx="5039328" cy="37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494728" y="5845628"/>
            <a:ext cx="141989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06549" y="4713512"/>
            <a:ext cx="0" cy="40264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6400" y="2286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use the distance formula to avoid overlays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circles </a:t>
            </a:r>
            <a:r>
              <a:rPr lang="en-US" dirty="0" smtClean="0"/>
              <a:t>of the same diameter will </a:t>
            </a:r>
            <a:r>
              <a:rPr lang="en-US" dirty="0"/>
              <a:t>not overlay if the distance between their centers is greater than </a:t>
            </a:r>
            <a:r>
              <a:rPr lang="en-US" dirty="0" smtClean="0"/>
              <a:t>their diameter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47638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the diameter of a default circle marker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circles can we </a:t>
            </a:r>
            <a:br>
              <a:rPr lang="en-US" dirty="0" smtClean="0"/>
            </a:br>
            <a:r>
              <a:rPr lang="en-US" dirty="0" smtClean="0"/>
              <a:t>squeeze onto a scatter plot?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do y = 0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x = 0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output;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data=fill;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x=x y=y;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 descr="H:\GraphicsGroup\Beeswarm\SGPlo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87236"/>
            <a:ext cx="5543262" cy="41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Scale X and Y values based on the number of markers that fit on a graph</a:t>
            </a:r>
            <a:endParaRPr lang="en-US" dirty="0"/>
          </a:p>
        </p:txBody>
      </p:sp>
      <p:pic>
        <p:nvPicPr>
          <p:cNvPr id="3074" name="Picture 2" descr="H:\GraphicsGroup\Beeswarm\p3_beesw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9400" y="2895600"/>
            <a:ext cx="236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</a:t>
            </a:r>
            <a:r>
              <a:rPr lang="en-US" dirty="0" smtClean="0"/>
              <a:t>correction</a:t>
            </a:r>
          </a:p>
          <a:p>
            <a:r>
              <a:rPr lang="en-US" dirty="0" smtClean="0"/>
              <a:t>- (max-min</a:t>
            </a:r>
            <a:r>
              <a:rPr lang="en-US" dirty="0"/>
              <a:t>)/60</a:t>
            </a:r>
          </a:p>
          <a:p>
            <a:endParaRPr lang="en-US" dirty="0" smtClean="0"/>
          </a:p>
          <a:p>
            <a:r>
              <a:rPr lang="en-US" dirty="0" smtClean="0"/>
              <a:t>Grouping correction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ngrps</a:t>
            </a:r>
            <a:r>
              <a:rPr lang="en-US" dirty="0" smtClean="0"/>
              <a:t>/80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the X and Y values are in the same scale, and </a:t>
            </a:r>
            <a:r>
              <a:rPr lang="en-US" smtClean="0"/>
              <a:t>the units correspond </a:t>
            </a:r>
            <a:r>
              <a:rPr lang="en-US" dirty="0" smtClean="0"/>
              <a:t>to the diameter of a circle</a:t>
            </a:r>
            <a:endParaRPr lang="en-US" dirty="0"/>
          </a:p>
        </p:txBody>
      </p:sp>
      <p:sp>
        <p:nvSpPr>
          <p:cNvPr id="5" name="AutoShape 2" descr="data:image/jpeg;base64,/9j/4AAQSkZJRgABAQAAAQABAAD/2wCEAAkGBxQHBhUIEhQWFhUUGRwYFhYYFyMgFxweJCIgGx4fHB0fHSggHCAlHiEXIjEhJSsrLzAwHCEzODMsPCgtLisBCgoKBQUFDgUFDisZExkrKysrKysrKysrKysrKysrKysrKysrKysrKysrKysrKysrKysrKysrKysrKysrKysrK//AABEIAGkB4AMBIgACEQEDEQH/xAAcAAEBAAIDAQEAAAAAAAAAAAAABwUGAwQIAgH/xABQEAABAwIDAwkEBgUHCQkAAAABAAIDBBEFBiEHEjETFyJBUVNhktMUMnGBCCNCUpGhFVVzsbIWM2KCosHRJCc0NkNjcpPiGCUmNzh1o7Ph/8QAFAEBAAAAAAAAAAAAAAAAAAAAAP/EABQRAQAAAAAAAAAAAAAAAAAAAAD/2gAMAwEAAhEDEQA/ALiiIgLUdrFQ6nyBUhji17w2NtuJL3tZb5gkfNbctK2pEz0FHhw19oradjm9ZYHF7rdlt0G6DXGbBaAsBM1Xfr6cfpL6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k5hcP7+r88fpKrIglPMLh/f1fnj9JOYXD+/q/PH6SqyIJTzC4f39X54/STmFw/v6vzx+kqsiCU8wuH9/V+eP0l2cN2JUWG17K2OesD43Bw+sYOHVcRA2PDQqmogIiIC0nOTjU56wjD+LeUnnfb3hycfQJ7G3cQb8dFuy0mocavbFFDbo09A+QEffkkDLOPD3W3A0PHig3ZERARYzHsfp8vUntVTIGNJs0cXOPY1ou5x8AFkgbi6D9REQEREBERAREQEREBERAREQERdDG8YhwHDXYjUO3Imloc6xNt5waLgAm1yEHfRcVNUMq4BPG5r2OF2uaQWkeBGhXKg0POefpMLxYYFQUzquqsC9rb7kQPDfI6zx1IABButYZtgqsFxhtHilAYGO+03euBexcAbiRo/on4XVTwjCGYTyrmFxM8r5pHON3Fzjwvb3WgNa0dQaAtJ2900cuz2Sd7QXsfHyTrC4JcAbHiLt3uHggoNJUsrKVtVG4OY9oc1w4EEXBHxC5VrWzajfQZEpKaRu68RAlp4i93a+NiFsqAiIgIiICIiAi6uJ4jFhNE6tnkbHG33nvNgOofMnSy/cNrmYnQMroySyRoc0kEEg8NCAR80HZREQEREBERAREQEREBERAREQEREBFj8cxqHAaIVtQ/k495rN8gkAu0F7A2F+vgF3YZm1EImY4Oa4Xa5puCO0EaEIPtT/Ne0Gamxt2A4bSOq6iPd5Vw/mo79TiOvtuQB2mxAoC6GDYRHg1M6CPeO/I+V7nG7nOe4uJJsL8bDwAQSyi2xz4Zjgw7FaI0wdbpAOBaCSN4tdffbcHVvYbX4KvxSCaIStILXAEEcCDqCD2KXfSJpopMmR1Dx9a2drYnBov0mu3mk8Q0gX04lrVveTKR+H5RpKOQbr44I2uHYQ0Aj8UGZREQFpWXXGr2oYnMRYQR0sLSOBu10pv4gkBbqtJ2cSe1YjitbwvXyRW6vq2sZf58UG7LVtoOdIslYP7U8b8r7iGIfacO09TRcXP+K2WeZtPA6d5DWtBc5x4ADUk+AC885ZqjtL2xivl1hhvIxh6o2H6sEeL3NJ48T1IKdkTKUgn/lRiR5WumF2td7lOziGRjUA9p6uA+0Xb4iICIiAiIgIiICIiAiIgIiICIiAvl7BIwsIBB0IPA/FfSIJJmSnl2VYoMco2udh0rgKmlBJEbzpvs+4DZo1Nr9HgW2p2DYrFjeFx4lA7ejkG80/kQR1EG4I8F9YvhzMXwuTDpRdkrCxw8CLfiOKhOxTMTstZtlyhORuSSPa09kzTu6a2s8C3XqG+KD0Cp3W0Z2i5ljcQDhlE8uuRdtVOLjo62dEzgXcCd9ut7twm0DaPFLi5wEMqHUrSRUvgb05SNDExxI3WE3DnjU6gWB3lzM2z0tJRiCGgqgGNDWM5NrWADQDRx3RbsCCsotZ2f4xPmHBDjE7eTE0jjDFaxZGOgASQC4khzr/0tNNFsyAiL8cbNug/UWgbH84VGccImq6kRh0cgY3caQLboOtye1b+gLE5ozBDljBX4rUEhjOAAu5zjwa0dpPy6zYArLLzttAxZ20DahDl2N3+TxSiEWOhN/rn+JABA14MFveKDesl4NLnerGcMTF4yb0dGTeJjeqRwOjnHWxI8fuhtPXHBC2ngbAwBrWgNaBwAGgA+AXIgIiICIiAiIgIiICIiAiIgIiICIiDjqIG1MDoHtDmOBDmuF2kHQgg6EKTY06bZLjDa6BrpMKmdaSDeuYHniWX90HiNbE3Bt0Sq6sZmXB2Y/gM2FPGkrC34Hi0/EOsfkg7WG18eKYeyvhdvRytD2O7QdRodR8Dquw47rd46AKDbAs0Ow7FZMozmwcXOiueEg99nZYgE/Fp+8srnLaXBX4ycKMVRJRM/nTCzWocPsXJFoe22r+Hu8Q2OKiOfc1R4w8f930Tnezg8KiXgZbcDG2w3T127CQqEpO/bXTwU25FQ1XRADWljWttwtcE2AHYFvGRcRnxjLjMVqQGunLpGxgWDIybMbewLuiA654l3ZYINgREQFpOx2T2nIsddw5eWeXd+7eV4tfr4cbBbFmqq9iyxVVdr8nBK+3bZhK6OzuHkMh0LL3vTxO8zQ7+9BhNt+LnCdnszWuLXTubACOx2rxwPGNrxrbj8FpX0aaH/TMQNv8AZxjU3HvOdpwseh+CyP0k3H+T1K2+nLE26vdP+J/Fcv0boA3KlRUa3dUbp7LNYwj+IoK4tEznlfFMVlklpcUMTHDoQCINt0bW5Zp39Xa3tpfTgt7RB5q2XZtq8Dz+MLqZZHCaUwzskeXESXLQbknpB+htxufBV3aHmuow+VmX8NjMtdO0ubYC0TOHKO3ujqbgb3RuLnqDpDt2ws4Nn8Yky4E7WSg20D29Egaf0WuI197xVl2aYXuYUcwzObLVV+7NLIOAaQOTjbfg1jbD4342CCPYPg2O4fn2F8rasu5Zpkku58RaT0iX6x23b6H4WC9JIiAiLC5xxqTL+X34lFA6oewtAibe7ruDTwa46A34dSDNIo/zvV36ln8z/QTnerv1LP5n+ggsCKP871d+pZ/M/wBBOd6u/Us/mf6CCuVDHSU7mNduuIIa619020NjobHWyim03LmMYdgb8TOJyVEbLGVjGciQ33Sd2M2LRpcfE9qqGScekzHgYxCandTPLnN5J172HA6tadfgszWUza2kfSvF2yNLHDtBFj+RQSf6P2bJcWoZsFneXugs+Jzjd24dC2/Ehptqb+9bgAuLPGO4nnOWbDcHY/2aAlks7XBhleLbzWOJBsOFmnX4EAy/LNPPg+fH4BFKIXyvfRukcDo1zt0lvAhxsN06akcF6lwTCosDwqPDIG7scQ3Wj8yT2km5J6ySgkWwmjxKjx2dlWypZT8lwnDgDJvN3d3f1PR5S+7pwv8AZVrREBeWNqzX4HtUmq4+i4SRzxm99bNdfj98HRep15o+kHT8jn/lL35SCN3w1cy39m/zQejcLrW4nhkVez3Zo2yN+DgHDiAeB7Au0tX2YuLtn9ESb/UtH9w/JbQgIi6GO1zsMwWavZGZXRMc9sY4vIFw0WBOvDgUHfXy/wBw/BSHnerv1LP5n+gvx216uLbfoWfzP9BB9fRt/wBW6n9uP4Aq+vNGyvO9RlbCpaaCgkqg+TeL2F1mndAsd2N3xW7871d+pZ/M/wBBBR844r+hMq1OJA2McTi3/itZvUftEdSgOwCl9u2h+0u1dFDJJck3ud2MnxNnnj2k8bLZc453qcz5BrYJqGSkDBCQ5xd0rysBbrG3q+K6H0a6Vr8eqqvXeZC1g7LOdc/mxv5oPQKw2Z8PqsRpWQ0dUKVwdd8nJNkJbY9ENdpxsb+CzKIPL20r9KZZx9tJUV00tw2WN4e4MNrj3L7ocCDe1+I7V6Py3iX6Yy9T4noDNEyQgG4Bc0Ei/gbj5KN/SYhDaqhm+05szSfAGMj+Jyoux+q9r2b0clrWY5nH7r3Mv87X+aDrbZaWsq8mGOg5QvEjTI2K/KOjs64aB0j0tw2GtgfFYH6PuLVFdg1TRVD3O5CRoYH+82+8XAk68RwPDVb1nbMjcr5ffiBs6Q9CGPrkkPutAGp11NuoFdTZzl5+XsvbsxvUTvdPUEcOUfqR8hYadYKDaUREBFOc47RarL+YH4bFhktQxgaRK0usbtDjwicNCbcepYXnerv1LP5n+ggsCKP871d+pZ/M/wBBOd6u/Us/mf6CCwLD5moarEKNsNHVClfv3dIYmyHdseiGu01O7r4LQ8G2p1mIYvDRPwiaNssjGOkJfZgc4NLjeECwBvxHBVRB5g2ntxTLONto6iumma5okjeHOaw2JHu33Q4G97X0IN9V6JynihxrLNNiZteWJjnWNxvEdIfI3Ckf0mYgHUMvWeWB+A5Mj95W97F6j2nZtSm1t0Pb+D3C6D72u01XV5JkiouUMm80uER+sLPtBttT1aDUi414LVPo9YvUVlLWYbUPe4U7o9xr777C7lN8EnXi0aHgb9qomcsxsytl+TE32JA3Ymdb5D7rQOJueNuABPUsds2wCTBMBdNUf6TVSOqKjwe/Xd8LC1/G6DbEREHlLOczsr7WZ6xgIdFUiYDe43IltfXRwdw7Da3UvVUEonhbM03a4Ag+B1C8vbc6b2faRO+9+UbG/wCHQa239m/zXojIrzJkqieSSTTQkk8T0G8UGcREQRzPGJYnnDCqv2Rj6aip2v3nOBbNUlpIe1ttQywOnXaxvfdGZ2B44cVyT7G9130rzGLm7twgOZ8ALuaB2M+So88QnhdC4Xa4FpB4EHQqD7EpTlvaLWZZf9reaL6FzonHdsDa92F7uHDXhdBS9rlT7Ls6q369JgZp/Tc1n4a6raqOH2ekZBp0WhunDQW0WobUjyuH0dB39dTssfdNnb5Du0dHhY62W6oJF9JGnL8r09QODZ909vSY4j5dE/kuL6NcpOA1UN9BK0gdhLbE/Ow/Bb1tNwQ5gyPU0LQS/c5SMDiXM6YA+Nt35qT/AEbK4RY5VUHXJE14436DiD4fbQegEWnbVc2S5OywMSgja97pWx9O5Y0EOcXEAgn3d3iNXD4HRsO2iVu0PDW5epIeRqJAW1VSP5qKM6FzNbhzhcAE3HUSTdoYnbNUPzZBLisJBpMOkEG9YXfK4/WEG991v1TfEm/DVbrsBxf9IZG9iJG9TSOZbr3T02k/MuH9VbDimUI27O5MrQA7ohLI+G8XjpBx4AuL+keAuSoNslzp/IvFp4XxSSCdoYIox9YZWmzBYkWB3ng6E3IsOpB6Lx/NFJl0N9qqGRF3utJ6R8Q0XdbxtZcWA5woswzGCmqY5Hj7IJDviGuAJHiFrGXdnzMSqX5hxaJs1VO4uETjvMhZwZHYWa8tHE2+HadD2v5LjyVLBmXDy6D6wM3Wk2a6xIc0kki4aQQbg/NB6ARdTCKk1mEw1Trbz42ONuFy0E2XbQEREBERAXQx3FosCwiTFJzuxxN3nHrPUAO0k2AHaQpvtR2oVGTc0R4bFDE+Pk2yP397ecC4ghpBAbo06kO1PDSy5MGnl2qYvHiUkTosMpnB8bH+9PMOt1tCxh3h2X01uQ0JFtAiqqHMkWYZ7Mlq2tqmANH1fSIY0i2pa1sZNxqSb31J9SYPiDcVwqLEWG7ZWNePg4AqX/SMwY1eW4cWaCTTybryOAY/S51++Ix/WWv7P83y41lCPJUFO6aoBI5R7i2COK+8HyFp3nBpIbydgHCw1vukLRFmGmmxn9DNmY6cNLjG03IA471tGnUaHVZRQfZzgLcs7a5sHY8vEUB6ThYm7I3n8yVeEBeZvpAzmXaCWHgyGNrfhq797ivTK8t50p35x2wS4fGdZJxCD7waGAMc62mgDXOI+KD0Bs4gNNkKijdx5CN3mG8PnYhbIviKMQxCJosGgADwGgX2gIiIC+X+4fgvpfL/AHD8EEi+jb/q3U/tx/AFX1IPo2/6t1P7cfwBV9Bo+2mmNTs2qWt+zuPPwD2k/kpb9G+dzc4T09+i6mLiO0h8YB+Qc78VfsXoG4rhUuHP92Zjo3fBwI/vXm7Y+52AbVWYdKLOJlgfx0IBOmnW5oHwKD06iIgkH0koict00tuiJyCfEsJH7nfgsxsLqgzZoyR7rNjfLqTo1oJcfgNSfmuH6QtL7RkES3tyU8b7W43DmW8Pev8AJaDsiw2ozRgr8vD6uhE/LVUgJDpbtaGwNtbQ7t3HsI4aBwUfLzDnbMn8rZrto6bebQsdoHkEh9Q4G1uFmg9nVbXL1O0vC6aoMDqyO7TY7oc4fJzWkH5FcubsvvxfCYcvw3ipnODagxkAtha02Yy/3nBjdOq99CV0qnZVhc2FmgFM1mhAkaTyoJFt7eJNyONjceGqDbqKsjr6VtVE9sjHatexwLT8CNFzqHbFGz5fz9W5Se8uija91iLAua9jWvaLnd3mOBI/4exXFAREQEREBERBJfpHxF2UoJANG1Aufix9v713dgNT/m8Je7oxzSAX4NbZrj8rlx+a5dv1L7Rs9dLe3JSxvtbjqWW8Pev8lN9kdBU5lwmTLbBydGZhLVzXO89tmgQMtbV26bns/BwUvAmHP2ZhmV9xQ0ji2iYeEsgJDpyLAgDQNB7OqxB3GkzFS1uMuweKdj52NL3sab7oBDTcjQEEjS99eC5ZcGhlw1mGmMcjGGhsYJDbN0aCAek0D7JuFH9l2GtwjbXiFBHYMZFLuACwa0yxODRqdACB8kFvREQeWNuFQZ9pVQw2swRtb8OTa797ivSGUKU0WU6Skdbejp4mm3C4Y0FecKiiOeNsMlM3VstS4OJJI5JhsTca23G6cOIFxxXqZAREQFAtpX/hLbNTZg4RymOR58B9VKLdu4L/ANb4q+qTfSKwf2vK0WKgDep5LE/0H6Hrt7wj6vw1uGyZxPtWd8JoOI5Sacg+79XHobfeBcCNNNdQt1Ul2f4x/KjMtBVE7xp8Odv36pDIIS4aDVwY7h1FVpAUBzdhR2ZbS4czRA+yTyEuAHu7386z8CXN/D7JV+XSxnCYccw1+HVDA+OQWc0/kQeIIOoI1CD7c2LGMOFwyWGVoNnAOY9p1Gh0IOhTD8Oiwyn9ngijiZe+7GwNbfts0AKd4R7TsuaaKfeqcMuXMqGgmWnH3ZGDizhq0aEk9dlTQbi6D9XQiwSmhxE4k2nhExveURtEhvobvtvajTiu+iApfnmmGfc6wZUZrDRkT1r7GwJ0ZEDw3nNv8nX+wQtozHmB5r/0BRuZ7S4AySusY6Zh+28X6Tz9iPr4mzRr2sIp6PKeEci2WNjLl0kskjd573e8+RxIu5x/uAsAAgzjGhjAwCwGgA4BfSx+A4xHj2GNxGHe5N5cGFwtvBri3eA+6bXF7GxGgWQQEREBERB0MTwWmxctNRTwzbl93lY2v3b2vbeBtew4dgXeY0MYGAWA0AHAL9RB8TwtqITC9oc1wsWuFwR2EHQrrYbhUGExGKnhiha43LY2NYCeFyGgXNraruIgj2Df+o2r/Yj/AOuFWFR3BnD/ALRtXr/sQP8A44v/ANVTx3F48Cwt+Izb24yws1pc4kkNa1rRqSXEAfHqQdDPGYm5WyxNirrXa20bfvPOjR+Op8AVOdgmT3U8Ts2VA6cwIhBGoaTdz/63AeFzwcs3Dlyoz5jbMYxKMw0cR3qahd77j9+oHAG32Orgba79IaN1u6NAOAQfqIiAiIgIiIOKnpmUrd1jGsB4hrQP3LlREBRDbfld+E4rHnmlFnMewzdjXtI5N9uwkNafG3aVb1x1EDamB0D2hzHgtc1wu0g6EEHQgjqQdHLmNR5iwSLFoT0JW3t1g8HNPiCCPkskodnPCqzZXh09Vhs3+R1LwCxwLn07j1sJNrHVu8Re26DcgOXHkjMONZ0wUYMwuYwudyuIuHSEZ4tZwBeDvC7TcXb7tt5BtOeak5+rHZKow1zGOa6sqjqyHdNwxlj0pSRa3AajtLN+wXCYcDwxmHU7AyOMWa0fmSesk6kniuLLmAwZawlmGU7N1jfM49bnHrce35CwACyaAujjeKx4JhUmJzO3Y4mlzj+4DtJNgB2lc9bVsoKR1XK4MYwFznONgAOsrUaVjc3VceK1W62ljcH0tO8jee7qmmB4aE7sfVe510AdHZLlt1JHPmioZuVGIPdLuW1jY5xeG666k3Pwb2KhrDVeZ6amxOLC+Va+eZ+42KNwc8ab5c4X6LQ3W56uF1mUBERAREQEWkbYcfqcuZMdW0uj3PbG59rmNrgekOq+8GtufvKf5GzNjWbcIGDxXAc93KYi8e5GRq1vAOeDexBvqB0bbwDbs/VpzrVOyLRta83aayoOsdOAd4AWI3pSRbdv2j7xZvOA4NDgGFsw2nYGRsGgHEnrJPWT1lcOWMvQZYwluG07bNGrnHV73Hi9563H/ACwACyyAo7kf/z8xL9i/wDjhViUcyO7/P3iX7J/8cKCxrVtpeZRlbKMtdcco4cnCO17hYH+qLuPg1ZfMGNx4BhprpQ9wuGtZGwuke48GtaOJPjYdpC0rDcrVGb8fZmPFWBkUWtJQ3vuXPvTdRcbNJb8AbW3UGN2C5Ldg+GOx+dtpagWjaRq2Ljc+LzY27A3tVZREBERAWEztg/6eylU4Xa5kiduA8N8dJn9sNKzaIIR9Gql/wAtraktNw2NgdbhcuLh+TfwV3WnbNv5qv8A/cKn94W4oCIiBxREQF+OG8217eIX6iCc1WxjD6uodUyOqXveS5znTXcSeJJ3dSuLmPwz/f8A/N/6VS0QdXDKBmF4dHh8QsyJjWMBNzZosLnrXaREBERAREQEREBcdRGZYTGHOYSPebbeHwuCPxC5EQaRBsxpafHv062apFTvOdyvKNLruBB0LN3UEi1rWW6sbuxhpJdbrNrnxNgB+AX0iAiIgIiICIiAiIgIiICIiD8IuLIBYWX6iAiIgwObsqQ5to20dQ+URtO8WRv3Q46W3tDe3UPH4W1LmPwz/f8A/N/6VS0QaZlTZnRZVxb9J04k5TdLRvvuADa5AsNdLfMrc0RAREQEREH4RcWQCwsv1EBERBxVUJngMQe5hP2m23h8N4EfktOw7ZlS4ZjRxqKapbO4uc6TlGkuLtXXBYQbk31C3ZEH40WaBxt1niv1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025" y="1905000"/>
            <a:ext cx="2580775" cy="56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487025" y="2895600"/>
            <a:ext cx="2275975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preliminaries</a:t>
            </a:r>
          </a:p>
          <a:p>
            <a:r>
              <a:rPr lang="en-US" dirty="0" smtClean="0"/>
              <a:t>Describe what a beeswarm plot is</a:t>
            </a:r>
          </a:p>
          <a:p>
            <a:r>
              <a:rPr lang="en-US" dirty="0" smtClean="0"/>
              <a:t>Introduce the %beeswarm macro</a:t>
            </a:r>
          </a:p>
          <a:p>
            <a:pPr lvl="1"/>
            <a:r>
              <a:rPr lang="en-US" dirty="0" smtClean="0"/>
              <a:t>Demonstrate the simplest use case</a:t>
            </a:r>
          </a:p>
          <a:p>
            <a:pPr lvl="1"/>
            <a:r>
              <a:rPr lang="en-US" dirty="0" smtClean="0"/>
              <a:t>Explain how it works under the covers</a:t>
            </a:r>
          </a:p>
          <a:p>
            <a:pPr lvl="1"/>
            <a:r>
              <a:rPr lang="en-US" dirty="0" smtClean="0"/>
              <a:t>Demonstrate more complex use cases</a:t>
            </a:r>
          </a:p>
          <a:p>
            <a:r>
              <a:rPr lang="en-US" dirty="0" smtClean="0"/>
              <a:t>If time remains</a:t>
            </a:r>
          </a:p>
          <a:p>
            <a:pPr lvl="1"/>
            <a:r>
              <a:rPr lang="en-US" dirty="0" smtClean="0"/>
              <a:t>Discuss the JITTER option in 9.4</a:t>
            </a:r>
          </a:p>
          <a:p>
            <a:pPr lvl="1"/>
            <a:r>
              <a:rPr lang="en-US" dirty="0" smtClean="0"/>
              <a:t>Demonstrate a paneled beeswarm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11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Softening the “Default”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markers fit on a page if you:</a:t>
            </a:r>
          </a:p>
          <a:p>
            <a:pPr lvl="1"/>
            <a:r>
              <a:rPr lang="en-US" dirty="0" smtClean="0"/>
              <a:t>Increase width, </a:t>
            </a:r>
          </a:p>
          <a:p>
            <a:pPr lvl="1"/>
            <a:r>
              <a:rPr lang="en-US" dirty="0" smtClean="0"/>
              <a:t>Increase height, </a:t>
            </a:r>
          </a:p>
          <a:p>
            <a:pPr lvl="1"/>
            <a:r>
              <a:rPr lang="en-US" dirty="0" smtClean="0"/>
              <a:t>Decrease marker size</a:t>
            </a:r>
          </a:p>
          <a:p>
            <a:r>
              <a:rPr lang="en-US" dirty="0" smtClean="0"/>
              <a:t>Fewer markers fit on a page if you:</a:t>
            </a:r>
          </a:p>
          <a:p>
            <a:pPr lvl="1"/>
            <a:r>
              <a:rPr lang="en-US" dirty="0" smtClean="0"/>
              <a:t>Decrease width, </a:t>
            </a:r>
          </a:p>
          <a:p>
            <a:pPr lvl="1"/>
            <a:r>
              <a:rPr lang="en-US" dirty="0" smtClean="0"/>
              <a:t>Decrease height, </a:t>
            </a:r>
          </a:p>
          <a:p>
            <a:pPr lvl="1"/>
            <a:r>
              <a:rPr lang="en-US" dirty="0" smtClean="0"/>
              <a:t>Increase marker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from </a:t>
            </a:r>
            <a:r>
              <a:rPr lang="en-US" dirty="0"/>
              <a:t>640px </a:t>
            </a:r>
            <a:r>
              <a:rPr lang="en-US" dirty="0" smtClean="0"/>
              <a:t>by 480px</a:t>
            </a:r>
            <a:br>
              <a:rPr lang="en-US" dirty="0" smtClean="0"/>
            </a:br>
            <a:r>
              <a:rPr lang="en-US" dirty="0" smtClean="0"/>
              <a:t>to 2.5in by 2.5in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4953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 and 60 no longer work as correction factors</a:t>
            </a:r>
            <a:endParaRPr lang="en-US" dirty="0"/>
          </a:p>
        </p:txBody>
      </p:sp>
      <p:pic>
        <p:nvPicPr>
          <p:cNvPr id="3" name="Picture 2" descr="p3_beesw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00" y="1600200"/>
            <a:ext cx="5401600" cy="39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p5_nogmark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286000"/>
            <a:ext cx="2290762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markers fit 2.5in by 2.5in?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do y = 0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x = 0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output;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graphics /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width=2.5in height=2.5in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data=fill;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x=x y=y;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pic>
        <p:nvPicPr>
          <p:cNvPr id="2050" name="Picture 2" descr="p4_f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59025"/>
            <a:ext cx="22891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9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rmarkers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markers that will fit in the response/continuous direction; </a:t>
            </a:r>
            <a:r>
              <a:rPr lang="en-US" dirty="0" smtClean="0"/>
              <a:t>default=60</a:t>
            </a:r>
          </a:p>
          <a:p>
            <a:r>
              <a:rPr lang="en-US" dirty="0" err="1" smtClean="0"/>
              <a:t>gmarkers</a:t>
            </a:r>
            <a:r>
              <a:rPr lang="en-US" dirty="0" smtClean="0"/>
              <a:t>=</a:t>
            </a:r>
          </a:p>
          <a:p>
            <a:pPr lvl="1"/>
            <a:r>
              <a:rPr lang="en-US" dirty="0"/>
              <a:t>number of markers that will fit in the grouping/categorical direction; </a:t>
            </a:r>
            <a:r>
              <a:rPr lang="en-US" dirty="0" smtClean="0"/>
              <a:t>default=80</a:t>
            </a:r>
          </a:p>
        </p:txBody>
      </p:sp>
    </p:spTree>
    <p:extLst>
      <p:ext uri="{BB962C8B-B14F-4D97-AF65-F5344CB8AC3E}">
        <p14:creationId xmlns:p14="http://schemas.microsoft.com/office/powerpoint/2010/main" val="42254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rmarkers</a:t>
            </a:r>
            <a:r>
              <a:rPr lang="en-US" dirty="0" smtClean="0"/>
              <a:t>=/</a:t>
            </a:r>
            <a:r>
              <a:rPr lang="en-US" dirty="0" err="1" smtClean="0"/>
              <a:t>gmarkers</a:t>
            </a:r>
            <a:r>
              <a:rPr lang="en-US" dirty="0" smtClean="0"/>
              <a:t>= put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%beeswarm(data=dummy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=response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=35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gmarkers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=35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graphics /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width=2.5in height=2.5in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data=beeswarm;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trt_bee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y=response /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=(symbol=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circlefilled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integer;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pic>
        <p:nvPicPr>
          <p:cNvPr id="3074" name="Picture 2" descr="p5_gmar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14600"/>
            <a:ext cx="22891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9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Bounding tick marks</a:t>
            </a:r>
            <a:endParaRPr lang="en-US" dirty="0"/>
          </a:p>
        </p:txBody>
      </p:sp>
      <p:pic>
        <p:nvPicPr>
          <p:cNvPr id="4098" name="Picture 2" descr="p6_prerminr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2057400"/>
            <a:ext cx="22891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5_gmark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22891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4800600"/>
            <a:ext cx="343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Because the response correction is based on (max-min), forcing a larger axis range causes overlays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714999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err="1"/>
              <a:t>rmin</a:t>
            </a:r>
            <a:r>
              <a:rPr lang="en-US" sz="12800" dirty="0"/>
              <a:t>= (response axis minimum)</a:t>
            </a:r>
          </a:p>
          <a:p>
            <a:r>
              <a:rPr lang="en-US" sz="12800" dirty="0" err="1"/>
              <a:t>rmax</a:t>
            </a:r>
            <a:r>
              <a:rPr lang="en-US" sz="12800" dirty="0"/>
              <a:t>= (response axis maximum)</a:t>
            </a:r>
          </a:p>
          <a:p>
            <a:pPr marL="0" indent="0">
              <a:buNone/>
            </a:pPr>
            <a:endParaRPr lang="en-US" sz="5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beeswarm(data=dummy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respvar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=response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grpvar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rmarkers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=35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gmarkers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=35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,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rmax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);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graphics / 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width=2.5in height=2.5in;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data=beeswarm;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trt_bee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y=response / 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=(symbol=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circlefilled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integer;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yaxis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min=0 max=10;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pic>
        <p:nvPicPr>
          <p:cNvPr id="5122" name="Picture 2" descr="p6_rminr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9400"/>
            <a:ext cx="2290762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The beeswarm plot improves upon the jittered strip plot.</a:t>
            </a:r>
          </a:p>
          <a:p>
            <a:pPr lvl="1"/>
            <a:r>
              <a:rPr lang="en-US" sz="3400" dirty="0" smtClean="0"/>
              <a:t>Only move points when necessary.</a:t>
            </a:r>
          </a:p>
          <a:p>
            <a:pPr lvl="1"/>
            <a:r>
              <a:rPr lang="en-US" sz="3400" dirty="0" smtClean="0"/>
              <a:t>Only move the minimum distance.</a:t>
            </a:r>
          </a:p>
          <a:p>
            <a:r>
              <a:rPr lang="en-US" sz="3800" dirty="0" smtClean="0"/>
              <a:t>The </a:t>
            </a:r>
            <a:r>
              <a:rPr lang="en-US" sz="3800" dirty="0"/>
              <a:t>%beeswarm </a:t>
            </a:r>
            <a:r>
              <a:rPr lang="en-US" sz="3800" dirty="0" smtClean="0"/>
              <a:t>macro does </a:t>
            </a:r>
            <a:r>
              <a:rPr lang="en-US" sz="3800" dirty="0"/>
              <a:t>not create a </a:t>
            </a:r>
            <a:r>
              <a:rPr lang="en-US" sz="3800" dirty="0" smtClean="0"/>
              <a:t>plot, </a:t>
            </a:r>
            <a:r>
              <a:rPr lang="en-US" sz="3800" dirty="0"/>
              <a:t>it </a:t>
            </a:r>
            <a:r>
              <a:rPr lang="en-US" sz="3800" dirty="0" smtClean="0"/>
              <a:t>adds a variable to a dataset. </a:t>
            </a:r>
          </a:p>
          <a:p>
            <a:pPr lvl="1"/>
            <a:r>
              <a:rPr lang="en-US" sz="3400" dirty="0" smtClean="0"/>
              <a:t>The </a:t>
            </a:r>
            <a:r>
              <a:rPr lang="en-US" sz="3400" dirty="0"/>
              <a:t>programmer then uses this variable in a scatter plot</a:t>
            </a:r>
            <a:r>
              <a:rPr lang="en-US" sz="3400" dirty="0" smtClean="0"/>
              <a:t>.</a:t>
            </a:r>
          </a:p>
          <a:p>
            <a:r>
              <a:rPr lang="en-US" sz="3800" dirty="0" smtClean="0"/>
              <a:t>Use </a:t>
            </a:r>
            <a:r>
              <a:rPr lang="en-US" sz="3800" dirty="0" err="1" smtClean="0"/>
              <a:t>rmarkers</a:t>
            </a:r>
            <a:r>
              <a:rPr lang="en-US" sz="3800" dirty="0" smtClean="0"/>
              <a:t>= and </a:t>
            </a:r>
            <a:r>
              <a:rPr lang="en-US" sz="3800" dirty="0" err="1" smtClean="0"/>
              <a:t>gmarkers</a:t>
            </a:r>
            <a:r>
              <a:rPr lang="en-US" sz="3800" dirty="0" smtClean="0"/>
              <a:t>= to adjust for non-default dimensions.</a:t>
            </a:r>
          </a:p>
          <a:p>
            <a:r>
              <a:rPr lang="en-US" sz="3800" dirty="0" smtClean="0"/>
              <a:t>Use </a:t>
            </a:r>
            <a:r>
              <a:rPr lang="en-US" sz="3800" dirty="0" err="1" smtClean="0"/>
              <a:t>rmin</a:t>
            </a:r>
            <a:r>
              <a:rPr lang="en-US" sz="3800" dirty="0" smtClean="0"/>
              <a:t>= and </a:t>
            </a:r>
            <a:r>
              <a:rPr lang="en-US" sz="3800" dirty="0" err="1" smtClean="0"/>
              <a:t>rmax</a:t>
            </a:r>
            <a:r>
              <a:rPr lang="en-US" sz="3800" dirty="0" smtClean="0"/>
              <a:t>= to adjust for bounding tick marks.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1997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#1: the JITTER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data=dummy;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y=response /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jitter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=(color=black);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integer;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  <p:pic>
        <p:nvPicPr>
          <p:cNvPr id="1026" name="Picture 2" descr="H:\GraphicsGroup\Beeswarm\jitter_t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81" y="3210747"/>
            <a:ext cx="4661019" cy="349485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GraphicsGroup\Beeswarm\jitter_tr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31" y="3350192"/>
            <a:ext cx="4427869" cy="332003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 with a discrete x-axis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set dummy;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put(trt,1.)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dummyc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y=response /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jitter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=(color=black);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dummy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dummy;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3;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subjects = 1 to 30 -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response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rannor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(1)+3);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output;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425280"/>
              </p:ext>
            </p:extLst>
          </p:nvPr>
        </p:nvGraphicFramePr>
        <p:xfrm>
          <a:off x="4495800" y="3124202"/>
          <a:ext cx="3657600" cy="3581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243"/>
                <a:gridCol w="1365280"/>
                <a:gridCol w="1645077"/>
              </a:tblGrid>
              <a:tr h="4329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trt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subject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response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/>
                </a:tc>
              </a:tr>
              <a:tr h="393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4.80482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93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2.92008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93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3.39658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93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1.91668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93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5.23829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93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2.37577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93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3.51366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93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5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GraphicsGroup\Beeswarm\jitter_trtc_roun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38" y="3420489"/>
            <a:ext cx="4279662" cy="320891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 with more discrete y-values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rounded;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rounded = round(response,0.1)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data=rounded;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jitter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=(color=black);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9529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#2: Paneled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3" descr="H:\GraphicsGroup\Beeswarm\SG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61742" cy="49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7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paneled strip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dummy_panel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panel = 1 to 3;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3;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do subjects = 1 to 30 - 4*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*floor(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(panel)) by 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response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(panel)*(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rannor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(1)+3);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output;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sgpanel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dummy_panel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panel / columns=3;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y=response /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=(symbol=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circlefilled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colaxis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integer;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a fit test for </a:t>
            </a:r>
            <a:r>
              <a:rPr lang="en-US" sz="3600" dirty="0" err="1"/>
              <a:t>rmarkers</a:t>
            </a:r>
            <a:r>
              <a:rPr lang="en-US" sz="3600" dirty="0"/>
              <a:t>= and </a:t>
            </a:r>
            <a:r>
              <a:rPr lang="en-US" sz="3600" dirty="0" err="1"/>
              <a:t>gmarkers</a:t>
            </a:r>
            <a:r>
              <a:rPr lang="en-US" sz="3600" dirty="0" smtClean="0"/>
              <a:t>=.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7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panel = 1 to 3;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y = 0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do x = 0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output;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sgpanel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data=fill;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panel /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columns=3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x=x y=y;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colaxis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rowaxis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thresholdmax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:\GraphicsGroup\Beeswarm\SGPan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78240"/>
            <a:ext cx="4850275" cy="363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beeswarm paneled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original dataset into 3 smaller datasets (one per panel).</a:t>
            </a:r>
          </a:p>
          <a:p>
            <a:r>
              <a:rPr lang="en-US" dirty="0" smtClean="0"/>
              <a:t>Call the beeswarm macro 3 times (once per panel). </a:t>
            </a:r>
          </a:p>
          <a:p>
            <a:r>
              <a:rPr lang="en-US" dirty="0" smtClean="0"/>
              <a:t>Stack the smaller beeswarm datasets back together into one large beeswarm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the macro once per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1 %to 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panel&amp;i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dummy_panel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panel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run;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%beeswarm(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panel&amp;i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=response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gmarkers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beeswarm&amp;i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%end;</a:t>
            </a:r>
          </a:p>
        </p:txBody>
      </p:sp>
      <p:pic>
        <p:nvPicPr>
          <p:cNvPr id="4" name="Picture 3" descr="H:\GraphicsGroup\Beeswarm\SG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1" y="2303344"/>
            <a:ext cx="4550059" cy="34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2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GraphicsGroup\Beeswarm\SGPan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98" y="3057715"/>
            <a:ext cx="5039330" cy="37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"/>
            <a:ext cx="8229600" cy="1143000"/>
          </a:xfrm>
        </p:spPr>
        <p:txBody>
          <a:bodyPr/>
          <a:lstStyle/>
          <a:p>
            <a:r>
              <a:rPr lang="en-US" dirty="0" smtClean="0"/>
              <a:t>Stack and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61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beeswarm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1 %to 3;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beeswarm&amp;i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%end;;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data=beeswarm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panel / columns=3;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trt_bee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y=response /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markerattrs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=(symbol=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circlefilled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colaxis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min=0.5 max=3.5 integer;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GraphicsGroup\Beeswarm\p1_str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062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GraphicsGroup\Beeswarm\p2_j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42" y="233327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:\GraphicsGroup\Beeswarm\p3_beeswa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4164734" cy="3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:\GraphicsGroup\Beeswarm\jitter_t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65" y="1769404"/>
            <a:ext cx="3780505" cy="283464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:\GraphicsGroup\Beeswarm\jitter_tr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55" y="1772670"/>
            <a:ext cx="3780507" cy="283464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:\GraphicsGroup\Beeswarm\jitter_trtc_round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296" y="1774372"/>
            <a:ext cx="3780504" cy="283464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7" name="Picture 3" descr="H:\GraphicsGroup\Beeswarm\SGPan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04095"/>
            <a:ext cx="4024408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GraphicsGroup\Beeswarm\SGPanel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93" y="3601723"/>
            <a:ext cx="4024407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3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shane_rosanbalm@rhoworld.com</a:t>
            </a:r>
          </a:p>
          <a:p>
            <a:r>
              <a:rPr lang="en-US" dirty="0" smtClean="0">
                <a:solidFill>
                  <a:schemeClr val="tx2"/>
                </a:solidFill>
                <a:hlinkClick r:id="rId2"/>
              </a:rPr>
              <a:t>graphics.rhoworld.com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89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circles can we </a:t>
            </a:r>
            <a:br>
              <a:rPr lang="en-US" dirty="0" smtClean="0"/>
            </a:br>
            <a:r>
              <a:rPr lang="en-US" dirty="0" smtClean="0"/>
              <a:t>squeeze onto a scatter plot?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do y = 0 to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x = 0 to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output;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data=fill;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x=x y=y;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sz="1600" dirty="0"/>
          </a:p>
        </p:txBody>
      </p:sp>
      <p:pic>
        <p:nvPicPr>
          <p:cNvPr id="2053" name="Picture 5" descr="H:\GraphicsGroup\Beeswarm\SGPlo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37" y="1787236"/>
            <a:ext cx="5543263" cy="41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circles can we </a:t>
            </a:r>
            <a:br>
              <a:rPr lang="en-US" dirty="0" smtClean="0"/>
            </a:br>
            <a:r>
              <a:rPr lang="en-US" dirty="0" smtClean="0"/>
              <a:t>squeeze onto a scatter plot?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do y = 0 to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x = 0 to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output;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data=fill;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x=x y=y;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  <p:pic>
        <p:nvPicPr>
          <p:cNvPr id="4" name="Picture 4" descr="H:\GraphicsGroup\Beeswarm\SGPlo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87236"/>
            <a:ext cx="5543263" cy="41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circles can we </a:t>
            </a:r>
            <a:br>
              <a:rPr lang="en-US" dirty="0" smtClean="0"/>
            </a:br>
            <a:r>
              <a:rPr lang="en-US" dirty="0" smtClean="0"/>
              <a:t>squeeze onto a scatter plot?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do y = 0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x = 0 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output;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data=fill;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scatter x=x y=y;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 descr="H:\GraphicsGroup\Beeswarm\SGPlo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87236"/>
            <a:ext cx="5543262" cy="41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5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 Plot</a:t>
            </a:r>
            <a:endParaRPr lang="en-US" dirty="0"/>
          </a:p>
        </p:txBody>
      </p:sp>
      <p:pic>
        <p:nvPicPr>
          <p:cNvPr id="1026" name="Picture 2" descr="H:\GraphicsGroup\Beeswarm\p1_str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7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Jittered Strip Plot</a:t>
            </a:r>
            <a:endParaRPr lang="en-US" dirty="0"/>
          </a:p>
        </p:txBody>
      </p:sp>
      <p:pic>
        <p:nvPicPr>
          <p:cNvPr id="2050" name="Picture 2" descr="H:\GraphicsGroup\Beeswarm\p2_ji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4478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3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03399"/>
      </a:dk2>
      <a:lt2>
        <a:srgbClr val="DBF5F9"/>
      </a:lt2>
      <a:accent1>
        <a:srgbClr val="60C659"/>
      </a:accent1>
      <a:accent2>
        <a:srgbClr val="335687"/>
      </a:accent2>
      <a:accent3>
        <a:srgbClr val="335687"/>
      </a:accent3>
      <a:accent4>
        <a:srgbClr val="335687"/>
      </a:accent4>
      <a:accent5>
        <a:srgbClr val="335687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6417</TotalTime>
  <Words>1331</Words>
  <Application>Microsoft Office PowerPoint</Application>
  <PresentationFormat>On-screen Show (4:3)</PresentationFormat>
  <Paragraphs>358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Flow</vt:lpstr>
      <vt:lpstr>PowerPoint Presentation</vt:lpstr>
      <vt:lpstr>A Strip Plot Gets  Jittered into a Beeswarm</vt:lpstr>
      <vt:lpstr>Outline</vt:lpstr>
      <vt:lpstr>Some dummy data</vt:lpstr>
      <vt:lpstr>How many circles can we  squeeze onto a scatter plot?</vt:lpstr>
      <vt:lpstr>How many circles can we  squeeze onto a scatter plot?</vt:lpstr>
      <vt:lpstr>How many circles can we  squeeze onto a scatter plot?</vt:lpstr>
      <vt:lpstr>Strip Plot</vt:lpstr>
      <vt:lpstr>Jittered Strip Plot</vt:lpstr>
      <vt:lpstr>An algorithmic approach</vt:lpstr>
      <vt:lpstr>The third data point conflicts with the second</vt:lpstr>
      <vt:lpstr>Try moving it 0.01 to the right</vt:lpstr>
      <vt:lpstr>Try moving it 0.02 to the right</vt:lpstr>
      <vt:lpstr>Try moving it 0.03 to the right</vt:lpstr>
      <vt:lpstr>Try moving it 0.04 to the right</vt:lpstr>
      <vt:lpstr>The fourth data point conflicts with the second</vt:lpstr>
      <vt:lpstr>Try moving it 0.01 to the left</vt:lpstr>
      <vt:lpstr>Beeswarm Plot</vt:lpstr>
      <vt:lpstr>Strip to Jitter to Beeswarm</vt:lpstr>
      <vt:lpstr>On the appropriateness of beeswarms</vt:lpstr>
      <vt:lpstr>Code for a strip plot</vt:lpstr>
      <vt:lpstr>Code for a jittered strip plot</vt:lpstr>
      <vt:lpstr>Code for a beeswarm plot</vt:lpstr>
      <vt:lpstr>How to use the %beeswarm macro</vt:lpstr>
      <vt:lpstr>Code and output</vt:lpstr>
      <vt:lpstr>How the macro works</vt:lpstr>
      <vt:lpstr>How the macro works</vt:lpstr>
      <vt:lpstr>How many circles can we  squeeze onto a scatter plot?</vt:lpstr>
      <vt:lpstr>Scale X and Y values based on the number of markers that fit on a graph</vt:lpstr>
      <vt:lpstr>Softening the “Default” Assumption</vt:lpstr>
      <vt:lpstr>Change from 640px by 480px to 2.5in by 2.5in</vt:lpstr>
      <vt:lpstr>How many markers fit 2.5in by 2.5in?</vt:lpstr>
      <vt:lpstr>Optional Arguments</vt:lpstr>
      <vt:lpstr>rmarkers=/gmarkers= put to use</vt:lpstr>
      <vt:lpstr>Bounding tick marks</vt:lpstr>
      <vt:lpstr>Optional Arguments</vt:lpstr>
      <vt:lpstr>In summary</vt:lpstr>
      <vt:lpstr>Enrichment #1: the JITTER option</vt:lpstr>
      <vt:lpstr>JITTER with a discrete x-axis</vt:lpstr>
      <vt:lpstr>JITTER with more discrete y-values</vt:lpstr>
      <vt:lpstr>Enrichment #2: Paneled Graphs</vt:lpstr>
      <vt:lpstr>A paneled strip plot</vt:lpstr>
      <vt:lpstr>Do a fit test for rmarkers= and gmarkers=.</vt:lpstr>
      <vt:lpstr>How to beeswarm paneled graphs?</vt:lpstr>
      <vt:lpstr>Call the macro once per panel</vt:lpstr>
      <vt:lpstr>Stack and plot</vt:lpstr>
      <vt:lpstr>The End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Beeswarm Macro</dc:title>
  <dc:creator>Shane Rosanbalm</dc:creator>
  <cp:lastModifiedBy>Shane Rosanbalm</cp:lastModifiedBy>
  <cp:revision>137</cp:revision>
  <dcterms:created xsi:type="dcterms:W3CDTF">2006-08-16T00:00:00Z</dcterms:created>
  <dcterms:modified xsi:type="dcterms:W3CDTF">2014-10-14T13:25:17Z</dcterms:modified>
</cp:coreProperties>
</file>