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4"/>
  </p:sldMasterIdLst>
  <p:notesMasterIdLst>
    <p:notesMasterId r:id="rId26"/>
  </p:notesMasterIdLst>
  <p:handoutMasterIdLst>
    <p:handoutMasterId r:id="rId27"/>
  </p:handoutMasterIdLst>
  <p:sldIdLst>
    <p:sldId id="261" r:id="rId5"/>
    <p:sldId id="317" r:id="rId6"/>
    <p:sldId id="364" r:id="rId7"/>
    <p:sldId id="315" r:id="rId8"/>
    <p:sldId id="353" r:id="rId9"/>
    <p:sldId id="359" r:id="rId10"/>
    <p:sldId id="358" r:id="rId11"/>
    <p:sldId id="332" r:id="rId12"/>
    <p:sldId id="342" r:id="rId13"/>
    <p:sldId id="354" r:id="rId14"/>
    <p:sldId id="355" r:id="rId15"/>
    <p:sldId id="335" r:id="rId16"/>
    <p:sldId id="357" r:id="rId17"/>
    <p:sldId id="314" r:id="rId18"/>
    <p:sldId id="330" r:id="rId19"/>
    <p:sldId id="366" r:id="rId20"/>
    <p:sldId id="362" r:id="rId21"/>
    <p:sldId id="365" r:id="rId22"/>
    <p:sldId id="363" r:id="rId23"/>
    <p:sldId id="368" r:id="rId24"/>
    <p:sldId id="367" r:id="rId25"/>
  </p:sldIdLst>
  <p:sldSz cx="9144000" cy="6858000" type="screen4x3"/>
  <p:notesSz cx="7315200" cy="9601200"/>
  <p:custDataLst>
    <p:tags r:id="rId2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862" autoAdjust="0"/>
    <p:restoredTop sz="94834" autoAdjust="0"/>
  </p:normalViewPr>
  <p:slideViewPr>
    <p:cSldViewPr>
      <p:cViewPr>
        <p:scale>
          <a:sx n="100" d="100"/>
          <a:sy n="100" d="100"/>
        </p:scale>
        <p:origin x="-1140" y="-2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388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388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F5DBE51E-6D9E-401A-ADEF-22C4E7FAC15B}" type="datetimeFigureOut">
              <a:rPr lang="en-US" smtClean="0"/>
              <a:pPr/>
              <a:t>5/16/2014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173"/>
            <a:ext cx="3169920" cy="480388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173"/>
            <a:ext cx="3169920" cy="480388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D9F1AA79-9A75-4859-BB31-7602C90AFA9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630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23423356-8763-487D-B059-A97060E729E2}" type="datetimeFigureOut">
              <a:rPr lang="en-US" smtClean="0"/>
              <a:pPr/>
              <a:t>5/16/2014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02088B92-DDA2-4A8C-94FB-20E3AD4428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74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88B92-DDA2-4A8C-94FB-20E3AD4428E6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88B92-DDA2-4A8C-94FB-20E3AD4428E6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88B92-DDA2-4A8C-94FB-20E3AD4428E6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88B92-DDA2-4A8C-94FB-20E3AD4428E6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88B92-DDA2-4A8C-94FB-20E3AD4428E6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88B92-DDA2-4A8C-94FB-20E3AD4428E6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88B92-DDA2-4A8C-94FB-20E3AD4428E6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88B92-DDA2-4A8C-94FB-20E3AD4428E6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88B92-DDA2-4A8C-94FB-20E3AD4428E6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88B92-DDA2-4A8C-94FB-20E3AD4428E6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88B92-DDA2-4A8C-94FB-20E3AD4428E6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88B92-DDA2-4A8C-94FB-20E3AD4428E6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88B92-DDA2-4A8C-94FB-20E3AD4428E6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88B92-DDA2-4A8C-94FB-20E3AD4428E6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88B92-DDA2-4A8C-94FB-20E3AD4428E6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88B92-DDA2-4A8C-94FB-20E3AD4428E6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88B92-DDA2-4A8C-94FB-20E3AD4428E6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88B92-DDA2-4A8C-94FB-20E3AD4428E6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88B92-DDA2-4A8C-94FB-20E3AD4428E6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88B92-DDA2-4A8C-94FB-20E3AD4428E6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88B92-DDA2-4A8C-94FB-20E3AD4428E6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30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3" descr="rho_logo_4C_tag.t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762000"/>
            <a:ext cx="2743200" cy="11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914400"/>
          </a:xfrm>
        </p:spPr>
        <p:txBody>
          <a:bodyPr/>
          <a:lstStyle>
            <a:lvl1pPr algn="l">
              <a:defRPr sz="40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495800"/>
          </a:xfrm>
        </p:spPr>
        <p:txBody>
          <a:bodyPr/>
          <a:lstStyle>
            <a:lvl1pPr>
              <a:defRPr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966C8-A57D-4803-A1DB-8BA1ACE2D9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914400"/>
          </a:xfrm>
        </p:spPr>
        <p:txBody>
          <a:bodyPr/>
          <a:lstStyle>
            <a:lvl1pPr algn="l">
              <a:defRPr sz="40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572000"/>
          </a:xfrm>
        </p:spPr>
        <p:txBody>
          <a:bodyPr/>
          <a:lstStyle>
            <a:lvl1pPr>
              <a:defRPr sz="2800" baseline="0">
                <a:latin typeface="Calibri" pitchFamily="34" charset="0"/>
              </a:defRPr>
            </a:lvl1pPr>
            <a:lvl2pPr>
              <a:defRPr sz="2400" baseline="0">
                <a:latin typeface="Calibri" pitchFamily="34" charset="0"/>
              </a:defRPr>
            </a:lvl2pPr>
            <a:lvl3pPr>
              <a:defRPr sz="2000" baseline="0">
                <a:latin typeface="Calibri" pitchFamily="34" charset="0"/>
              </a:defRPr>
            </a:lvl3pPr>
            <a:lvl4pPr>
              <a:defRPr sz="1800" baseline="0">
                <a:latin typeface="Calibri" pitchFamily="34" charset="0"/>
              </a:defRPr>
            </a:lvl4pPr>
            <a:lvl5pPr>
              <a:defRPr sz="1800" baseline="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572000"/>
          </a:xfrm>
        </p:spPr>
        <p:txBody>
          <a:bodyPr/>
          <a:lstStyle>
            <a:lvl1pPr>
              <a:defRPr sz="2800" baseline="0">
                <a:latin typeface="Calibri" pitchFamily="34" charset="0"/>
              </a:defRPr>
            </a:lvl1pPr>
            <a:lvl2pPr>
              <a:defRPr sz="2400" baseline="0">
                <a:latin typeface="Calibri" pitchFamily="34" charset="0"/>
              </a:defRPr>
            </a:lvl2pPr>
            <a:lvl3pPr>
              <a:defRPr sz="2000" baseline="0">
                <a:latin typeface="Calibri" pitchFamily="34" charset="0"/>
              </a:defRPr>
            </a:lvl3pPr>
            <a:lvl4pPr>
              <a:defRPr sz="1800" baseline="0">
                <a:latin typeface="Calibri" pitchFamily="34" charset="0"/>
              </a:defRPr>
            </a:lvl4pPr>
            <a:lvl5pPr>
              <a:defRPr sz="1800" baseline="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914400"/>
          </a:xfrm>
        </p:spPr>
        <p:txBody>
          <a:bodyPr/>
          <a:lstStyle>
            <a:lvl1pPr algn="l">
              <a:defRPr sz="40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63632"/>
          </a:xfrm>
        </p:spPr>
        <p:txBody>
          <a:bodyPr anchor="b"/>
          <a:lstStyle>
            <a:lvl1pPr marL="0" indent="0">
              <a:buNone/>
              <a:defRPr sz="20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82762"/>
            <a:ext cx="4040188" cy="4008438"/>
          </a:xfrm>
        </p:spPr>
        <p:txBody>
          <a:bodyPr/>
          <a:lstStyle>
            <a:lvl1pPr>
              <a:defRPr sz="2400" baseline="0">
                <a:latin typeface="Calibri" pitchFamily="34" charset="0"/>
              </a:defRPr>
            </a:lvl1pPr>
            <a:lvl2pPr>
              <a:defRPr sz="2000" baseline="0">
                <a:latin typeface="Calibri" pitchFamily="34" charset="0"/>
              </a:defRPr>
            </a:lvl2pPr>
            <a:lvl3pPr>
              <a:defRPr sz="1800" baseline="0">
                <a:latin typeface="Calibri" pitchFamily="34" charset="0"/>
              </a:defRPr>
            </a:lvl3pPr>
            <a:lvl4pPr>
              <a:defRPr sz="1600" baseline="0">
                <a:latin typeface="Calibri" pitchFamily="34" charset="0"/>
              </a:defRPr>
            </a:lvl4pPr>
            <a:lvl5pPr>
              <a:defRPr sz="1600" baseline="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63632"/>
          </a:xfrm>
        </p:spPr>
        <p:txBody>
          <a:bodyPr anchor="b"/>
          <a:lstStyle>
            <a:lvl1pPr marL="0" indent="0">
              <a:buNone/>
              <a:defRPr sz="20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82762"/>
            <a:ext cx="4041775" cy="4008438"/>
          </a:xfrm>
        </p:spPr>
        <p:txBody>
          <a:bodyPr/>
          <a:lstStyle>
            <a:lvl1pPr>
              <a:defRPr sz="2400" baseline="0">
                <a:latin typeface="Calibri" pitchFamily="34" charset="0"/>
              </a:defRPr>
            </a:lvl1pPr>
            <a:lvl2pPr>
              <a:defRPr sz="2000" baseline="0">
                <a:latin typeface="Calibri" pitchFamily="34" charset="0"/>
              </a:defRPr>
            </a:lvl2pPr>
            <a:lvl3pPr>
              <a:defRPr sz="1800" baseline="0">
                <a:latin typeface="Calibri" pitchFamily="34" charset="0"/>
              </a:defRPr>
            </a:lvl3pPr>
            <a:lvl4pPr>
              <a:defRPr sz="1600" baseline="0">
                <a:latin typeface="Calibri" pitchFamily="34" charset="0"/>
              </a:defRPr>
            </a:lvl4pPr>
            <a:lvl5pPr>
              <a:defRPr sz="1600" baseline="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914400"/>
          </a:xfrm>
        </p:spPr>
        <p:txBody>
          <a:bodyPr/>
          <a:lstStyle>
            <a:lvl1pPr algn="l">
              <a:defRPr sz="40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966C8-A57D-4803-A1DB-8BA1ACE2D9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4038600" y="64008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966C8-A57D-4803-A1DB-8BA1ACE2D98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0" r:id="rId3"/>
    <p:sldLayoutId id="2147483701" r:id="rId4"/>
    <p:sldLayoutId id="2147483702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ebserv2.dev.rhoworld.com/rhoportal/page.html?id=127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7200" y="2435225"/>
            <a:ext cx="8229600" cy="1908175"/>
          </a:xfrm>
        </p:spPr>
        <p:txBody>
          <a:bodyPr/>
          <a:lstStyle/>
          <a:p>
            <a:r>
              <a:rPr lang="en-US" dirty="0" smtClean="0"/>
              <a:t>Monitoring Adverse Events </a:t>
            </a:r>
            <a:br>
              <a:rPr lang="en-US" dirty="0" smtClean="0"/>
            </a:br>
            <a:r>
              <a:rPr lang="en-US" dirty="0" smtClean="0"/>
              <a:t>using an </a:t>
            </a:r>
            <a:br>
              <a:rPr lang="en-US" dirty="0" smtClean="0"/>
            </a:br>
            <a:r>
              <a:rPr lang="en-US" dirty="0" smtClean="0"/>
              <a:t>Interactive Web-Based Tool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953000"/>
            <a:ext cx="6400800" cy="1295400"/>
          </a:xfrm>
        </p:spPr>
        <p:txBody>
          <a:bodyPr/>
          <a:lstStyle/>
          <a:p>
            <a:r>
              <a:rPr lang="en-US" dirty="0" smtClean="0"/>
              <a:t>Ryan Bailey</a:t>
            </a:r>
          </a:p>
          <a:p>
            <a:r>
              <a:rPr lang="en-US" dirty="0" smtClean="0"/>
              <a:t>Rho, Inc.</a:t>
            </a:r>
          </a:p>
        </p:txBody>
      </p:sp>
      <p:pic>
        <p:nvPicPr>
          <p:cNvPr id="4" name="Picture 3" descr="rho_logo_4C_tag.t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76600" y="4976122"/>
            <a:ext cx="1447800" cy="62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The Value</a:t>
            </a:r>
            <a:endParaRPr lang="en-US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1447800"/>
            <a:ext cx="8229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4000" dirty="0">
                <a:latin typeface="Calibri" pitchFamily="34" charset="0"/>
              </a:rPr>
              <a:t>Speeds comprehension</a:t>
            </a:r>
          </a:p>
          <a:p>
            <a:pPr marL="571500" indent="-5715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4000" dirty="0">
                <a:latin typeface="Calibri" pitchFamily="34" charset="0"/>
              </a:rPr>
              <a:t>Eases the burden on the reviewers</a:t>
            </a:r>
          </a:p>
          <a:p>
            <a:pPr marL="571500" indent="-5715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4000" dirty="0">
                <a:latin typeface="Calibri" pitchFamily="34" charset="0"/>
              </a:rPr>
              <a:t>Limits the “Noise” in the data</a:t>
            </a:r>
          </a:p>
          <a:p>
            <a:pPr marL="571500" indent="-5715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4000" dirty="0" smtClean="0">
                <a:latin typeface="Calibri" pitchFamily="34" charset="0"/>
              </a:rPr>
              <a:t>Gives the experts control</a:t>
            </a:r>
            <a:endParaRPr lang="en-US" sz="4000" dirty="0">
              <a:latin typeface="Calibri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966C8-A57D-4803-A1DB-8BA1ACE2D9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1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Future Uses</a:t>
            </a:r>
            <a:endParaRPr lang="en-US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1447800"/>
            <a:ext cx="8229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marR="0" lvl="0" indent="-571500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4000" noProof="0" dirty="0" smtClean="0">
                <a:latin typeface="Calibri" pitchFamily="34" charset="0"/>
              </a:rPr>
              <a:t>Analyzing outcomes data</a:t>
            </a:r>
          </a:p>
          <a:p>
            <a:pPr marL="571500" marR="0" lvl="0" indent="-571500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400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Conducting</a:t>
            </a:r>
            <a:r>
              <a:rPr kumimoji="0" lang="en-US" sz="400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 meta-analyses </a:t>
            </a:r>
          </a:p>
          <a:p>
            <a:pPr marL="571500" marR="0" lvl="0" indent="-571500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4000" baseline="0" noProof="0" dirty="0" smtClean="0">
                <a:latin typeface="Calibri" pitchFamily="34" charset="0"/>
              </a:rPr>
              <a:t>Mining</a:t>
            </a:r>
            <a:r>
              <a:rPr lang="en-US" sz="4000" noProof="0" dirty="0" smtClean="0">
                <a:latin typeface="Calibri" pitchFamily="34" charset="0"/>
              </a:rPr>
              <a:t> mechanistic datasets</a:t>
            </a:r>
          </a:p>
          <a:p>
            <a:pPr marL="571500" marR="0" lvl="0" indent="-571500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4000" noProof="0" dirty="0" smtClean="0">
                <a:latin typeface="Calibri" pitchFamily="34" charset="0"/>
              </a:rPr>
              <a:t>Exploring data</a:t>
            </a:r>
            <a:endParaRPr kumimoji="0" lang="en-US" sz="40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966C8-A57D-4803-A1DB-8BA1ACE2D98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7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pPr algn="ctr"/>
            <a:r>
              <a:rPr lang="en-US" b="1" dirty="0" smtClean="0"/>
              <a:t>Technical Details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Programmed in HTML and JavaScript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dirty="0" smtClean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Interactivity comes from a JavaScript library called “D3” or Data Driven Documents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966C8-A57D-4803-A1DB-8BA1ACE2D986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229600" cy="914400"/>
          </a:xfrm>
        </p:spPr>
        <p:txBody>
          <a:bodyPr/>
          <a:lstStyle/>
          <a:p>
            <a:pPr algn="ctr"/>
            <a:r>
              <a:rPr lang="en-US" b="1" dirty="0" smtClean="0"/>
              <a:t>Disclosures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 smtClean="0"/>
              <a:t>This project funded with federal funds from the NIAID, NIH under contract HHSN272200800029C</a:t>
            </a:r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endParaRPr lang="en-US" dirty="0" smtClean="0"/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 smtClean="0"/>
              <a:t>Data presented are from ITN027AI </a:t>
            </a:r>
            <a:r>
              <a:rPr lang="en-US" dirty="0" err="1" smtClean="0"/>
              <a:t>AbATE</a:t>
            </a:r>
            <a:r>
              <a:rPr lang="en-US" dirty="0" smtClean="0"/>
              <a:t> study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966C8-A57D-4803-A1DB-8BA1ACE2D98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31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914400"/>
          </a:xfrm>
        </p:spPr>
        <p:txBody>
          <a:bodyPr/>
          <a:lstStyle/>
          <a:p>
            <a:pPr algn="ctr"/>
            <a:r>
              <a:rPr lang="en-US" b="1" dirty="0" smtClean="0"/>
              <a:t>Acknowledgments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Jeremy Wildfire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Emily Wilson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Nathan Bryant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Brandy Lind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James Rochon, PhD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966C8-A57D-4803-A1DB-8BA1ACE2D986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990600"/>
            <a:ext cx="8229600" cy="4343400"/>
          </a:xfrm>
        </p:spPr>
        <p:txBody>
          <a:bodyPr/>
          <a:lstStyle/>
          <a:p>
            <a:pPr algn="ctr"/>
            <a:r>
              <a:rPr lang="en-US" dirty="0" smtClean="0"/>
              <a:t>Questions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Comments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966C8-A57D-4803-A1DB-8BA1ACE2D986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990600"/>
            <a:ext cx="8229600" cy="4343400"/>
          </a:xfrm>
        </p:spPr>
        <p:txBody>
          <a:bodyPr/>
          <a:lstStyle/>
          <a:p>
            <a:pPr algn="ctr"/>
            <a:r>
              <a:rPr lang="en-US" dirty="0" smtClean="0"/>
              <a:t>Contact us with questions: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tx2"/>
                </a:solidFill>
              </a:rPr>
              <a:t>graphics@rhoworld.com</a:t>
            </a:r>
            <a:endParaRPr lang="en-US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966C8-A57D-4803-A1DB-8BA1ACE2D98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7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990600"/>
            <a:ext cx="8229600" cy="4343400"/>
          </a:xfrm>
        </p:spPr>
        <p:txBody>
          <a:bodyPr/>
          <a:lstStyle/>
          <a:p>
            <a:pPr algn="ctr"/>
            <a:r>
              <a:rPr lang="en-US" dirty="0" smtClean="0"/>
              <a:t>Reserve Slides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966C8-A57D-4803-A1DB-8BA1ACE2D986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4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14400"/>
          </a:xfrm>
        </p:spPr>
        <p:txBody>
          <a:bodyPr/>
          <a:lstStyle/>
          <a:p>
            <a:pPr algn="ctr"/>
            <a:r>
              <a:rPr lang="en-US" b="1" dirty="0" smtClean="0"/>
              <a:t>Ethical Appeal of Technology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343400"/>
          </a:xfrm>
        </p:spPr>
        <p:txBody>
          <a:bodyPr/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US" dirty="0" smtClean="0"/>
              <a:t>Data sets increasing in size and complexity</a:t>
            </a:r>
          </a:p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US" dirty="0" smtClean="0"/>
              <a:t>Existing tools can’t keep up</a:t>
            </a:r>
            <a:endParaRPr lang="en-US" dirty="0"/>
          </a:p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US" dirty="0" smtClean="0"/>
              <a:t>Industry under scrutiny for time to market</a:t>
            </a:r>
          </a:p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US" dirty="0" smtClean="0"/>
              <a:t>Patients deserve our very best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966C8-A57D-4803-A1DB-8BA1ACE2D98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14400"/>
          </a:xfrm>
        </p:spPr>
        <p:txBody>
          <a:bodyPr/>
          <a:lstStyle/>
          <a:p>
            <a:pPr algn="ctr"/>
            <a:r>
              <a:rPr lang="en-US" b="1" dirty="0" smtClean="0"/>
              <a:t>Why Web-based Technology?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343400"/>
          </a:xfrm>
        </p:spPr>
        <p:txBody>
          <a:bodyPr/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US" dirty="0" smtClean="0"/>
              <a:t>Freely available, open source language</a:t>
            </a:r>
            <a:endParaRPr lang="en-US" dirty="0"/>
          </a:p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US" dirty="0" smtClean="0"/>
              <a:t>Coder has ultimate design control</a:t>
            </a:r>
          </a:p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US" dirty="0" smtClean="0"/>
              <a:t>Easy to deploy and share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966C8-A57D-4803-A1DB-8BA1ACE2D98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8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880"/>
            <a:ext cx="8839200" cy="9144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Immune Tolerance Network (ITN)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580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International Research Consortium sponsored by the NIH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27 active studies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&gt;2500 participants enrolled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Rho serves as the Statistics and Data Coordinating Center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966C8-A57D-4803-A1DB-8BA1ACE2D986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14400"/>
          </a:xfrm>
        </p:spPr>
        <p:txBody>
          <a:bodyPr/>
          <a:lstStyle/>
          <a:p>
            <a:pPr algn="ctr"/>
            <a:r>
              <a:rPr lang="en-US" b="1" dirty="0" smtClean="0"/>
              <a:t>Good Starter Resource for D3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966C8-A57D-4803-A1DB-8BA1ACE2D986}" type="slidenum">
              <a:rPr lang="en-US" smtClean="0"/>
              <a:t>20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905000"/>
            <a:ext cx="2876550" cy="3798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423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343400"/>
          </a:xfrm>
        </p:spPr>
        <p:txBody>
          <a:bodyPr/>
          <a:lstStyle/>
          <a:p>
            <a:pPr marL="0" indent="0">
              <a:buNone/>
            </a:pPr>
            <a:r>
              <a:rPr lang="en-US" sz="1800" u="sng" dirty="0">
                <a:hlinkClick r:id="rId3"/>
              </a:rPr>
              <a:t>http://</a:t>
            </a:r>
            <a:r>
              <a:rPr lang="en-US" sz="1800" u="sng" dirty="0" smtClean="0">
                <a:hlinkClick r:id="rId3"/>
              </a:rPr>
              <a:t>webserv2.dev.rhoworld.com/rhoportal/page.html?id=127</a:t>
            </a:r>
            <a:endParaRPr lang="en-US" sz="1800" u="sng" dirty="0" smtClean="0"/>
          </a:p>
          <a:p>
            <a:pPr marL="0" indent="0">
              <a:buNone/>
            </a:pPr>
            <a:endParaRPr lang="en-US" sz="1800" u="sng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966C8-A57D-4803-A1DB-8BA1ACE2D986}" type="slidenum">
              <a:rPr lang="en-US" smtClean="0"/>
              <a:t>21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914400"/>
          </a:xfrm>
        </p:spPr>
        <p:txBody>
          <a:bodyPr/>
          <a:lstStyle/>
          <a:p>
            <a:r>
              <a:rPr lang="en-US" dirty="0" smtClean="0"/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92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ITN027AI </a:t>
            </a:r>
            <a:r>
              <a:rPr lang="en-US" b="1" dirty="0" err="1" smtClean="0"/>
              <a:t>AbATE</a:t>
            </a:r>
            <a:r>
              <a:rPr lang="en-US" b="1" dirty="0" smtClean="0"/>
              <a:t> Trial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r>
              <a:rPr lang="en-US" dirty="0" smtClean="0"/>
              <a:t>Autoimmunity-blocking Antibody for Tolerance in type 1 diabetes (</a:t>
            </a:r>
            <a:r>
              <a:rPr lang="en-US" dirty="0" err="1" smtClean="0"/>
              <a:t>AbATE</a:t>
            </a:r>
            <a:r>
              <a:rPr lang="en-US" dirty="0" smtClean="0"/>
              <a:t>)</a:t>
            </a:r>
          </a:p>
          <a:p>
            <a:r>
              <a:rPr lang="en-US" dirty="0" smtClean="0"/>
              <a:t>Randomized</a:t>
            </a:r>
            <a:r>
              <a:rPr lang="en-US" dirty="0"/>
              <a:t>, open-labeled, controlled trial</a:t>
            </a:r>
          </a:p>
          <a:p>
            <a:r>
              <a:rPr lang="en-US" dirty="0" smtClean="0"/>
              <a:t>Randomly assigned at a 2:1 ratio to </a:t>
            </a:r>
            <a:r>
              <a:rPr lang="en-US" dirty="0"/>
              <a:t>receive:</a:t>
            </a:r>
          </a:p>
          <a:p>
            <a:pPr lvl="1"/>
            <a:r>
              <a:rPr lang="en-US" dirty="0" err="1" smtClean="0"/>
              <a:t>Teplizumab</a:t>
            </a:r>
            <a:r>
              <a:rPr lang="en-US" dirty="0" smtClean="0"/>
              <a:t> </a:t>
            </a:r>
            <a:r>
              <a:rPr lang="en-US" dirty="0"/>
              <a:t>plus standard diabetes management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800" dirty="0" err="1" smtClean="0"/>
              <a:t>vs</a:t>
            </a:r>
            <a:endParaRPr lang="en-US" sz="2800" dirty="0"/>
          </a:p>
          <a:p>
            <a:pPr lvl="1"/>
            <a:r>
              <a:rPr lang="en-US" dirty="0"/>
              <a:t>S</a:t>
            </a:r>
            <a:r>
              <a:rPr lang="en-US" dirty="0" smtClean="0"/>
              <a:t>tandard </a:t>
            </a:r>
            <a:r>
              <a:rPr lang="en-US" dirty="0"/>
              <a:t>diabetes management </a:t>
            </a:r>
            <a:r>
              <a:rPr lang="en-US" dirty="0" smtClean="0"/>
              <a:t>alone</a:t>
            </a:r>
          </a:p>
          <a:p>
            <a:r>
              <a:rPr lang="en-US" dirty="0" smtClean="0"/>
              <a:t>77 participants</a:t>
            </a:r>
          </a:p>
          <a:p>
            <a:r>
              <a:rPr lang="en-US" dirty="0" smtClean="0"/>
              <a:t>&gt;1400 adverse events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966C8-A57D-4803-A1DB-8BA1ACE2D9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7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Traditional Reporting Method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19225"/>
            <a:ext cx="47434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181225"/>
            <a:ext cx="47339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943225"/>
            <a:ext cx="47339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705225"/>
            <a:ext cx="47244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467225"/>
            <a:ext cx="47339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229225"/>
            <a:ext cx="47244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190625"/>
            <a:ext cx="47434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952625"/>
            <a:ext cx="47339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714625"/>
            <a:ext cx="47339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476625"/>
            <a:ext cx="47244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238625"/>
            <a:ext cx="47339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000625"/>
            <a:ext cx="47244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571625"/>
            <a:ext cx="47434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333625"/>
            <a:ext cx="47339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095625"/>
            <a:ext cx="47339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857625"/>
            <a:ext cx="47244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619625"/>
            <a:ext cx="47339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381625"/>
            <a:ext cx="47244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599"/>
            <a:ext cx="7239000" cy="559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966C8-A57D-4803-A1DB-8BA1ACE2D986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0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0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5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14400"/>
          </a:xfrm>
        </p:spPr>
        <p:txBody>
          <a:bodyPr/>
          <a:lstStyle/>
          <a:p>
            <a:pPr algn="ctr"/>
            <a:r>
              <a:rPr lang="en-US" b="1" dirty="0" smtClean="0"/>
              <a:t>The Problem with Traditional Reporting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72000"/>
          </a:xfrm>
        </p:spPr>
        <p:txBody>
          <a:bodyPr/>
          <a:lstStyle/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600" dirty="0" smtClean="0"/>
              <a:t>Long and tedious</a:t>
            </a:r>
          </a:p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600" dirty="0" smtClean="0"/>
              <a:t>Static and unresponsive</a:t>
            </a:r>
          </a:p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600" dirty="0" err="1" smtClean="0"/>
              <a:t>Signal</a:t>
            </a:r>
            <a:r>
              <a:rPr lang="en-US" sz="3600" dirty="0" err="1" smtClean="0"/>
              <a:t>:</a:t>
            </a:r>
            <a:r>
              <a:rPr lang="en-US" sz="6600" dirty="0" err="1" smtClean="0"/>
              <a:t>NOISE</a:t>
            </a:r>
            <a:endParaRPr lang="en-US" sz="6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966C8-A57D-4803-A1DB-8BA1ACE2D9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2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pPr algn="ctr"/>
            <a:r>
              <a:rPr lang="en-US" b="1" dirty="0" smtClean="0"/>
              <a:t>Possible Solutions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609600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Zink RC, </a:t>
            </a:r>
            <a:r>
              <a:rPr lang="en-US" sz="1400" dirty="0" err="1" smtClean="0"/>
              <a:t>Wolfinger</a:t>
            </a:r>
            <a:r>
              <a:rPr lang="en-US" sz="1400" dirty="0" smtClean="0"/>
              <a:t> RD, Mann G. Summarizing the incidence of adverse events using volcano plots and time intervals. </a:t>
            </a:r>
            <a:r>
              <a:rPr lang="en-US" sz="1400" i="1" dirty="0" err="1" smtClean="0"/>
              <a:t>Clin</a:t>
            </a:r>
            <a:r>
              <a:rPr lang="en-US" sz="1400" i="1" dirty="0" smtClean="0"/>
              <a:t> Trials </a:t>
            </a:r>
            <a:r>
              <a:rPr lang="en-US" sz="1400" dirty="0" smtClean="0"/>
              <a:t>2013; 10: 398-406.</a:t>
            </a:r>
            <a:endParaRPr 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19200"/>
            <a:ext cx="5715000" cy="4693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966C8-A57D-4803-A1DB-8BA1ACE2D9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4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pPr algn="ctr"/>
            <a:r>
              <a:rPr lang="en-US" b="1" dirty="0" smtClean="0"/>
              <a:t>Possible Solutions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7467600" cy="4583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609600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Amit O, </a:t>
            </a:r>
            <a:r>
              <a:rPr lang="en-US" sz="1400" dirty="0" err="1" smtClean="0"/>
              <a:t>Heiberger</a:t>
            </a:r>
            <a:r>
              <a:rPr lang="en-US" sz="1400" dirty="0" smtClean="0"/>
              <a:t> RM, Lane PW. Graphical approaches to the analysis of safety data from clinical trials. </a:t>
            </a:r>
            <a:r>
              <a:rPr lang="en-US" sz="1400" i="1" dirty="0" err="1" smtClean="0"/>
              <a:t>Pharmaceut</a:t>
            </a:r>
            <a:r>
              <a:rPr lang="en-US" sz="1400" i="1" dirty="0" smtClean="0"/>
              <a:t> Statist </a:t>
            </a:r>
            <a:r>
              <a:rPr lang="en-US" sz="1400" dirty="0" smtClean="0"/>
              <a:t>2008; 7: 20-35.</a:t>
            </a:r>
            <a:endParaRPr lang="en-US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966C8-A57D-4803-A1DB-8BA1ACE2D9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8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The Challenge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191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Give medical monitors and safety monitoring committees a better way of digesting these data…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…without sacrificing our ethical obligation to provide a comprehensive listing of all adverse events.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966C8-A57D-4803-A1DB-8BA1ACE2D986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The Solution</a:t>
            </a:r>
            <a:endParaRPr lang="en-US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12192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n-US" sz="3600" dirty="0" smtClean="0">
              <a:latin typeface="Calibri" pitchFamily="34" charset="0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Create an</a:t>
            </a:r>
            <a:r>
              <a:rPr kumimoji="0" lang="en-US" sz="4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interactive </a:t>
            </a: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kumimoji="0" lang="en-US" sz="4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Adverse Events Explorer</a:t>
            </a: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966C8-A57D-4803-A1DB-8BA1ACE2D986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lank_Template">
  <a:themeElements>
    <a:clrScheme name="Custom 27">
      <a:dk1>
        <a:srgbClr val="005295"/>
      </a:dk1>
      <a:lt1>
        <a:srgbClr val="FFFFFF"/>
      </a:lt1>
      <a:dk2>
        <a:srgbClr val="73C167"/>
      </a:dk2>
      <a:lt2>
        <a:srgbClr val="FFFFFF"/>
      </a:lt2>
      <a:accent1>
        <a:srgbClr val="005295"/>
      </a:accent1>
      <a:accent2>
        <a:srgbClr val="73C167"/>
      </a:accent2>
      <a:accent3>
        <a:srgbClr val="953734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4FC804C2746248B6CEF262B6F754FB" ma:contentTypeVersion="1" ma:contentTypeDescription="Create a new document." ma:contentTypeScope="" ma:versionID="1469951dc482e47297c0a475b94f2d00">
  <xsd:schema xmlns:xsd="http://www.w3.org/2001/XMLSchema" xmlns:p="http://schemas.microsoft.com/office/2006/metadata/properties" xmlns:ns2="8386d446-14dc-4acc-a24a-c7f4245d99c9" targetNamespace="http://schemas.microsoft.com/office/2006/metadata/properties" ma:root="true" ma:fieldsID="45a7d153ba2ae3edbbff5bcc3f745001" ns2:_="">
    <xsd:import namespace="8386d446-14dc-4acc-a24a-c7f4245d99c9"/>
    <xsd:element name="properties">
      <xsd:complexType>
        <xsd:sequence>
          <xsd:element name="documentManagement">
            <xsd:complexType>
              <xsd:all>
                <xsd:element ref="ns2:Category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8386d446-14dc-4acc-a24a-c7f4245d99c9" elementFormDefault="qualified">
    <xsd:import namespace="http://schemas.microsoft.com/office/2006/documentManagement/types"/>
    <xsd:element name="Category" ma:index="8" nillable="true" ma:displayName="Category" ma:default="Sales" ma:format="Dropdown" ma:internalName="Category">
      <xsd:simpleType>
        <xsd:restriction base="dms:Choice">
          <xsd:enumeration value="_Templates"/>
          <xsd:enumeration value="Help Desk"/>
          <xsd:enumeration value="Marketing"/>
          <xsd:enumeration value="Proposals &amp; Contracts"/>
          <xsd:enumeration value="Sales"/>
          <xsd:enumeration value="Vendor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Category xmlns="8386d446-14dc-4acc-a24a-c7f4245d99c9">_Templates</Category>
  </documentManagement>
</p:properties>
</file>

<file path=customXml/itemProps1.xml><?xml version="1.0" encoding="utf-8"?>
<ds:datastoreItem xmlns:ds="http://schemas.openxmlformats.org/officeDocument/2006/customXml" ds:itemID="{069DB8E4-6414-4F99-839F-B3FD2477A6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86d446-14dc-4acc-a24a-c7f4245d99c9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376CE2D0-C849-4B1D-B19F-B74DF7474EF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D41919-25AB-43F4-8E52-B2079A89C1DB}">
  <ds:schemaRefs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terms/"/>
    <ds:schemaRef ds:uri="http://schemas.openxmlformats.org/package/2006/metadata/core-properties"/>
    <ds:schemaRef ds:uri="8386d446-14dc-4acc-a24a-c7f4245d99c9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16452</TotalTime>
  <Words>387</Words>
  <Application>Microsoft Office PowerPoint</Application>
  <PresentationFormat>On-screen Show (4:3)</PresentationFormat>
  <Paragraphs>117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Blank_Template</vt:lpstr>
      <vt:lpstr>Monitoring Adverse Events  using an  Interactive Web-Based Tool</vt:lpstr>
      <vt:lpstr>Immune Tolerance Network (ITN)</vt:lpstr>
      <vt:lpstr>ITN027AI AbATE Trial</vt:lpstr>
      <vt:lpstr>Traditional Reporting Method</vt:lpstr>
      <vt:lpstr>The Problem with Traditional Reporting</vt:lpstr>
      <vt:lpstr>Possible Solutions</vt:lpstr>
      <vt:lpstr>Possible Solutions</vt:lpstr>
      <vt:lpstr>The Challenge</vt:lpstr>
      <vt:lpstr>The Solution</vt:lpstr>
      <vt:lpstr>The Value</vt:lpstr>
      <vt:lpstr>Future Uses</vt:lpstr>
      <vt:lpstr>Technical Details</vt:lpstr>
      <vt:lpstr>Disclosures</vt:lpstr>
      <vt:lpstr>Acknowledgments</vt:lpstr>
      <vt:lpstr>Questions  Comments  Discussion</vt:lpstr>
      <vt:lpstr>Contact us with questions:  graphics@rhoworld.com</vt:lpstr>
      <vt:lpstr>Reserve Slides</vt:lpstr>
      <vt:lpstr>Ethical Appeal of Technology</vt:lpstr>
      <vt:lpstr>Why Web-based Technology?</vt:lpstr>
      <vt:lpstr>Good Starter Resource for D3</vt:lpstr>
      <vt:lpstr>Link</vt:lpstr>
    </vt:vector>
  </TitlesOfParts>
  <Company>RHO,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Blank Rho Power Point Template</dc:title>
  <dc:creator>Brook White</dc:creator>
  <cp:lastModifiedBy>Ryan Bailey</cp:lastModifiedBy>
  <cp:revision>410</cp:revision>
  <dcterms:created xsi:type="dcterms:W3CDTF">2010-11-02T15:49:31Z</dcterms:created>
  <dcterms:modified xsi:type="dcterms:W3CDTF">2014-05-16T18:58:23Z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0x0101009D4FC804C2746248B6CEF262B6F754FB</vt:lpwstr>
  </property>
</Properties>
</file>