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261" r:id="rId5"/>
    <p:sldId id="317" r:id="rId6"/>
    <p:sldId id="359" r:id="rId7"/>
    <p:sldId id="358" r:id="rId8"/>
    <p:sldId id="363" r:id="rId9"/>
    <p:sldId id="360" r:id="rId10"/>
    <p:sldId id="342" r:id="rId11"/>
    <p:sldId id="354" r:id="rId12"/>
    <p:sldId id="362" r:id="rId13"/>
    <p:sldId id="357" r:id="rId14"/>
    <p:sldId id="314" r:id="rId15"/>
    <p:sldId id="330" r:id="rId16"/>
    <p:sldId id="364" r:id="rId17"/>
    <p:sldId id="361" r:id="rId18"/>
    <p:sldId id="355" r:id="rId19"/>
    <p:sldId id="332" r:id="rId20"/>
  </p:sldIdLst>
  <p:sldSz cx="9144000" cy="6858000" type="screen4x3"/>
  <p:notesSz cx="7315200" cy="96012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264" autoAdjust="0"/>
    <p:restoredTop sz="83412" autoAdjust="0"/>
  </p:normalViewPr>
  <p:slideViewPr>
    <p:cSldViewPr>
      <p:cViewPr>
        <p:scale>
          <a:sx n="88" d="100"/>
          <a:sy n="88" d="100"/>
        </p:scale>
        <p:origin x="-15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F5DBE51E-6D9E-401A-ADEF-22C4E7FAC15B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173"/>
            <a:ext cx="3169920" cy="480388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D9F1AA79-9A75-4859-BB31-7602C90AFA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3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23423356-8763-487D-B059-A97060E729E2}" type="datetimeFigureOut">
              <a:rPr lang="en-US" smtClean="0"/>
              <a:pPr/>
              <a:t>5/29/2014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02088B92-DDA2-4A8C-94FB-20E3AD4428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 = clinic visits, phone calls, discontinuations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</a:t>
            </a:r>
            <a:r>
              <a:rPr lang="en-US" baseline="0" dirty="0" smtClean="0"/>
              <a:t> to refine timeframe?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Allow coordinating center to compare across sites?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>
                <a:latin typeface="Calibri" pitchFamily="34" charset="0"/>
              </a:rPr>
              <a:t>Allow to select multiple values within a filter dropdown?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8B92-DDA2-4A8C-94FB-20E3AD4428E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rho_logo_4C_tag.t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762000"/>
            <a:ext cx="2743200" cy="11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>
            <a:lvl1pPr>
              <a:defRPr baseline="0">
                <a:latin typeface="Calibri" pitchFamily="34" charset="0"/>
              </a:defRPr>
            </a:lvl1pPr>
            <a:lvl2pPr>
              <a:defRPr baseline="0">
                <a:latin typeface="Calibri" pitchFamily="34" charset="0"/>
              </a:defRPr>
            </a:lvl2pPr>
            <a:lvl3pPr>
              <a:defRPr baseline="0"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72000"/>
          </a:xfr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63632"/>
          </a:xfrm>
        </p:spPr>
        <p:txBody>
          <a:bodyPr anchor="b"/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008438"/>
          </a:xfrm>
        </p:spPr>
        <p:txBody>
          <a:bodyPr/>
          <a:lstStyle>
            <a:lvl1pPr>
              <a:defRPr sz="2400" baseline="0">
                <a:latin typeface="Calibri" pitchFamily="34" charset="0"/>
              </a:defRPr>
            </a:lvl1pPr>
            <a:lvl2pPr>
              <a:defRPr sz="2000" baseline="0">
                <a:latin typeface="Calibri" pitchFamily="34" charset="0"/>
              </a:defRPr>
            </a:lvl2pPr>
            <a:lvl3pPr>
              <a:defRPr sz="1800" baseline="0">
                <a:latin typeface="Calibri" pitchFamily="34" charset="0"/>
              </a:defRPr>
            </a:lvl3pPr>
            <a:lvl4pPr>
              <a:defRPr sz="1600" baseline="0">
                <a:latin typeface="Calibri" pitchFamily="34" charset="0"/>
              </a:defRPr>
            </a:lvl4pPr>
            <a:lvl5pPr>
              <a:defRPr sz="1600" baseline="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914400"/>
          </a:xfrm>
        </p:spPr>
        <p:txBody>
          <a:bodyPr/>
          <a:lstStyle>
            <a:lvl1pPr algn="l">
              <a:defRPr sz="4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AC09-E942-4D38-BECB-2C868D521B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2435225"/>
            <a:ext cx="8229600" cy="1908175"/>
          </a:xfrm>
        </p:spPr>
        <p:txBody>
          <a:bodyPr/>
          <a:lstStyle/>
          <a:p>
            <a:r>
              <a:rPr lang="en-US" dirty="0"/>
              <a:t>Use of an interactive web-based heat map calendar to monitor study event data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1295400"/>
          </a:xfrm>
        </p:spPr>
        <p:txBody>
          <a:bodyPr/>
          <a:lstStyle/>
          <a:p>
            <a:r>
              <a:rPr lang="en-US" dirty="0" smtClean="0"/>
              <a:t>Nathan Bryant</a:t>
            </a:r>
          </a:p>
          <a:p>
            <a:r>
              <a:rPr lang="en-US" dirty="0" smtClean="0"/>
              <a:t>Rho,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Disclosures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This project funded with federal funds from the NIAID, NIH under contracts HSN272200900052C </a:t>
            </a:r>
            <a:r>
              <a:rPr lang="en-US" dirty="0"/>
              <a:t>and HHSN2722010000521</a:t>
            </a:r>
            <a:r>
              <a:rPr lang="en-US" dirty="0" smtClean="0"/>
              <a:t> </a:t>
            </a:r>
          </a:p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Data presented are from the PROSE study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Acknowledgments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Jeremy Wildfire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Emily Wilson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Ryan Bailey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/>
              <a:t>Michelle Walter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434340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4343400"/>
          </a:xfrm>
        </p:spPr>
        <p:txBody>
          <a:bodyPr/>
          <a:lstStyle/>
          <a:p>
            <a:pPr algn="ctr"/>
            <a:r>
              <a:rPr lang="en-US" dirty="0" smtClean="0"/>
              <a:t>Contact us with questions: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2"/>
                </a:solidFill>
              </a:rPr>
              <a:t>graphics@rhoworld.com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966C8-A57D-4803-A1DB-8BA1ACE2D9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457200"/>
            <a:ext cx="88392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Current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Web-based data management system (DMS)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Schedule/record events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Run standardized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6" y="4572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Future Improvements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defTabSz="91440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Calibri" pitchFamily="34" charset="0"/>
              </a:rPr>
              <a:t>Tighten link with </a:t>
            </a:r>
            <a:r>
              <a:rPr lang="en-US" sz="3200" dirty="0" smtClean="0">
                <a:latin typeface="Calibri" pitchFamily="34" charset="0"/>
              </a:rPr>
              <a:t>DMS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  <a:buFont typeface="Arial" charset="0"/>
              <a:buChar char="–"/>
              <a:defRPr/>
            </a:pPr>
            <a:r>
              <a:rPr lang="en-US" sz="2800" dirty="0">
                <a:latin typeface="Calibri" pitchFamily="34" charset="0"/>
              </a:rPr>
              <a:t>Pair with visit scheduling function?</a:t>
            </a: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noProof="0" dirty="0" smtClean="0">
                <a:latin typeface="Calibri" pitchFamily="34" charset="0"/>
              </a:rPr>
              <a:t>Combine event data across multiple studies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Room for Improvement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dirty="0" smtClean="0"/>
              <a:t>User-friendly presentation</a:t>
            </a:r>
          </a:p>
          <a:p>
            <a:r>
              <a:rPr lang="en-US" dirty="0" smtClean="0"/>
              <a:t>Show patterns over time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High-level view (month/year)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Lower-level view (day/hour)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Highlight irregularities</a:t>
            </a:r>
          </a:p>
          <a:p>
            <a:r>
              <a:rPr lang="en-US" dirty="0" smtClean="0"/>
              <a:t>Speed up filters for investigation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"/>
            <a:ext cx="8839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Inner-City Asthma Consortium (ICAC)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National clinical research group sponsored by the NIH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Rho serves as the Statistical and Clinical Coordinating Center</a:t>
            </a:r>
          </a:p>
          <a:p>
            <a:pPr marL="460375" indent="-45720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10 clinical sites around the U.S.</a:t>
            </a:r>
          </a:p>
          <a:p>
            <a:pPr marL="460375" indent="-45720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~4000 participants enrolled in past and current studies</a:t>
            </a:r>
          </a:p>
          <a:p>
            <a:pPr marL="460375" indent="-457200">
              <a:spcBef>
                <a:spcPts val="1200"/>
              </a:spcBef>
              <a:spcAft>
                <a:spcPts val="1200"/>
              </a:spcAft>
            </a:pPr>
            <a:r>
              <a:rPr lang="en-US"/>
              <a:t>&gt;</a:t>
            </a:r>
            <a:r>
              <a:rPr lang="en-US" smtClean="0"/>
              <a:t>120,000 </a:t>
            </a:r>
            <a:r>
              <a:rPr lang="en-US" dirty="0"/>
              <a:t>individual study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8392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Uses for Event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514350" indent="-457200">
              <a:spcBef>
                <a:spcPts val="2400"/>
              </a:spcBef>
              <a:spcAft>
                <a:spcPts val="2400"/>
              </a:spcAft>
            </a:pPr>
            <a:r>
              <a:rPr lang="en-US" sz="4000" dirty="0" smtClean="0"/>
              <a:t>Scheduling</a:t>
            </a:r>
          </a:p>
          <a:p>
            <a:pPr marL="514350" indent="-457200">
              <a:spcBef>
                <a:spcPts val="2400"/>
              </a:spcBef>
              <a:spcAft>
                <a:spcPts val="2400"/>
              </a:spcAft>
            </a:pPr>
            <a:r>
              <a:rPr lang="en-US" sz="4000" dirty="0" smtClean="0"/>
              <a:t>Evaluating workload</a:t>
            </a:r>
          </a:p>
          <a:p>
            <a:pPr marL="514350" indent="-457200">
              <a:spcBef>
                <a:spcPts val="2400"/>
              </a:spcBef>
              <a:spcAft>
                <a:spcPts val="2400"/>
              </a:spcAft>
            </a:pPr>
            <a:r>
              <a:rPr lang="en-US" sz="4000" dirty="0"/>
              <a:t>Data-cleaning</a:t>
            </a:r>
          </a:p>
          <a:p>
            <a:pPr marL="514350" indent="-457200">
              <a:spcBef>
                <a:spcPts val="2400"/>
              </a:spcBef>
              <a:spcAft>
                <a:spcPts val="2400"/>
              </a:spcAft>
            </a:pPr>
            <a:r>
              <a:rPr lang="en-US" sz="4000" dirty="0" smtClean="0"/>
              <a:t>Summarizing study progress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Current Tools</a:t>
            </a:r>
            <a:endParaRPr lang="en-US" b="1" dirty="0"/>
          </a:p>
        </p:txBody>
      </p:sp>
      <p:pic>
        <p:nvPicPr>
          <p:cNvPr id="1027" name="Picture 3" descr="I:\SHARE\DEPARTMENTS\Graphics\Publications and Presentations\SCT_2014\Drafts\occurred_Page_1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7" y="990600"/>
            <a:ext cx="7770813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91040" y="4572000"/>
            <a:ext cx="7273242" cy="76200"/>
            <a:chOff x="891040" y="4533900"/>
            <a:chExt cx="7273242" cy="762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891040" y="4572000"/>
              <a:ext cx="33318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343400" y="453390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832461" y="4572000"/>
              <a:ext cx="33318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495800" y="453390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63733" y="453390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Current Tools</a:t>
            </a:r>
            <a:endParaRPr lang="en-US" b="1" dirty="0"/>
          </a:p>
        </p:txBody>
      </p:sp>
      <p:pic>
        <p:nvPicPr>
          <p:cNvPr id="1027" name="Picture 3" descr="I:\SHARE\DEPARTMENTS\Graphics\Publications and Presentations\SCT_2014\Drafts\occurred_Page_1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7" y="990600"/>
            <a:ext cx="7770813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91040" y="4572000"/>
            <a:ext cx="7273242" cy="76200"/>
            <a:chOff x="891040" y="4533900"/>
            <a:chExt cx="7273242" cy="762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891040" y="4572000"/>
              <a:ext cx="33318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343400" y="4533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832461" y="4572000"/>
              <a:ext cx="33318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495800" y="4533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63733" y="4533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/>
          <p:cNvSpPr/>
          <p:nvPr/>
        </p:nvSpPr>
        <p:spPr>
          <a:xfrm>
            <a:off x="1000692" y="1583870"/>
            <a:ext cx="1349033" cy="3211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97483" y="6355895"/>
            <a:ext cx="1349033" cy="3211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457200"/>
            <a:ext cx="88392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Room for Improvement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514350" indent="-457200"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Presentation not useful for all types of users</a:t>
            </a:r>
          </a:p>
          <a:p>
            <a:pPr marL="514350" indent="-457200"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Patterns over time not shown</a:t>
            </a:r>
          </a:p>
          <a:p>
            <a:pPr marL="514350" indent="-457200">
              <a:spcBef>
                <a:spcPts val="2400"/>
              </a:spcBef>
              <a:spcAft>
                <a:spcPts val="2400"/>
              </a:spcAft>
            </a:pPr>
            <a:r>
              <a:rPr lang="en-US" dirty="0" smtClean="0"/>
              <a:t>Errors/Irregularities difficult to find</a:t>
            </a:r>
          </a:p>
          <a:p>
            <a:pPr marL="514350" indent="-457200">
              <a:spcBef>
                <a:spcPts val="2400"/>
              </a:spcBef>
              <a:spcAft>
                <a:spcPts val="2400"/>
              </a:spcAft>
            </a:pPr>
            <a:r>
              <a:rPr lang="en-US" dirty="0"/>
              <a:t>Can be slow to run</a:t>
            </a:r>
          </a:p>
          <a:p>
            <a:pPr marL="457200" lvl="1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The Solution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n-US" sz="3600" dirty="0" smtClean="0">
              <a:latin typeface="Calibri" pitchFamily="34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web-based tool with a graphical</a:t>
            </a:r>
            <a:r>
              <a:rPr kumimoji="0" lang="en-US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approach</a:t>
            </a:r>
            <a:endParaRPr kumimoji="0" lang="en-US" sz="4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Value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219199"/>
            <a:ext cx="8229600" cy="5159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Calibri" pitchFamily="34" charset="0"/>
              </a:rPr>
              <a:t>Speeds </a:t>
            </a:r>
            <a:r>
              <a:rPr lang="en-US" sz="3600" dirty="0" smtClean="0">
                <a:latin typeface="Calibri" pitchFamily="34" charset="0"/>
              </a:rPr>
              <a:t>comprehension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2800" dirty="0">
                <a:latin typeface="Calibri" pitchFamily="34" charset="0"/>
              </a:rPr>
              <a:t>Patterns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2800" dirty="0" smtClean="0">
                <a:latin typeface="Calibri" pitchFamily="34" charset="0"/>
              </a:rPr>
              <a:t>Irregularities </a:t>
            </a:r>
            <a:endParaRPr lang="en-US" sz="2800" dirty="0">
              <a:latin typeface="Calibri" pitchFamily="34" charset="0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>
                <a:latin typeface="Calibri" pitchFamily="34" charset="0"/>
              </a:rPr>
              <a:t>Ability </a:t>
            </a:r>
            <a:r>
              <a:rPr lang="en-US" sz="3600" dirty="0">
                <a:latin typeface="Calibri" pitchFamily="34" charset="0"/>
              </a:rPr>
              <a:t>to drill down as </a:t>
            </a:r>
            <a:r>
              <a:rPr lang="en-US" sz="3600" dirty="0" smtClean="0">
                <a:latin typeface="Calibri" pitchFamily="34" charset="0"/>
              </a:rPr>
              <a:t>needed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2800" dirty="0">
                <a:latin typeface="Calibri" pitchFamily="34" charset="0"/>
              </a:rPr>
              <a:t>year/month      day/hour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Calibri" pitchFamily="34" charset="0"/>
              </a:rPr>
              <a:t>Benefits users of all types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Calibri" pitchFamily="34" charset="0"/>
              </a:rPr>
              <a:t>Flexible and customizable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124200" y="4180117"/>
            <a:ext cx="3048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/>
              <a:t>Technical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Programmed in HTML and JavaScript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Interactivity comes from a JavaScript library called “D3” or Data Driven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4AC09-E942-4D38-BECB-2C868D521B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ank_Template">
  <a:themeElements>
    <a:clrScheme name="Custom 27">
      <a:dk1>
        <a:srgbClr val="005295"/>
      </a:dk1>
      <a:lt1>
        <a:srgbClr val="FFFFFF"/>
      </a:lt1>
      <a:dk2>
        <a:srgbClr val="73C167"/>
      </a:dk2>
      <a:lt2>
        <a:srgbClr val="FFFFFF"/>
      </a:lt2>
      <a:accent1>
        <a:srgbClr val="005295"/>
      </a:accent1>
      <a:accent2>
        <a:srgbClr val="73C167"/>
      </a:accent2>
      <a:accent3>
        <a:srgbClr val="953734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ategory xmlns="8386d446-14dc-4acc-a24a-c7f4245d99c9">_Templates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4FC804C2746248B6CEF262B6F754FB" ma:contentTypeVersion="1" ma:contentTypeDescription="Create a new document." ma:contentTypeScope="" ma:versionID="1469951dc482e47297c0a475b94f2d00">
  <xsd:schema xmlns:xsd="http://www.w3.org/2001/XMLSchema" xmlns:p="http://schemas.microsoft.com/office/2006/metadata/properties" xmlns:ns2="8386d446-14dc-4acc-a24a-c7f4245d99c9" targetNamespace="http://schemas.microsoft.com/office/2006/metadata/properties" ma:root="true" ma:fieldsID="45a7d153ba2ae3edbbff5bcc3f745001" ns2:_="">
    <xsd:import namespace="8386d446-14dc-4acc-a24a-c7f4245d99c9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386d446-14dc-4acc-a24a-c7f4245d99c9" elementFormDefault="qualified">
    <xsd:import namespace="http://schemas.microsoft.com/office/2006/documentManagement/types"/>
    <xsd:element name="Category" ma:index="8" nillable="true" ma:displayName="Category" ma:default="Sales" ma:format="Dropdown" ma:internalName="Category">
      <xsd:simpleType>
        <xsd:restriction base="dms:Choice">
          <xsd:enumeration value="_Templates"/>
          <xsd:enumeration value="Help Desk"/>
          <xsd:enumeration value="Marketing"/>
          <xsd:enumeration value="Proposals &amp; Contracts"/>
          <xsd:enumeration value="Sales"/>
          <xsd:enumeration value="Vendo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DD41919-25AB-43F4-8E52-B2079A89C1DB}">
  <ds:schemaRefs>
    <ds:schemaRef ds:uri="http://schemas.microsoft.com/office/2006/documentManagement/types"/>
    <ds:schemaRef ds:uri="8386d446-14dc-4acc-a24a-c7f4245d99c9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76CE2D0-C849-4B1D-B19F-B74DF7474E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9DB8E4-6414-4F99-839F-B3FD2477A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6d446-14dc-4acc-a24a-c7f4245d99c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14806</TotalTime>
  <Words>315</Words>
  <Application>Microsoft Office PowerPoint</Application>
  <PresentationFormat>On-screen Show (4:3)</PresentationFormat>
  <Paragraphs>100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Blank_Template</vt:lpstr>
      <vt:lpstr>Use of an interactive web-based heat map calendar to monitor study event data</vt:lpstr>
      <vt:lpstr>Inner-City Asthma Consortium (ICAC)</vt:lpstr>
      <vt:lpstr>Uses for Event Data</vt:lpstr>
      <vt:lpstr>Current Tools</vt:lpstr>
      <vt:lpstr>Current Tools</vt:lpstr>
      <vt:lpstr>Room for Improvement</vt:lpstr>
      <vt:lpstr>The Solution</vt:lpstr>
      <vt:lpstr>The Value</vt:lpstr>
      <vt:lpstr>Technical Details</vt:lpstr>
      <vt:lpstr>Disclosures</vt:lpstr>
      <vt:lpstr>Acknowledgments</vt:lpstr>
      <vt:lpstr>Questions  Comments  Discussion</vt:lpstr>
      <vt:lpstr>Contact us with questions:  graphics@rhoworld.com</vt:lpstr>
      <vt:lpstr>Current Tools</vt:lpstr>
      <vt:lpstr>Future Improvements</vt:lpstr>
      <vt:lpstr>Room for Improvement</vt:lpstr>
    </vt:vector>
  </TitlesOfParts>
  <Company>RHO,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Rho Power Point Template</dc:title>
  <dc:creator>Brook White</dc:creator>
  <cp:lastModifiedBy>Nathan Bryant</cp:lastModifiedBy>
  <cp:revision>430</cp:revision>
  <dcterms:created xsi:type="dcterms:W3CDTF">2010-11-02T15:49:31Z</dcterms:created>
  <dcterms:modified xsi:type="dcterms:W3CDTF">2014-05-29T18:38:16Z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0x0101009D4FC804C2746248B6CEF262B6F754FB</vt:lpwstr>
  </property>
</Properties>
</file>