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89" r:id="rId3"/>
    <p:sldId id="290" r:id="rId4"/>
    <p:sldId id="292" r:id="rId5"/>
    <p:sldId id="293" r:id="rId6"/>
    <p:sldId id="294" r:id="rId7"/>
    <p:sldId id="295" r:id="rId8"/>
    <p:sldId id="296" r:id="rId9"/>
    <p:sldId id="291" r:id="rId10"/>
    <p:sldId id="283" r:id="rId11"/>
    <p:sldId id="287" r:id="rId12"/>
    <p:sldId id="282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58" r:id="rId21"/>
    <p:sldId id="260" r:id="rId22"/>
    <p:sldId id="262" r:id="rId23"/>
    <p:sldId id="263" r:id="rId24"/>
    <p:sldId id="272" r:id="rId25"/>
    <p:sldId id="264" r:id="rId26"/>
    <p:sldId id="261" r:id="rId27"/>
    <p:sldId id="265" r:id="rId28"/>
    <p:sldId id="266" r:id="rId29"/>
    <p:sldId id="267" r:id="rId30"/>
    <p:sldId id="268" r:id="rId31"/>
    <p:sldId id="269" r:id="rId32"/>
    <p:sldId id="270" r:id="rId33"/>
    <p:sldId id="27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0"/>
    <p:restoredTop sz="94497"/>
  </p:normalViewPr>
  <p:slideViewPr>
    <p:cSldViewPr snapToGrid="0">
      <p:cViewPr varScale="1">
        <p:scale>
          <a:sx n="103" d="100"/>
          <a:sy n="10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7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5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scot/binaries/content/documents/govscot/publications/corporate-report/2015/03/social-services-scotland-shared-vision-strategy-2015-2020/documents/social-services-scotland-shared-vision-strategy-2015-2020-pdf/social-services-scotland-shared-vision-strategy-2015-2020-pdf/govscot%3Adocument/Social%2BServices%2Bin%2BScotland%2Ba%2Bshared%2Bvision%2Band%2Bstrategy%2B2015-2020.pdf?forceDownload=true" TargetMode="External"/><Relationship Id="rId2" Type="http://schemas.openxmlformats.org/officeDocument/2006/relationships/hyperlink" Target="https://www.parliament.scot/chamber-and-committees/research-prepared-for-parliament/research-briefings/2022/5/25/social-work-in-scotland#dp33512#:~:text=This%20briefing%20describes%20how%20social%20work%20is%20organised%2C,key%20challenges%20facing%20the%20sector%20and%20its%20workforce.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ylorfrancis.com/chapters/edit/10.4324/9781003181989-10/one-social-worker-made-difference-karen-mcalister?context=ubx&amp;refId=877b8d34-e496-41f1-aa91-cc00bb6d504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vered.ed.ac.uk/permalink/44UOE_INST/1viuo5v/cdi_informaworld_taylorfrancisbooks_10_4324_9781315100821_12_version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jiang3@ed.ac.u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3895ED1-BD46-9B4D-16DE-3DAF16A996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27D1-220F-D30D-363A-4C8E949D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8E533-6961-34CC-C16B-5EE208B8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C16D7-1684-F5F9-915C-09A6A00BCFC3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2CA603-5795-9C2F-AB97-54FAA5FF303B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W7 Tutorial</a:t>
            </a:r>
          </a:p>
        </p:txBody>
      </p:sp>
    </p:spTree>
    <p:extLst>
      <p:ext uri="{BB962C8B-B14F-4D97-AF65-F5344CB8AC3E}">
        <p14:creationId xmlns:p14="http://schemas.microsoft.com/office/powerpoint/2010/main" val="129053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F32D6-F5BC-895F-E26F-DFD04797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DD5E-B9D4-E080-C7F0-DD6AFBCE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</a:t>
            </a:r>
            <a:r>
              <a:rPr lang="en-US" altLang="zh-CN" dirty="0"/>
              <a:t>5-10</a:t>
            </a:r>
            <a:r>
              <a:rPr lang="en-US" dirty="0"/>
              <a:t>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52AC-56BD-C22A-F614-306E1BE4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84" y="1854195"/>
            <a:ext cx="5378277" cy="4263136"/>
          </a:xfrm>
        </p:spPr>
        <p:txBody>
          <a:bodyPr>
            <a:normAutofit/>
          </a:bodyPr>
          <a:lstStyle/>
          <a:p>
            <a:r>
              <a:rPr lang="en-US" sz="2400" b="1" dirty="0"/>
              <a:t>What did you think of the Lecture?</a:t>
            </a:r>
          </a:p>
          <a:p>
            <a:pPr lvl="1"/>
            <a:r>
              <a:rPr lang="en-US" altLang="zh-CN" sz="2000" dirty="0"/>
              <a:t>W1</a:t>
            </a:r>
          </a:p>
          <a:p>
            <a:pPr lvl="2"/>
            <a:r>
              <a:rPr lang="en-US" altLang="zh-CN" sz="1800" dirty="0"/>
              <a:t>Lecture 1 - Welcome and Introduction (Dr. </a:t>
            </a:r>
            <a:r>
              <a:rPr lang="en-US" altLang="zh-CN" sz="1800" dirty="0" err="1"/>
              <a:t>Hadijah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Mwenyango</a:t>
            </a:r>
            <a:r>
              <a:rPr lang="en-US" altLang="zh-CN" sz="1800" dirty="0"/>
              <a:t>)</a:t>
            </a:r>
          </a:p>
          <a:p>
            <a:pPr lvl="2"/>
            <a:r>
              <a:rPr lang="en-US" altLang="zh-CN" sz="1800" dirty="0"/>
              <a:t>Lecture 2 - The History of Social Work (Dr Sarah Henning)</a:t>
            </a:r>
          </a:p>
          <a:p>
            <a:pPr lvl="1"/>
            <a:r>
              <a:rPr lang="en-US" altLang="zh-CN" sz="2000" dirty="0"/>
              <a:t>W2</a:t>
            </a:r>
          </a:p>
          <a:p>
            <a:pPr lvl="2"/>
            <a:r>
              <a:rPr lang="en-US" altLang="zh-CN" sz="1800" dirty="0"/>
              <a:t>Lecture 1 -  Social Work Today.              (Dr. Gary Clapton)</a:t>
            </a:r>
          </a:p>
          <a:p>
            <a:pPr lvl="2"/>
            <a:r>
              <a:rPr lang="en-US" altLang="zh-CN" sz="1800" dirty="0"/>
              <a:t>Lecture 2 -  Social Work in a Global Context (Prof. George </a:t>
            </a:r>
            <a:r>
              <a:rPr lang="en-US" altLang="zh-CN" sz="1800" dirty="0" err="1"/>
              <a:t>Palattiyil</a:t>
            </a:r>
            <a:r>
              <a:rPr lang="en-US" altLang="zh-CN" sz="1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F608E8-A056-6A3A-E818-A0D6F558EED4}"/>
              </a:ext>
            </a:extLst>
          </p:cNvPr>
          <p:cNvSpPr txBox="1">
            <a:spLocks/>
          </p:cNvSpPr>
          <p:nvPr/>
        </p:nvSpPr>
        <p:spPr>
          <a:xfrm>
            <a:off x="5598693" y="1854194"/>
            <a:ext cx="6072099" cy="4240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What did you think of the Lecture?</a:t>
            </a:r>
          </a:p>
          <a:p>
            <a:pPr lvl="1"/>
            <a:r>
              <a:rPr lang="en-US" altLang="zh-CN" sz="2000" dirty="0"/>
              <a:t>W3</a:t>
            </a:r>
          </a:p>
          <a:p>
            <a:pPr lvl="2"/>
            <a:r>
              <a:rPr lang="en-US" sz="1800" dirty="0"/>
              <a:t>Lecture 1 -  Social Work Tomorrow</a:t>
            </a:r>
            <a:r>
              <a:rPr lang="zh-CN" altLang="en-US" sz="1800" dirty="0"/>
              <a:t>                                  </a:t>
            </a:r>
            <a:r>
              <a:rPr lang="en-US" altLang="zh-CN" sz="1800" dirty="0"/>
              <a:t>(Dr. </a:t>
            </a:r>
            <a:r>
              <a:rPr lang="en-US" altLang="zh-CN" sz="1800" dirty="0" err="1"/>
              <a:t>Hadijah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Mwenyango</a:t>
            </a:r>
            <a:r>
              <a:rPr lang="en-US" sz="1800" dirty="0"/>
              <a:t>)</a:t>
            </a:r>
          </a:p>
          <a:p>
            <a:pPr lvl="2"/>
            <a:r>
              <a:rPr lang="en-US" sz="1600" dirty="0"/>
              <a:t>Lecture 2 -  Social Work: Making a Difference Briefing: Assessment 1 (</a:t>
            </a:r>
            <a:r>
              <a:rPr lang="en-US" altLang="zh-CN" sz="1600" dirty="0"/>
              <a:t>Dr. </a:t>
            </a:r>
            <a:r>
              <a:rPr lang="en-US" altLang="zh-CN" sz="1600" dirty="0" err="1"/>
              <a:t>Hadijah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Mwenyango</a:t>
            </a:r>
            <a:r>
              <a:rPr lang="en-US" sz="1600" dirty="0"/>
              <a:t>)</a:t>
            </a:r>
            <a:r>
              <a:rPr lang="en-US" altLang="zh-CN" sz="1800" dirty="0"/>
              <a:t> </a:t>
            </a:r>
          </a:p>
          <a:p>
            <a:pPr lvl="1"/>
            <a:r>
              <a:rPr lang="en-US" altLang="zh-CN" sz="2000" dirty="0"/>
              <a:t>W4</a:t>
            </a:r>
          </a:p>
          <a:p>
            <a:pPr lvl="2"/>
            <a:r>
              <a:rPr lang="en-US" altLang="zh-CN" sz="1800" dirty="0"/>
              <a:t>Lecture 1 - Research for Practice for Children and Families Social Work</a:t>
            </a:r>
            <a:r>
              <a:rPr lang="zh-CN" altLang="en-US" sz="1800" dirty="0"/>
              <a:t> </a:t>
            </a:r>
            <a:r>
              <a:rPr lang="en-US" altLang="zh-CN" sz="1800" dirty="0"/>
              <a:t>(Dr. Autumn Roesch-Marsh)</a:t>
            </a:r>
          </a:p>
          <a:p>
            <a:pPr lvl="2"/>
            <a:r>
              <a:rPr lang="en-US" altLang="zh-CN" sz="1800" dirty="0"/>
              <a:t>Lecture 2 - The Professional Role (Children &amp; Families Social Work - statutory practitioner) (Dr Yukti Lamba)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77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E362A-880C-61E4-1195-B84F19EF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3F53-E8A4-4082-9240-10A74196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</a:t>
            </a:r>
            <a:r>
              <a:rPr lang="en-US" altLang="zh-CN" dirty="0"/>
              <a:t>40</a:t>
            </a:r>
            <a:r>
              <a:rPr lang="en-US" dirty="0"/>
              <a:t>-45min)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D155-C093-55C0-3BC6-C2DAA9F1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Please identify your presentation partner, (if present), and provide responses to the following questions.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What are the key themes or concepts we have covered thus far, and how do they connect to your selected presentation topic?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Which  social work challenge will your pair focus on? How will you frame the challenge: as a policy issue, a practice dilemma, an ethical concern, or a systemic problem?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What format or visual or supporting materials will you use (slides, handouts, short video, news clips)?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How will you share roles/tasks to ensure equal division of labour?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31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1F170-F2B6-7E40-9925-A38A322A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D450B4E3-9A1C-AED7-2D91-F6A4624A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69430-B048-2837-E530-3FD903F06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EFD52-79AB-2B94-94B9-0FB0514AF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439AE-9A94-1965-91B4-01794D80E42C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2B80C1-8649-4EE0-AD2D-E5F10228F103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W4 Tutorial</a:t>
            </a:r>
          </a:p>
        </p:txBody>
      </p:sp>
    </p:spTree>
    <p:extLst>
      <p:ext uri="{BB962C8B-B14F-4D97-AF65-F5344CB8AC3E}">
        <p14:creationId xmlns:p14="http://schemas.microsoft.com/office/powerpoint/2010/main" val="29576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B3FE2-578C-6CD0-DBC8-6C8D238E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6864-6D16-1256-98D1-F6AD751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EF80-94C9-7356-7683-89EABFFE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en-US" sz="2200" dirty="0"/>
              <a:t>Lecture 1 -  Social Work Tomorrow</a:t>
            </a:r>
            <a:r>
              <a:rPr lang="zh-CN" altLang="en-US" sz="2200" dirty="0"/>
              <a:t> </a:t>
            </a:r>
            <a:r>
              <a:rPr lang="en-US" altLang="zh-CN" sz="2200" dirty="0"/>
              <a:t>(Dr. </a:t>
            </a:r>
            <a:r>
              <a:rPr lang="en-US" altLang="zh-CN" sz="2200" dirty="0" err="1"/>
              <a:t>Hadijah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Mwenyango</a:t>
            </a:r>
            <a:r>
              <a:rPr lang="en-US" sz="2200" dirty="0"/>
              <a:t>)</a:t>
            </a:r>
          </a:p>
          <a:p>
            <a:pPr lvl="2"/>
            <a:r>
              <a:rPr lang="en-US" sz="2200" dirty="0"/>
              <a:t>Lecture 2 -  Social Work: Making a Difference Briefing: Assessment 1</a:t>
            </a:r>
            <a:br>
              <a:rPr lang="en-US" sz="2200" dirty="0"/>
            </a:br>
            <a:r>
              <a:rPr lang="en-US" sz="2200" dirty="0"/>
              <a:t> (</a:t>
            </a:r>
            <a:r>
              <a:rPr lang="en-US" altLang="zh-CN" sz="2200" dirty="0"/>
              <a:t>Dr. </a:t>
            </a:r>
            <a:r>
              <a:rPr lang="en-US" altLang="zh-CN" sz="2200" dirty="0" err="1"/>
              <a:t>Hadijah</a:t>
            </a:r>
            <a:r>
              <a:rPr lang="en-US" altLang="zh-CN" sz="2200" dirty="0"/>
              <a:t> </a:t>
            </a:r>
            <a:r>
              <a:rPr lang="en-US" altLang="zh-CN" sz="2200" dirty="0" err="1"/>
              <a:t>Mwenyango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5177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4B403-BDE4-D494-C506-32A97F9FE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A461-37CA-EFFA-79C3-55C1E23A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(35-45min)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0AC5-59E5-7577-A42C-1E88ACDA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Part 1</a:t>
            </a:r>
          </a:p>
          <a:p>
            <a:r>
              <a:rPr lang="en-GB" dirty="0"/>
              <a:t>How are social services organised in Scotland, what are the main overall challenges and where is it heading? </a:t>
            </a:r>
          </a:p>
          <a:p>
            <a:r>
              <a:rPr lang="en-GB" dirty="0"/>
              <a:t>What innovations or improvements do you aspire to see in social work?</a:t>
            </a:r>
          </a:p>
          <a:p>
            <a:pPr marL="0" indent="0">
              <a:buNone/>
            </a:pPr>
            <a:r>
              <a:rPr lang="en-GB" dirty="0"/>
              <a:t>Please read the following documents before the tutorial:</a:t>
            </a:r>
          </a:p>
          <a:p>
            <a:r>
              <a:rPr lang="en-GB" dirty="0"/>
              <a:t>Scottish Parliament Information Centre (</a:t>
            </a:r>
            <a:r>
              <a:rPr lang="en-GB" dirty="0" err="1"/>
              <a:t>SPICe</a:t>
            </a:r>
            <a:r>
              <a:rPr lang="en-GB" dirty="0"/>
              <a:t>) (2022) Social Work in Scotland. [Online] ( Please read pages 22-34). Available at:  </a:t>
            </a:r>
            <a:r>
              <a:rPr lang="en-GB" u="sng" dirty="0">
                <a:hlinkClick r:id="rId2"/>
              </a:rPr>
              <a:t>Social Work in Scotland | Scottish Parliament Website</a:t>
            </a:r>
            <a:endParaRPr lang="en-GB" dirty="0"/>
          </a:p>
          <a:p>
            <a:r>
              <a:rPr lang="en-GB" dirty="0"/>
              <a:t>Scottish Government (2015) Social Services in Scotland: A shared vision and strategy 2015-2020. [Online] (Please read pages 7-14). Available at: </a:t>
            </a:r>
            <a:r>
              <a:rPr lang="en-GB" u="sng" dirty="0">
                <a:hlinkClick r:id="rId3"/>
              </a:rPr>
              <a:t>Social Services in Scotland 2015-2020.pdf (www.gov.scot)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Part 2</a:t>
            </a:r>
          </a:p>
          <a:p>
            <a:r>
              <a:rPr lang="en-GB" dirty="0"/>
              <a:t>What is your presentation about? What strategies or steps will you use to structure and organise your presentation to ensure a clear and coherent argument?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142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CAAC-D624-A646-31C8-E343D86F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2EA8-0AE2-15C6-657B-872A7836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(15-20min)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EC8-A24F-B8A8-BD59-8B043CEF8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Part 1</a:t>
            </a:r>
          </a:p>
          <a:p>
            <a:r>
              <a:rPr lang="en-GB" sz="2400" dirty="0"/>
              <a:t>How are social services organised in Scotland, what are the main overall challenges and where is it heading? </a:t>
            </a:r>
          </a:p>
          <a:p>
            <a:r>
              <a:rPr lang="en-GB" sz="2400" dirty="0"/>
              <a:t>What innovations or improvements do you aspire to see in social work?</a:t>
            </a:r>
          </a:p>
        </p:txBody>
      </p:sp>
    </p:spTree>
    <p:extLst>
      <p:ext uri="{BB962C8B-B14F-4D97-AF65-F5344CB8AC3E}">
        <p14:creationId xmlns:p14="http://schemas.microsoft.com/office/powerpoint/2010/main" val="3549010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7B96-3738-F625-988A-5BF11D20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5F2-6FF4-46CA-75CC-46C0F77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(20-25min)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FF9E-D376-7A0B-A3B4-D93925EC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Part 2</a:t>
            </a:r>
          </a:p>
          <a:p>
            <a:r>
              <a:rPr lang="en-GB" sz="2400" dirty="0"/>
              <a:t>What is your presentation about? </a:t>
            </a:r>
          </a:p>
          <a:p>
            <a:r>
              <a:rPr lang="en-GB" sz="2400" dirty="0"/>
              <a:t>What strategies or steps will you use to structure and organise your presentation to ensure a clear and coherent argument?</a:t>
            </a:r>
          </a:p>
        </p:txBody>
      </p:sp>
    </p:spTree>
    <p:extLst>
      <p:ext uri="{BB962C8B-B14F-4D97-AF65-F5344CB8AC3E}">
        <p14:creationId xmlns:p14="http://schemas.microsoft.com/office/powerpoint/2010/main" val="399845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3723E-CFF6-C093-B98B-51D42B47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50A7-158D-14E5-CFAF-74308E4E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(5-10min)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1DC43D-1B83-BD66-4421-C236725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Any other additions?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6647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AE413-3D39-3CE1-6CA1-AB8F11DB8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2DA3-016B-6570-BE23-88CFD3D3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13AF-4398-BAA4-DC41-2221B4EE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145" y="978408"/>
            <a:ext cx="5433743" cy="5367528"/>
          </a:xfrm>
        </p:spPr>
        <p:txBody>
          <a:bodyPr>
            <a:normAutofit/>
          </a:bodyPr>
          <a:lstStyle/>
          <a:p>
            <a:r>
              <a:rPr lang="en-US" b="1" dirty="0"/>
              <a:t>Challenges:</a:t>
            </a:r>
          </a:p>
          <a:p>
            <a:pPr lvl="2"/>
            <a:r>
              <a:rPr lang="en-US" dirty="0"/>
              <a:t>Funding issues</a:t>
            </a:r>
            <a:endParaRPr lang="en-GB" sz="1800" dirty="0"/>
          </a:p>
          <a:p>
            <a:pPr lvl="2"/>
            <a:r>
              <a:rPr lang="en-US" dirty="0"/>
              <a:t>Workforce issues</a:t>
            </a:r>
            <a:endParaRPr lang="en-GB" sz="1800" dirty="0"/>
          </a:p>
          <a:p>
            <a:pPr lvl="3"/>
            <a:r>
              <a:rPr lang="en-US" dirty="0"/>
              <a:t>Workforce wellbeing: Workload; Support; COVID-19 impacts on workforce wellbeing; Addressing wellbeing</a:t>
            </a:r>
            <a:endParaRPr lang="en-GB" sz="1600" dirty="0"/>
          </a:p>
          <a:p>
            <a:pPr lvl="3"/>
            <a:r>
              <a:rPr lang="en-US" dirty="0"/>
              <a:t>Retention and recruitment</a:t>
            </a:r>
            <a:endParaRPr lang="en-GB" sz="1600" dirty="0"/>
          </a:p>
          <a:p>
            <a:pPr lvl="3"/>
            <a:r>
              <a:rPr lang="en-US" dirty="0"/>
              <a:t>Identity and image</a:t>
            </a:r>
            <a:endParaRPr lang="en-GB" sz="1600" dirty="0"/>
          </a:p>
          <a:p>
            <a:pPr lvl="2"/>
            <a:r>
              <a:rPr lang="en-US" dirty="0"/>
              <a:t>Integration issues</a:t>
            </a:r>
            <a:endParaRPr lang="en-GB" sz="1800" dirty="0"/>
          </a:p>
          <a:p>
            <a:pPr lvl="2"/>
            <a:r>
              <a:rPr lang="en-US"/>
              <a:t>Service </a:t>
            </a:r>
            <a:r>
              <a:rPr lang="en-US" dirty="0"/>
              <a:t>delivery and consistency issues: Local authority; variation in the eligibility criteria; funding pressures</a:t>
            </a:r>
            <a:endParaRPr lang="en-GB" sz="1800" dirty="0"/>
          </a:p>
          <a:p>
            <a:pPr lvl="1"/>
            <a:endParaRPr lang="en-US" dirty="0"/>
          </a:p>
          <a:p>
            <a:r>
              <a:rPr lang="en-US" b="1" dirty="0"/>
              <a:t>Future:</a:t>
            </a:r>
          </a:p>
          <a:p>
            <a:pPr lvl="2"/>
            <a:r>
              <a:rPr lang="en-GB" dirty="0"/>
              <a:t>Workforce planning</a:t>
            </a:r>
            <a:endParaRPr lang="en-GB" sz="1800" dirty="0"/>
          </a:p>
          <a:p>
            <a:pPr lvl="2"/>
            <a:r>
              <a:rPr lang="en-GB" dirty="0"/>
              <a:t>National Care Service</a:t>
            </a:r>
            <a:endParaRPr lang="en-GB" sz="1800" dirty="0"/>
          </a:p>
        </p:txBody>
      </p:sp>
      <p:pic>
        <p:nvPicPr>
          <p:cNvPr id="4" name="Picture 3" descr="A diagram of a work situation&#10;&#10;AI-generated content may be incorrect.">
            <a:extLst>
              <a:ext uri="{FF2B5EF4-FFF2-40B4-BE49-F238E27FC236}">
                <a16:creationId xmlns:a16="http://schemas.microsoft.com/office/drawing/2014/main" id="{B550AA34-4067-A103-3946-B35EA79C1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" y="1881996"/>
            <a:ext cx="5943600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5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125A5-AD93-4E2D-DBBF-996ED598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D2FD330F-7E53-A881-20BC-0F69FCA9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2DFE1-CFAD-49DD-5C92-7736B72E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90AE-CBBD-4485-7CE3-BEDC7063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E0ECC-8066-7076-AA2F-68B7B23D2417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3E8541-4367-7355-F0CE-F3DE908FC43A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W3 Tutorial</a:t>
            </a:r>
          </a:p>
        </p:txBody>
      </p:sp>
    </p:spTree>
    <p:extLst>
      <p:ext uri="{BB962C8B-B14F-4D97-AF65-F5344CB8AC3E}">
        <p14:creationId xmlns:p14="http://schemas.microsoft.com/office/powerpoint/2010/main" val="73295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AAC5-F07D-1692-D5CD-122B1B7FA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80D9-3069-4648-0C16-E5C75230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B" dirty="0"/>
              <a:t>aired presentations (within 20 min)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96F850-62AF-A87E-6EB0-48A8319F6294}"/>
              </a:ext>
            </a:extLst>
          </p:cNvPr>
          <p:cNvSpPr txBox="1">
            <a:spLocks/>
          </p:cNvSpPr>
          <p:nvPr/>
        </p:nvSpPr>
        <p:spPr>
          <a:xfrm>
            <a:off x="637675" y="1854194"/>
            <a:ext cx="11033118" cy="424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GB" sz="2000" b="1" dirty="0"/>
              <a:t>First 20 minutes:</a:t>
            </a:r>
            <a:r>
              <a:rPr lang="en-GB" sz="2000" dirty="0"/>
              <a:t> Two students (a pair) will deliver their presentation (in 15 minutes maximum), followed by a short Q&amp;A session (5 minutes).</a:t>
            </a:r>
          </a:p>
          <a:p>
            <a:pPr lvl="0">
              <a:lnSpc>
                <a:spcPct val="150000"/>
              </a:lnSpc>
            </a:pPr>
            <a:r>
              <a:rPr lang="en-GB" sz="2000" dirty="0"/>
              <a:t>Please note that presentations are </a:t>
            </a:r>
            <a:r>
              <a:rPr lang="en-GB" sz="2000" b="1" dirty="0"/>
              <a:t>timed</a:t>
            </a:r>
            <a:r>
              <a:rPr lang="en-GB" sz="2000" dirty="0"/>
              <a:t>, and you will be asked to stop if you exceed the limit to ensure there is sufficient time for discussion. In weeks where </a:t>
            </a:r>
            <a:r>
              <a:rPr lang="en-GB" sz="2000" b="1" dirty="0"/>
              <a:t>two pairs</a:t>
            </a:r>
            <a:r>
              <a:rPr lang="en-GB" sz="2000" dirty="0"/>
              <a:t> are scheduled to present, the first </a:t>
            </a:r>
            <a:r>
              <a:rPr lang="en-GB" sz="2000" b="1" dirty="0"/>
              <a:t>40 minutes</a:t>
            </a:r>
            <a:r>
              <a:rPr lang="en-GB" sz="2000" dirty="0"/>
              <a:t> will be allocated to presentations and Q&amp;A.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Final 5 minutes: </a:t>
            </a:r>
            <a:r>
              <a:rPr lang="en-GB" dirty="0"/>
              <a:t>The tutor will provide verbal feedback (on both the content and delivery of presentation) to the pair/s that presented. Please note that final grades will be communicated at  the end of the course (by 17/12/25) after moderation by the course organiser.</a:t>
            </a:r>
          </a:p>
          <a:p>
            <a:pPr lvl="0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186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6807-1D8E-D373-18A6-F5D650BE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3DE7-C7AB-C40E-8685-2514347A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2"/>
            <a:r>
              <a:rPr lang="en-US" sz="2200" dirty="0"/>
              <a:t>Lecture 1 -  Social Work Today</a:t>
            </a:r>
            <a:r>
              <a:rPr lang="zh-CN" altLang="en-US" sz="2200" dirty="0"/>
              <a:t> </a:t>
            </a:r>
            <a:r>
              <a:rPr lang="en-US" altLang="zh-CN" sz="2200" dirty="0"/>
              <a:t>(</a:t>
            </a:r>
            <a:r>
              <a:rPr lang="en-US" sz="2200" dirty="0"/>
              <a:t>Dr. Gary Clapton)</a:t>
            </a:r>
          </a:p>
          <a:p>
            <a:pPr lvl="2"/>
            <a:r>
              <a:rPr lang="en-US" sz="2200" dirty="0"/>
              <a:t>Lecture 2 -  Social Work in a Global Context (Prof. George </a:t>
            </a:r>
            <a:r>
              <a:rPr lang="en-US" sz="2200" dirty="0" err="1"/>
              <a:t>Palattiyil</a:t>
            </a:r>
            <a:r>
              <a:rPr lang="en-US" sz="2200" dirty="0"/>
              <a:t>)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60365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E178-4D0C-18BE-025C-95BAC3B6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(25-30min)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FD31F-5A20-4EB2-00B5-6AFC869B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The History of Social Work</a:t>
            </a:r>
          </a:p>
          <a:p>
            <a:pPr marL="0" indent="0">
              <a:buNone/>
            </a:pPr>
            <a:r>
              <a:rPr lang="en-GB" dirty="0"/>
              <a:t>Key reading: Cree, V. E. (2018) A history of social work in Scotland. In Cree, V. E. and Smith, M. (eds) (2018) </a:t>
            </a:r>
            <a:r>
              <a:rPr lang="en-GB" i="1" dirty="0"/>
              <a:t>Social Work in a Changing Scotland. </a:t>
            </a:r>
            <a:r>
              <a:rPr lang="en-GB" dirty="0"/>
              <a:t>London: Routledge.</a:t>
            </a:r>
          </a:p>
          <a:p>
            <a:pPr marL="0" indent="0">
              <a:buNone/>
            </a:pPr>
            <a:r>
              <a:rPr lang="en-GB" dirty="0"/>
              <a:t>Drawing from the above book chapter, please discuss the following questions in your tutorial groups.</a:t>
            </a:r>
          </a:p>
          <a:p>
            <a:pPr lvl="0"/>
            <a:r>
              <a:rPr lang="en-GB" dirty="0"/>
              <a:t>How did Scotland’s approach to social work differ from the rest of the UK historically?</a:t>
            </a:r>
          </a:p>
          <a:p>
            <a:pPr lvl="0"/>
            <a:r>
              <a:rPr lang="en-GB" dirty="0"/>
              <a:t>What are the most influential elements in the history of social work?</a:t>
            </a:r>
          </a:p>
          <a:p>
            <a:pPr lvl="0"/>
            <a:r>
              <a:rPr lang="en-GB" dirty="0"/>
              <a:t>How can understanding the history of social work help in shaping its future role in Scotland and beyond?</a:t>
            </a:r>
          </a:p>
        </p:txBody>
      </p:sp>
    </p:spTree>
    <p:extLst>
      <p:ext uri="{BB962C8B-B14F-4D97-AF65-F5344CB8AC3E}">
        <p14:creationId xmlns:p14="http://schemas.microsoft.com/office/powerpoint/2010/main" val="145969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D05FD-589F-CB5D-2167-5E1EC011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6BA7-8BE7-102C-5F67-35867B03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7B20-568B-21D8-77E8-30F3AF47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How did Scotland’s approach to social work differ from the rest of the UK historically?</a:t>
            </a:r>
          </a:p>
        </p:txBody>
      </p:sp>
    </p:spTree>
    <p:extLst>
      <p:ext uri="{BB962C8B-B14F-4D97-AF65-F5344CB8AC3E}">
        <p14:creationId xmlns:p14="http://schemas.microsoft.com/office/powerpoint/2010/main" val="3253348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CAA9-AD91-FDB6-C096-DA3EF931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D458-0F48-8008-D58C-A855C4D1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6F4C-1F86-1D06-C44E-682752B01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What are the most influential elements in the history of social work?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31049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1C64-F96C-3BB4-D0EE-740E88EA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8147-1612-7721-5F1F-9BA4795D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E3BA-CEC3-5DF8-A141-13CFB7C5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GB" sz="2400" dirty="0"/>
              <a:t>How can understanding the history of social work help in shaping its future role in Scotland and beyond?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62727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4407-4E03-EF67-17DB-113D7980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(5-10min)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502F1-B31B-211F-A484-6FEA3E0C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Any other additions?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0077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9B17-D57C-967D-A67F-EB0A8BE2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459F-5755-22CA-D220-6C0F6171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C6BC-DC49-560F-7846-6F139E65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Comparison between Scotland and England (also Wales)</a:t>
            </a:r>
          </a:p>
          <a:p>
            <a:pPr lvl="1"/>
            <a:r>
              <a:rPr lang="en-US" sz="2400" dirty="0"/>
              <a:t>Ability to work + moral worth = basis for policy</a:t>
            </a:r>
          </a:p>
          <a:p>
            <a:pPr lvl="1"/>
            <a:r>
              <a:rPr lang="en-US" sz="2400" dirty="0"/>
              <a:t>Social geography</a:t>
            </a:r>
          </a:p>
          <a:p>
            <a:pPr lvl="1"/>
            <a:r>
              <a:rPr lang="en-US" sz="2400" dirty="0"/>
              <a:t>Religion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Key points to think about its past, today and future</a:t>
            </a:r>
          </a:p>
          <a:p>
            <a:pPr lvl="1"/>
            <a:r>
              <a:rPr lang="en-US" sz="2400" dirty="0"/>
              <a:t>Human Nature</a:t>
            </a:r>
          </a:p>
          <a:p>
            <a:pPr lvl="1"/>
            <a:r>
              <a:rPr lang="en-US" sz="2400" dirty="0"/>
              <a:t>Responsibility, and </a:t>
            </a:r>
          </a:p>
          <a:p>
            <a:pPr lvl="1"/>
            <a:r>
              <a:rPr lang="en-US" sz="2400" dirty="0"/>
              <a:t>Moral Judgement </a:t>
            </a:r>
          </a:p>
        </p:txBody>
      </p:sp>
    </p:spTree>
    <p:extLst>
      <p:ext uri="{BB962C8B-B14F-4D97-AF65-F5344CB8AC3E}">
        <p14:creationId xmlns:p14="http://schemas.microsoft.com/office/powerpoint/2010/main" val="2868669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CACF-7B73-9840-9907-6BE8C894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7BAB523E-D78B-FE0A-91F9-94DF06C7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DE376-57D5-F7DA-7169-2B41539D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92B2-7471-1304-BF8F-BA6226C7C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DEE45-9136-5DA6-A332-B01E32386C4D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F38071-4E8C-A9DD-3F63-E743A342AB15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W2 Tutorial</a:t>
            </a:r>
          </a:p>
        </p:txBody>
      </p:sp>
    </p:spTree>
    <p:extLst>
      <p:ext uri="{BB962C8B-B14F-4D97-AF65-F5344CB8AC3E}">
        <p14:creationId xmlns:p14="http://schemas.microsoft.com/office/powerpoint/2010/main" val="4131527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284D-B882-23F3-EC8B-6D2A746E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D3F1-87D9-7087-4388-49E62B3C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(10min)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C0CD-3DD6-8AD9-A27C-D7AAC7EB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did you think of the Lecture?</a:t>
            </a:r>
          </a:p>
          <a:p>
            <a:pPr lvl="1"/>
            <a:r>
              <a:rPr lang="en-US" sz="2400" dirty="0"/>
              <a:t>What did you learn?</a:t>
            </a:r>
          </a:p>
          <a:p>
            <a:pPr lvl="1"/>
            <a:r>
              <a:rPr lang="en-US" sz="2400" dirty="0"/>
              <a:t>What points stood out?</a:t>
            </a:r>
          </a:p>
          <a:p>
            <a:pPr lvl="1"/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17745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3A692-4AFA-3959-6590-247D587A0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1F3F-8457-7361-99D9-C5134A74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(20-25min)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250F-66B1-D200-92DD-25DB0A59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r>
              <a:rPr lang="en-US" sz="2800" b="1" dirty="0"/>
              <a:t>Read (link will open in a new browser tab) </a:t>
            </a:r>
            <a:r>
              <a:rPr lang="en-US" sz="2800" b="1" dirty="0">
                <a:hlinkClick r:id="rId2"/>
              </a:rPr>
              <a:t>Chapter 9 by Karen McAlister: 'How One Social Worker Made a Difference' in Becoming a Social Worker (3rd ed.), edited by V.E. Cree (2022), published by Routledge.</a:t>
            </a:r>
            <a:r>
              <a:rPr lang="en-US" sz="2800" b="1" dirty="0"/>
              <a:t> After completing the reading, answer the following question in your tutorial groups.</a:t>
            </a:r>
            <a:endParaRPr lang="en-GB" sz="2800" b="1" dirty="0"/>
          </a:p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967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A16D1-C8A4-C150-71A2-B247811B2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681A-02C8-4F76-8521-91D8961B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 ~30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2CC2-399A-9CC4-F70D-7202E280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b="1" dirty="0"/>
              <a:t>This week’s discussion topic: </a:t>
            </a:r>
            <a:r>
              <a:rPr lang="en-GB" b="1" dirty="0">
                <a:highlight>
                  <a:srgbClr val="FFFF00"/>
                </a:highlight>
              </a:rPr>
              <a:t>Adult social work services</a:t>
            </a:r>
            <a:endParaRPr lang="en-GB" dirty="0">
              <a:highlight>
                <a:srgbClr val="FFFF00"/>
              </a:highlight>
            </a:endParaRPr>
          </a:p>
          <a:p>
            <a:pPr lvl="1">
              <a:lnSpc>
                <a:spcPct val="200000"/>
              </a:lnSpc>
            </a:pPr>
            <a:r>
              <a:rPr lang="en-GB" dirty="0"/>
              <a:t>What is the main purpose of adult social care (including social work)?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 What are the current challenges of adult social care and social work?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How might adult social care and social work be delivered more effectively?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GB" dirty="0"/>
              <a:t>To prepare for this tutorial please read Chapters 1, 2, and 12 of the Independent Review of Adult Social Care, which amount to approximately 23 pages.</a:t>
            </a:r>
          </a:p>
        </p:txBody>
      </p:sp>
    </p:spTree>
    <p:extLst>
      <p:ext uri="{BB962C8B-B14F-4D97-AF65-F5344CB8AC3E}">
        <p14:creationId xmlns:p14="http://schemas.microsoft.com/office/powerpoint/2010/main" val="297577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46D-04E7-3D3B-0FFA-C4196B9E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8E25-3ABA-10E2-9225-8D455391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ACDE-D692-0500-1990-84E75FA2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How would you define social work based on the content of this chapter?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18562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6B423-2E14-12C1-9B6B-6B6FCA9D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1664-0222-1061-F677-F9CBBA55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D69A-508C-DF7F-5738-FE2B23D7E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Considering the author's experiences shared throughout the chapter, what insights do you gain about the challenges and rewards of social work in real-world practice?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27841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2E569-6DD1-F901-9677-8A9E5C2C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E3C1-F779-3504-7BD3-46249203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your experience (10-15min)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C68E00-53ED-E846-EA3A-A9F2CAFB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…</a:t>
            </a:r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88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9BCF1-463F-B9B3-1770-ED54E57CE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8E2C-E800-7A1F-6F06-3AF0D766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40D7-3034-999A-EC04-4100773E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82800"/>
            <a:ext cx="11155680" cy="4263136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social work?</a:t>
            </a:r>
          </a:p>
          <a:p>
            <a:pPr lvl="1"/>
            <a:r>
              <a:rPr lang="en-US" sz="2400" dirty="0"/>
              <a:t>From this case: Relationships; Changes; Collaboration; User-centered 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Rewards and challenges social work faces?</a:t>
            </a:r>
          </a:p>
          <a:p>
            <a:pPr lvl="1"/>
            <a:r>
              <a:rPr lang="en-US" sz="2400" dirty="0"/>
              <a:t>Rewards (individual level)</a:t>
            </a:r>
          </a:p>
          <a:p>
            <a:pPr lvl="1"/>
            <a:r>
              <a:rPr lang="en-US" sz="2400" dirty="0"/>
              <a:t>Rewards (system/systemic level)</a:t>
            </a:r>
          </a:p>
          <a:p>
            <a:pPr lvl="1"/>
            <a:r>
              <a:rPr lang="en-US" sz="2400" dirty="0"/>
              <a:t>Challenges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87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C33ED-D9DB-9565-7268-D64B37751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3948-BDBA-C16B-2F59-5A272818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GB" dirty="0" err="1"/>
              <a:t>erbal</a:t>
            </a:r>
            <a:r>
              <a:rPr lang="en-GB" dirty="0"/>
              <a:t> feedback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3A31-22E1-5179-7268-7190F1080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9" y="2117558"/>
            <a:ext cx="11155680" cy="4228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Final 5 minutes: </a:t>
            </a:r>
            <a:r>
              <a:rPr lang="en-GB" dirty="0"/>
              <a:t>The tutor will provide verbal feedback (on both the content and delivery of presentation) to the pair/s that presented. Please note that final grades will be communicated at  the end of the course (by 17/12/25) after moderation by the course organiser.</a:t>
            </a:r>
          </a:p>
        </p:txBody>
      </p:sp>
    </p:spTree>
    <p:extLst>
      <p:ext uri="{BB962C8B-B14F-4D97-AF65-F5344CB8AC3E}">
        <p14:creationId xmlns:p14="http://schemas.microsoft.com/office/powerpoint/2010/main" val="23080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A44CA-0882-3429-D44B-67406EEE2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9FD64362-FF6C-63C3-5F86-D0E85B41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34BA5F-B619-88F8-C89F-2CEA077DA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31F1A-8C32-B44F-C8D4-EFC3D316E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5162B-CDA4-C3E0-FCB9-19C2AB744BA4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D14780-F361-B26C-95ED-F858094EF61D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W6 Tutorial</a:t>
            </a:r>
          </a:p>
        </p:txBody>
      </p:sp>
    </p:spTree>
    <p:extLst>
      <p:ext uri="{BB962C8B-B14F-4D97-AF65-F5344CB8AC3E}">
        <p14:creationId xmlns:p14="http://schemas.microsoft.com/office/powerpoint/2010/main" val="207064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02B08-981E-098F-6787-F53F6882A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2610-168D-7507-FE0A-A38EA2D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GB" dirty="0"/>
              <a:t>aired presentations (within 20 min)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0815D7-20AE-1B6C-1217-B437B427945B}"/>
              </a:ext>
            </a:extLst>
          </p:cNvPr>
          <p:cNvSpPr txBox="1">
            <a:spLocks/>
          </p:cNvSpPr>
          <p:nvPr/>
        </p:nvSpPr>
        <p:spPr>
          <a:xfrm>
            <a:off x="637675" y="1854194"/>
            <a:ext cx="11033118" cy="424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GB" sz="2000" b="1" dirty="0"/>
              <a:t>First 20 minutes:</a:t>
            </a:r>
            <a:r>
              <a:rPr lang="en-GB" sz="2000" dirty="0"/>
              <a:t> Two students (a pair) will deliver their presentation (in 15 minutes maximum), followed by a short Q&amp;A session (5 minutes).</a:t>
            </a:r>
          </a:p>
          <a:p>
            <a:pPr lvl="0">
              <a:lnSpc>
                <a:spcPct val="150000"/>
              </a:lnSpc>
            </a:pPr>
            <a:r>
              <a:rPr lang="en-GB" sz="2000" dirty="0"/>
              <a:t>Please note that presentations are </a:t>
            </a:r>
            <a:r>
              <a:rPr lang="en-GB" sz="2000" b="1" dirty="0"/>
              <a:t>timed</a:t>
            </a:r>
            <a:r>
              <a:rPr lang="en-GB" sz="2000" dirty="0"/>
              <a:t>, and you will be asked to stop if you exceed the limit to ensure there is sufficient time for discussion. In weeks where </a:t>
            </a:r>
            <a:r>
              <a:rPr lang="en-GB" sz="2000" b="1" dirty="0"/>
              <a:t>two pairs</a:t>
            </a:r>
            <a:r>
              <a:rPr lang="en-GB" sz="2000" dirty="0"/>
              <a:t> are scheduled to present, the first </a:t>
            </a:r>
            <a:r>
              <a:rPr lang="en-GB" sz="2000" b="1" dirty="0"/>
              <a:t>40 minutes</a:t>
            </a:r>
            <a:r>
              <a:rPr lang="en-GB" sz="2000" dirty="0"/>
              <a:t> will be allocated to presentations and Q&amp;A.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Final 5 minutes: </a:t>
            </a:r>
            <a:r>
              <a:rPr lang="en-GB" dirty="0"/>
              <a:t>The tutor will provide verbal feedback (on both the content and delivery of presentation) to the pair/s that presented. Please note that final grades will be communicated at  the end of the course (by 17/12/25) after moderation by the course organiser.</a:t>
            </a:r>
          </a:p>
          <a:p>
            <a:pPr lvl="0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181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80E28-35B0-6CA0-4331-A19F1F9EE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570A-6B6B-3EE8-B789-FEF044C6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 ~30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48C-89D3-4804-B578-8B9356A0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15067"/>
            <a:ext cx="11155680" cy="433086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b="1" dirty="0"/>
              <a:t>This week’s discussion </a:t>
            </a:r>
            <a:r>
              <a:rPr lang="en-GB" b="1" dirty="0" err="1"/>
              <a:t>topic:Children</a:t>
            </a:r>
            <a:r>
              <a:rPr lang="en-GB" b="1" dirty="0"/>
              <a:t> and Families Social Work</a:t>
            </a:r>
            <a:endParaRPr lang="en-GB" dirty="0"/>
          </a:p>
          <a:p>
            <a:pPr lvl="1">
              <a:lnSpc>
                <a:spcPct val="200000"/>
              </a:lnSpc>
            </a:pPr>
            <a:r>
              <a:rPr lang="en-GB" dirty="0">
                <a:highlight>
                  <a:srgbClr val="FFFF00"/>
                </a:highlight>
              </a:rPr>
              <a:t>Question:  What are the roles, tasks and key challenges of children and families social work?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GB" dirty="0"/>
              <a:t>Please read the following two documents to prepare for this week's tutorial.</a:t>
            </a:r>
          </a:p>
          <a:p>
            <a:pPr lvl="1">
              <a:lnSpc>
                <a:spcPct val="200000"/>
              </a:lnSpc>
            </a:pPr>
            <a:r>
              <a:rPr lang="en-GB" dirty="0">
                <a:hlinkClick r:id="rId2"/>
              </a:rPr>
              <a:t>Clapton, G. (2018) Social work with children and families (Chapter 11). In Cree, V. E. and Smith, M. (eds) (2018) Social Work in a Changing Scotland. London: Routledge.</a:t>
            </a:r>
            <a:endParaRPr lang="en-GB" dirty="0"/>
          </a:p>
          <a:p>
            <a:pPr lvl="1">
              <a:lnSpc>
                <a:spcPct val="200000"/>
              </a:lnSpc>
            </a:pPr>
            <a:r>
              <a:rPr lang="en-GB" dirty="0"/>
              <a:t> Children's </a:t>
            </a:r>
            <a:r>
              <a:rPr lang="en-GB" dirty="0" err="1"/>
              <a:t>Socal</a:t>
            </a:r>
            <a:r>
              <a:rPr lang="en-GB" dirty="0"/>
              <a:t> </a:t>
            </a:r>
            <a:r>
              <a:rPr lang="en-GB" dirty="0" err="1"/>
              <a:t>Srvices</a:t>
            </a:r>
            <a:r>
              <a:rPr lang="en-GB" dirty="0"/>
              <a:t> in </a:t>
            </a:r>
            <a:r>
              <a:rPr lang="en-GB" dirty="0" err="1"/>
              <a:t>Scotland.PDF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19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CA955-65CE-2FA7-126E-B1CDCEAB3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238D-3F4E-536B-F510-6A0B57E6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GB" dirty="0" err="1"/>
              <a:t>erbal</a:t>
            </a:r>
            <a:r>
              <a:rPr lang="en-GB" dirty="0"/>
              <a:t> feedback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1612-6E21-C1EC-E5E8-18EDEE9E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9" y="2117558"/>
            <a:ext cx="11155680" cy="4228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Final 5 minutes: </a:t>
            </a:r>
            <a:r>
              <a:rPr lang="en-GB" dirty="0"/>
              <a:t>The tutor will provide verbal feedback (on both the content and delivery of presentation) to the pair/s that presented. Please note that final grades will be communicated at  the end of the course (by 17/12/25) after moderation by the course organiser.</a:t>
            </a:r>
          </a:p>
        </p:txBody>
      </p:sp>
    </p:spTree>
    <p:extLst>
      <p:ext uri="{BB962C8B-B14F-4D97-AF65-F5344CB8AC3E}">
        <p14:creationId xmlns:p14="http://schemas.microsoft.com/office/powerpoint/2010/main" val="36530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7A652-FD48-7877-7FBD-5428334ED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3D5C6180-A094-A8D0-065D-56BB5CA0EE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7A9376-DA09-0EDF-8FEA-C8F64917A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8" y="5545297"/>
            <a:ext cx="11499428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RhodaJiang</a:t>
            </a:r>
            <a:r>
              <a:rPr lang="en-US" sz="2400" dirty="0"/>
              <a:t>/Social-Work-Making-a-difference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63469-E6AC-1F43-018C-CC146B147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978" y="6025357"/>
            <a:ext cx="3392781" cy="96012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✉️</a:t>
            </a:r>
            <a:r>
              <a:rPr lang="zh-CN" alt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i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ljiang3@ed.ac.uk</a:t>
            </a:r>
            <a:endParaRPr lang="en-US" sz="20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55729-6D7D-30E4-013B-580990394620}"/>
              </a:ext>
            </a:extLst>
          </p:cNvPr>
          <p:cNvSpPr txBox="1"/>
          <p:nvPr/>
        </p:nvSpPr>
        <p:spPr>
          <a:xfrm>
            <a:off x="1580827" y="2479729"/>
            <a:ext cx="8369085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Social Work: </a:t>
            </a:r>
          </a:p>
          <a:p>
            <a:pPr algn="ctr"/>
            <a:r>
              <a:rPr lang="en-US" sz="6600" b="1" dirty="0">
                <a:latin typeface="Bradley Hand" pitchFamily="2" charset="77"/>
                <a:cs typeface="Algerian" panose="020F0502020204030204" pitchFamily="34" charset="0"/>
              </a:rPr>
              <a:t>Making a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0109BC-4050-37F3-7790-A8EA6B7B67DA}"/>
              </a:ext>
            </a:extLst>
          </p:cNvPr>
          <p:cNvSpPr txBox="1">
            <a:spLocks/>
          </p:cNvSpPr>
          <p:nvPr/>
        </p:nvSpPr>
        <p:spPr>
          <a:xfrm>
            <a:off x="320038" y="545156"/>
            <a:ext cx="8196431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W</a:t>
            </a:r>
            <a:r>
              <a:rPr lang="en-US" altLang="zh-CN" sz="4400" dirty="0"/>
              <a:t>5</a:t>
            </a:r>
            <a:r>
              <a:rPr lang="en-US" sz="4400" dirty="0"/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79296866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1861</Words>
  <Application>Microsoft Macintosh PowerPoint</Application>
  <PresentationFormat>Widescreen</PresentationFormat>
  <Paragraphs>177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Bierstadt</vt:lpstr>
      <vt:lpstr>Bradley Hand</vt:lpstr>
      <vt:lpstr>GestaltVTI</vt:lpstr>
      <vt:lpstr>https://github.com/RhodaJiang/Social-Work-Making-a-difference</vt:lpstr>
      <vt:lpstr>Paired presentations (within 20 min) </vt:lpstr>
      <vt:lpstr>Activity ( ~30 min)</vt:lpstr>
      <vt:lpstr>Verbal feedback </vt:lpstr>
      <vt:lpstr>https://github.com/RhodaJiang/Social-Work-Making-a-difference</vt:lpstr>
      <vt:lpstr>Paired presentations (within 20 min) </vt:lpstr>
      <vt:lpstr>Activity ( ~30 min)</vt:lpstr>
      <vt:lpstr>Verbal feedback </vt:lpstr>
      <vt:lpstr>https://github.com/RhodaJiang/Social-Work-Making-a-difference</vt:lpstr>
      <vt:lpstr>Recap (5-10min)</vt:lpstr>
      <vt:lpstr>Activity (40-45min)</vt:lpstr>
      <vt:lpstr>https://github.com/RhodaJiang/Social-Work-Making-a-difference</vt:lpstr>
      <vt:lpstr>Recap (10min)</vt:lpstr>
      <vt:lpstr>Activity (35-45min)</vt:lpstr>
      <vt:lpstr>Activity (15-20min)</vt:lpstr>
      <vt:lpstr>Activity (20-25min)</vt:lpstr>
      <vt:lpstr>From your experience (5-10min)</vt:lpstr>
      <vt:lpstr>Wrap-up</vt:lpstr>
      <vt:lpstr>https://github.com/RhodaJiang/Social-Work-Making-a-difference</vt:lpstr>
      <vt:lpstr>Recap (10min)</vt:lpstr>
      <vt:lpstr>Activity (25-30min)</vt:lpstr>
      <vt:lpstr>Activity</vt:lpstr>
      <vt:lpstr>Activity</vt:lpstr>
      <vt:lpstr>Activity</vt:lpstr>
      <vt:lpstr>From your experience (5-10min)</vt:lpstr>
      <vt:lpstr>Wrap-up</vt:lpstr>
      <vt:lpstr>https://github.com/RhodaJiang/Social-Work-Making-a-difference</vt:lpstr>
      <vt:lpstr>Recap (10min)</vt:lpstr>
      <vt:lpstr>Activity (20-25min)</vt:lpstr>
      <vt:lpstr>Activity</vt:lpstr>
      <vt:lpstr>Activity</vt:lpstr>
      <vt:lpstr>From your experience (10-15min)</vt:lpstr>
      <vt:lpstr>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Rhoda Jiang</dc:creator>
  <cp:lastModifiedBy>Luo (Rhoda) Jiang</cp:lastModifiedBy>
  <cp:revision>19</cp:revision>
  <dcterms:created xsi:type="dcterms:W3CDTF">2025-09-20T14:48:19Z</dcterms:created>
  <dcterms:modified xsi:type="dcterms:W3CDTF">2025-10-27T08:31:58Z</dcterms:modified>
</cp:coreProperties>
</file>