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60" r:id="rId4"/>
    <p:sldId id="262" r:id="rId5"/>
    <p:sldId id="263" r:id="rId6"/>
    <p:sldId id="272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48"/>
  </p:normalViewPr>
  <p:slideViewPr>
    <p:cSldViewPr snapToGrid="0">
      <p:cViewPr varScale="1">
        <p:scale>
          <a:sx n="107" d="100"/>
          <a:sy n="107" d="100"/>
        </p:scale>
        <p:origin x="5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ylorfrancis.com/chapters/edit/10.4324/9781003181989-10/one-social-worker-made-difference-karen-mcalister?context=ubx&amp;refId=877b8d34-e496-41f1-aa91-cc00bb6d504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93895ED1-BD46-9B4D-16DE-3DAF16A9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27D1-220F-D30D-363A-4C8E949D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8E533-6961-34CC-C16B-5EE208B8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C16D7-1684-F5F9-915C-09A6A00BCFC3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2CA603-5795-9C2F-AB97-54FAA5FF303B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W3 Tutorial</a:t>
            </a:r>
          </a:p>
        </p:txBody>
      </p:sp>
    </p:spTree>
    <p:extLst>
      <p:ext uri="{BB962C8B-B14F-4D97-AF65-F5344CB8AC3E}">
        <p14:creationId xmlns:p14="http://schemas.microsoft.com/office/powerpoint/2010/main" val="129053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284D-B882-23F3-EC8B-6D2A746E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D3F1-87D9-7087-4388-49E62B3C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C0CD-3DD6-8AD9-A27C-D7AAC7EB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learn?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1774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3A692-4AFA-3959-6590-247D587A0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1F3F-8457-7361-99D9-C5134A74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(20-25min)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250F-66B1-D200-92DD-25DB0A59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r>
              <a:rPr lang="en-US" sz="2800" b="1" dirty="0"/>
              <a:t>Read (link will open in a new browser tab) </a:t>
            </a:r>
            <a:r>
              <a:rPr lang="en-US" sz="2800" b="1" dirty="0">
                <a:hlinkClick r:id="rId2"/>
              </a:rPr>
              <a:t>Chapter 9 by Karen McAlister: 'How One Social Worker Made a Difference' in Becoming a Social Worker (3rd ed.), edited by V.E. Cree (2022), published by Routledge.</a:t>
            </a:r>
            <a:r>
              <a:rPr lang="en-US" sz="2800" b="1" dirty="0"/>
              <a:t> After completing the reading, answer the following question in your tutorial groups.</a:t>
            </a:r>
            <a:endParaRPr lang="en-GB" sz="2800" b="1" dirty="0"/>
          </a:p>
          <a:p>
            <a:pPr lvl="1"/>
            <a:r>
              <a:rPr lang="en-US" sz="2400" dirty="0"/>
              <a:t>How would you define social work based on the content of this chapter? </a:t>
            </a:r>
            <a:endParaRPr lang="en-GB" sz="2400" dirty="0"/>
          </a:p>
          <a:p>
            <a:pPr lvl="1"/>
            <a:r>
              <a:rPr lang="en-US" sz="2400" dirty="0"/>
              <a:t>Considering the author's experiences shared throughout the chapter, what insights do you gain about the challenges and rewards of social work in real-world practice?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967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D46D-04E7-3D3B-0FFA-C4196B9E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8E25-3ABA-10E2-9225-8D455391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ACDE-D692-0500-1990-84E75FA2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How would you define social work based on the content of this chapter?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1856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6B423-2E14-12C1-9B6B-6B6FCA9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1664-0222-1061-F677-F9CBBA55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D69A-508C-DF7F-5738-FE2B23D7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Considering the author's experiences shared throughout the chapter, what insights do you gain about the challenges and rewards of social work in real-world practice?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2784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2E569-6DD1-F901-9677-8A9E5C2C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E3C1-F779-3504-7BD3-46249203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(10-15min)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C68E00-53ED-E846-EA3A-A9F2CAFB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social work?</a:t>
            </a:r>
          </a:p>
          <a:p>
            <a:pPr lvl="1"/>
            <a:r>
              <a:rPr lang="en-US" sz="2400" dirty="0"/>
              <a:t>…</a:t>
            </a:r>
          </a:p>
          <a:p>
            <a:r>
              <a:rPr lang="en-US" sz="2800" b="1" dirty="0"/>
              <a:t>Rewards and challenges social work faces?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8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9BCF1-463F-B9B3-1770-ED54E57CE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8E2C-E800-7A1F-6F06-3AF0D766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40D7-3034-999A-EC04-4100773E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social work?</a:t>
            </a:r>
          </a:p>
          <a:p>
            <a:pPr lvl="1"/>
            <a:r>
              <a:rPr lang="en-US" sz="2400" dirty="0"/>
              <a:t>From this case: Relationships; Changes; Collaboration; User-centered 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Rewards and challenges social work faces?</a:t>
            </a:r>
          </a:p>
          <a:p>
            <a:pPr lvl="1"/>
            <a:r>
              <a:rPr lang="en-US" sz="2400" dirty="0"/>
              <a:t>Rewards (individual level)</a:t>
            </a:r>
          </a:p>
          <a:p>
            <a:pPr lvl="1"/>
            <a:r>
              <a:rPr lang="en-US" sz="2400" dirty="0"/>
              <a:t>Rewards (system/systemic level)</a:t>
            </a:r>
          </a:p>
          <a:p>
            <a:pPr lvl="1"/>
            <a:r>
              <a:rPr lang="en-US" sz="2400" dirty="0"/>
              <a:t>Challenges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87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6807-1D8E-D373-18A6-F5D650BE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3DE7-C7AB-C40E-8685-2514347A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en-US" sz="2200" dirty="0"/>
              <a:t>Lecture 1 -  Social Work Today</a:t>
            </a:r>
            <a:r>
              <a:rPr lang="zh-CN" altLang="en-US" sz="2200" dirty="0"/>
              <a:t> </a:t>
            </a:r>
            <a:r>
              <a:rPr lang="en-US" altLang="zh-CN" sz="2200" dirty="0"/>
              <a:t>(</a:t>
            </a:r>
            <a:r>
              <a:rPr lang="en-US" sz="2200" dirty="0"/>
              <a:t>Dr. Gary Clapton)</a:t>
            </a:r>
          </a:p>
          <a:p>
            <a:pPr lvl="2"/>
            <a:r>
              <a:rPr lang="en-US" sz="2200" dirty="0"/>
              <a:t>Lecture 2 -  Social Work in a Global Context (Prof. George </a:t>
            </a:r>
            <a:r>
              <a:rPr lang="en-US" sz="2200" dirty="0" err="1"/>
              <a:t>Palattiyil</a:t>
            </a:r>
            <a:r>
              <a:rPr lang="en-US" sz="2200" dirty="0"/>
              <a:t>)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365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E178-4D0C-18BE-025C-95BAC3B6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(25-30min)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D31F-5A20-4EB2-00B5-6AFC869B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The History of Social Work</a:t>
            </a:r>
          </a:p>
          <a:p>
            <a:pPr marL="0" indent="0">
              <a:buNone/>
            </a:pPr>
            <a:r>
              <a:rPr lang="en-GB" dirty="0"/>
              <a:t>Key reading: Cree, V. E. (2018) A history of social work in Scotland. In Cree, V. E. and Smith, M. (eds) (2018) </a:t>
            </a:r>
            <a:r>
              <a:rPr lang="en-GB" i="1" dirty="0"/>
              <a:t>Social Work in a Changing Scotland. </a:t>
            </a:r>
            <a:r>
              <a:rPr lang="en-GB" dirty="0"/>
              <a:t>London: Routledge.</a:t>
            </a:r>
          </a:p>
          <a:p>
            <a:pPr marL="0" indent="0">
              <a:buNone/>
            </a:pPr>
            <a:r>
              <a:rPr lang="en-GB" dirty="0"/>
              <a:t>Drawing from the above book chapter, please discuss the following questions in your tutorial groups.</a:t>
            </a:r>
          </a:p>
          <a:p>
            <a:pPr lvl="0"/>
            <a:r>
              <a:rPr lang="en-GB" dirty="0"/>
              <a:t>How did Scotland’s approach to social work differ from the rest of the UK historically?</a:t>
            </a:r>
          </a:p>
          <a:p>
            <a:pPr lvl="0"/>
            <a:r>
              <a:rPr lang="en-GB" dirty="0"/>
              <a:t>What are the most influential elements in the history of social work?</a:t>
            </a:r>
          </a:p>
          <a:p>
            <a:pPr lvl="0"/>
            <a:r>
              <a:rPr lang="en-GB" dirty="0"/>
              <a:t>How can understanding the history of social work help in shaping its future role in Scotland and beyond?</a:t>
            </a:r>
          </a:p>
        </p:txBody>
      </p:sp>
    </p:spTree>
    <p:extLst>
      <p:ext uri="{BB962C8B-B14F-4D97-AF65-F5344CB8AC3E}">
        <p14:creationId xmlns:p14="http://schemas.microsoft.com/office/powerpoint/2010/main" val="14596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D05FD-589F-CB5D-2167-5E1EC0119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6BA7-8BE7-102C-5F67-35867B03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7B20-568B-21D8-77E8-30F3AF47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How did Scotland’s approach to social work differ from the rest of the UK historically?</a:t>
            </a:r>
          </a:p>
        </p:txBody>
      </p:sp>
    </p:spTree>
    <p:extLst>
      <p:ext uri="{BB962C8B-B14F-4D97-AF65-F5344CB8AC3E}">
        <p14:creationId xmlns:p14="http://schemas.microsoft.com/office/powerpoint/2010/main" val="32533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3CAA9-AD91-FDB6-C096-DA3EF9317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D458-0F48-8008-D58C-A855C4D1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6F4C-1F86-1D06-C44E-682752B0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What are the most influential elements in the history of social work?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104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1C64-F96C-3BB4-D0EE-740E88EA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8147-1612-7721-5F1F-9BA4795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E3BA-CEC3-5DF8-A141-13CFB7C5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How can understanding the history of social work help in shaping its future role in Scotland and beyond?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72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4407-4E03-EF67-17DB-113D7980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(5-10min)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502F1-B31B-211F-A484-6FEA3E0C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Any other additions?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07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9B17-D57C-967D-A67F-EB0A8BE2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459F-5755-22CA-D220-6C0F6171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C6BC-DC49-560F-7846-6F139E65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Comparison between Scotland and England (also Wales)</a:t>
            </a:r>
          </a:p>
          <a:p>
            <a:pPr lvl="1"/>
            <a:r>
              <a:rPr lang="en-US" sz="2400" dirty="0"/>
              <a:t>Ability to work + moral worth = basis for policy</a:t>
            </a:r>
          </a:p>
          <a:p>
            <a:pPr lvl="1"/>
            <a:r>
              <a:rPr lang="en-US" sz="2400" dirty="0"/>
              <a:t>Social geography</a:t>
            </a:r>
          </a:p>
          <a:p>
            <a:pPr lvl="1"/>
            <a:r>
              <a:rPr lang="en-US" sz="2400" dirty="0"/>
              <a:t>Religion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Key points to think about its past, today and future</a:t>
            </a:r>
          </a:p>
          <a:p>
            <a:pPr lvl="1"/>
            <a:r>
              <a:rPr lang="en-US" sz="2400" dirty="0"/>
              <a:t>Human Nature</a:t>
            </a:r>
          </a:p>
          <a:p>
            <a:pPr lvl="1"/>
            <a:r>
              <a:rPr lang="en-US" sz="2400" dirty="0"/>
              <a:t>Responsibility, and </a:t>
            </a:r>
          </a:p>
          <a:p>
            <a:pPr lvl="1"/>
            <a:r>
              <a:rPr lang="en-US" sz="2400" dirty="0"/>
              <a:t>Moral Judgement </a:t>
            </a:r>
          </a:p>
        </p:txBody>
      </p:sp>
    </p:spTree>
    <p:extLst>
      <p:ext uri="{BB962C8B-B14F-4D97-AF65-F5344CB8AC3E}">
        <p14:creationId xmlns:p14="http://schemas.microsoft.com/office/powerpoint/2010/main" val="286866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CACF-7B73-9840-9907-6BE8C894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7BAB523E-D78B-FE0A-91F9-94DF06C7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DE376-57D5-F7DA-7169-2B41539D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92B2-7471-1304-BF8F-BA6226C7C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DEE45-9136-5DA6-A332-B01E32386C4D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F38071-4E8C-A9DD-3F63-E743A342AB15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W2 Tutorial</a:t>
            </a:r>
          </a:p>
        </p:txBody>
      </p:sp>
    </p:spTree>
    <p:extLst>
      <p:ext uri="{BB962C8B-B14F-4D97-AF65-F5344CB8AC3E}">
        <p14:creationId xmlns:p14="http://schemas.microsoft.com/office/powerpoint/2010/main" val="413152751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558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Bierstadt</vt:lpstr>
      <vt:lpstr>Bradley Hand</vt:lpstr>
      <vt:lpstr>GestaltVTI</vt:lpstr>
      <vt:lpstr>https://github.com/RhodaJiang/Social-Work-Making-a-difference</vt:lpstr>
      <vt:lpstr>Recap (10min)</vt:lpstr>
      <vt:lpstr>Activity (25-30min)</vt:lpstr>
      <vt:lpstr>Activity</vt:lpstr>
      <vt:lpstr>Activity</vt:lpstr>
      <vt:lpstr>Activity</vt:lpstr>
      <vt:lpstr>From your experience (5-10min)</vt:lpstr>
      <vt:lpstr>Wrap-up</vt:lpstr>
      <vt:lpstr>https://github.com/RhodaJiang/Social-Work-Making-a-difference</vt:lpstr>
      <vt:lpstr>Recap (10min)</vt:lpstr>
      <vt:lpstr>Activity (20-25min)</vt:lpstr>
      <vt:lpstr>Activity</vt:lpstr>
      <vt:lpstr>Activity</vt:lpstr>
      <vt:lpstr>From your experience (10-15min)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Rhoda Jiang</dc:creator>
  <cp:lastModifiedBy>Rhoda Jiang</cp:lastModifiedBy>
  <cp:revision>9</cp:revision>
  <dcterms:created xsi:type="dcterms:W3CDTF">2025-09-20T14:48:19Z</dcterms:created>
  <dcterms:modified xsi:type="dcterms:W3CDTF">2025-09-29T07:57:10Z</dcterms:modified>
</cp:coreProperties>
</file>