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5" r:id="rId15"/>
    <p:sldId id="277" r:id="rId16"/>
    <p:sldId id="268" r:id="rId17"/>
    <p:sldId id="274" r:id="rId18"/>
    <p:sldId id="276" r:id="rId19"/>
    <p:sldId id="269" r:id="rId20"/>
    <p:sldId id="278" r:id="rId21"/>
    <p:sldId id="270" r:id="rId22"/>
    <p:sldId id="279" r:id="rId23"/>
    <p:sldId id="280" r:id="rId24"/>
    <p:sldId id="281" r:id="rId25"/>
    <p:sldId id="271" r:id="rId26"/>
    <p:sldId id="282"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178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95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80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262626"/>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262626"/>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chemeClr val="lt1"/>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chemeClr val="lt1"/>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chemeClr val="lt1"/>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FEFEFE"/>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FEFEFE"/>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FEFEFE"/>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FEFEFE"/>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FEFEFE"/>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FEFEFE"/>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FEFEFE"/>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262626"/>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262626"/>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chemeClr val="lt1"/>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lt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lt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lt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lt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lt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lt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lt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Rhomi/geordee/tree/master/Study%20On%20Light%20Pollu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ghtpollutionmap.info/" TargetMode="External"/><Relationship Id="rId7" Type="http://schemas.openxmlformats.org/officeDocument/2006/relationships/hyperlink" Target="https://knoema.com/atlas/topics/Transportation/Motor-Vehicle-Sales/Commercial-vehicle-sal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knoema.com/atlas/topics/Transportation/Motor-Vehicle-Sales/Motor-vehicle-sales" TargetMode="External"/><Relationship Id="rId5" Type="http://schemas.openxmlformats.org/officeDocument/2006/relationships/hyperlink" Target="https://yearbook.enerdata.net/#electricity-domestic-consumption-data-by-region.html" TargetMode="External"/><Relationship Id="rId4" Type="http://schemas.openxmlformats.org/officeDocument/2006/relationships/hyperlink" Target="http://databank.worldbank.org/data/reports.aspx?source=2&amp;series=EG.USE.ELEC.KH.PC&amp;count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US" sz="5400" b="1" i="0" u="none" strike="noStrike" cap="none" dirty="0">
                <a:solidFill>
                  <a:schemeClr val="accent1"/>
                </a:solidFill>
                <a:latin typeface="Trebuchet MS"/>
                <a:ea typeface="Trebuchet MS"/>
                <a:cs typeface="Trebuchet MS"/>
                <a:sym typeface="Trebuchet MS"/>
              </a:rPr>
              <a:t>STUDY OF LIGHT POLLUTION AND </a:t>
            </a:r>
            <a:br>
              <a:rPr lang="en-US" sz="5400" b="1" i="0" u="none" strike="noStrike" cap="none" dirty="0">
                <a:solidFill>
                  <a:schemeClr val="accent1"/>
                </a:solidFill>
                <a:latin typeface="Trebuchet MS"/>
                <a:ea typeface="Trebuchet MS"/>
                <a:cs typeface="Trebuchet MS"/>
                <a:sym typeface="Trebuchet MS"/>
              </a:rPr>
            </a:br>
            <a:r>
              <a:rPr lang="en-US" sz="5400" b="1" i="0" u="none" strike="noStrike" cap="none" dirty="0">
                <a:solidFill>
                  <a:schemeClr val="accent1"/>
                </a:solidFill>
                <a:latin typeface="Trebuchet MS"/>
                <a:ea typeface="Trebuchet MS"/>
                <a:cs typeface="Trebuchet MS"/>
                <a:sym typeface="Trebuchet MS"/>
              </a:rPr>
              <a:t>IT’S CAUSES</a:t>
            </a:r>
          </a:p>
        </p:txBody>
      </p:sp>
      <p:sp>
        <p:nvSpPr>
          <p:cNvPr id="144" name="Shape 144"/>
          <p:cNvSpPr txBox="1">
            <a:spLocks noGrp="1"/>
          </p:cNvSpPr>
          <p:nvPr>
            <p:ph type="subTitle" idx="1"/>
          </p:nvPr>
        </p:nvSpPr>
        <p:spPr>
          <a:xfrm>
            <a:off x="1507075" y="4050813"/>
            <a:ext cx="7767000" cy="2807100"/>
          </a:xfrm>
          <a:prstGeom prst="rect">
            <a:avLst/>
          </a:prstGeom>
          <a:noFill/>
          <a:ln>
            <a:noFill/>
          </a:ln>
        </p:spPr>
        <p:txBody>
          <a:bodyPr lIns="91425" tIns="45700" rIns="91425" bIns="45700" anchor="t" anchorCtr="0">
            <a:noAutofit/>
          </a:bodyPr>
          <a:lstStyle/>
          <a:p>
            <a:pPr marL="0" marR="0" lvl="0" indent="0" algn="r" rtl="0">
              <a:lnSpc>
                <a:spcPct val="90000"/>
              </a:lnSpc>
              <a:spcBef>
                <a:spcPts val="0"/>
              </a:spcBef>
              <a:spcAft>
                <a:spcPts val="0"/>
              </a:spcAft>
              <a:buClr>
                <a:schemeClr val="accent1"/>
              </a:buClr>
              <a:buSzPct val="25000"/>
              <a:buFont typeface="Noto Sans Symbols"/>
              <a:buNone/>
            </a:pPr>
            <a:r>
              <a:rPr lang="en-US" b="1" dirty="0">
                <a:solidFill>
                  <a:schemeClr val="accent1"/>
                </a:solidFill>
              </a:rPr>
              <a:t>Authored By</a:t>
            </a:r>
          </a:p>
          <a:p>
            <a:pPr marL="0" marR="0" lvl="0" indent="0" algn="r" rtl="0">
              <a:lnSpc>
                <a:spcPct val="90000"/>
              </a:lnSpc>
              <a:spcBef>
                <a:spcPts val="1000"/>
              </a:spcBef>
              <a:spcAft>
                <a:spcPts val="0"/>
              </a:spcAft>
              <a:buClr>
                <a:schemeClr val="accent1"/>
              </a:buClr>
              <a:buSzPct val="25000"/>
              <a:buFont typeface="Noto Sans Symbols"/>
              <a:buNone/>
            </a:pPr>
            <a:r>
              <a:rPr lang="en-US" b="1" dirty="0">
                <a:solidFill>
                  <a:schemeClr val="accent1"/>
                </a:solidFill>
              </a:rPr>
              <a:t>Gurpreet Kaur</a:t>
            </a:r>
          </a:p>
          <a:p>
            <a:pPr marL="0" marR="0" lvl="0" indent="0" algn="r" rtl="0">
              <a:lnSpc>
                <a:spcPct val="90000"/>
              </a:lnSpc>
              <a:spcBef>
                <a:spcPts val="1000"/>
              </a:spcBef>
              <a:spcAft>
                <a:spcPts val="0"/>
              </a:spcAft>
              <a:buClr>
                <a:schemeClr val="accent1"/>
              </a:buClr>
              <a:buSzPct val="25000"/>
              <a:buFont typeface="Noto Sans Symbols"/>
              <a:buNone/>
            </a:pPr>
            <a:r>
              <a:rPr lang="en-US" b="1" dirty="0">
                <a:solidFill>
                  <a:schemeClr val="accent1"/>
                </a:solidFill>
              </a:rPr>
              <a:t>Deepak George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Initial Assumptions</a:t>
            </a:r>
          </a:p>
        </p:txBody>
      </p:sp>
      <p:sp>
        <p:nvSpPr>
          <p:cNvPr id="216" name="Shape 216"/>
          <p:cNvSpPr txBox="1">
            <a:spLocks noGrp="1"/>
          </p:cNvSpPr>
          <p:nvPr>
            <p:ph type="body" idx="1"/>
          </p:nvPr>
        </p:nvSpPr>
        <p:spPr>
          <a:xfrm>
            <a:off x="677333" y="1754189"/>
            <a:ext cx="8596668" cy="38807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Increasing economic and commercial activities represented as GDP directly contributes towards light pollution.</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Increase in GDP results in increase in Radiance levels.</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Increase in Electricity consumption results in increased Radiance levels (good part of energy consumption goes into lighting needs).</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Increase in Vehicle sales, produces an equivalent increase in radiance levels.</a:t>
            </a:r>
          </a:p>
          <a:p>
            <a:pPr marL="342900" marR="0" lvl="0" indent="-342900" algn="l" rtl="0">
              <a:spcBef>
                <a:spcPts val="1000"/>
              </a:spcBef>
              <a:spcAft>
                <a:spcPts val="0"/>
              </a:spcAft>
              <a:buClr>
                <a:schemeClr val="accent1"/>
              </a:buClr>
              <a:buSzPct val="79999"/>
              <a:buFont typeface="Noto Sans Symbols"/>
              <a:buChar char="▶"/>
            </a:pPr>
            <a:r>
              <a:rPr lang="en-US" dirty="0"/>
              <a:t>Light Pollution increases with each passing year.</a:t>
            </a:r>
          </a:p>
          <a:p>
            <a:pPr marL="342900" marR="0" lvl="0" indent="-342900" algn="l" rtl="0">
              <a:spcBef>
                <a:spcPts val="1000"/>
              </a:spcBef>
              <a:spcAft>
                <a:spcPts val="0"/>
              </a:spcAft>
              <a:buClr>
                <a:schemeClr val="accent1"/>
              </a:buClr>
              <a:buSzPct val="79999"/>
              <a:buFont typeface="Noto Sans Symbols"/>
              <a:buChar char="▶"/>
            </a:pPr>
            <a:r>
              <a:rPr lang="en-US" dirty="0"/>
              <a:t>Study focusses on the effect of human activity on light pollution. Therefore, the population parameter is used as a normalizing factor for all other independent variables in the model.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How the Study was done.</a:t>
            </a:r>
          </a:p>
        </p:txBody>
      </p:sp>
      <p:sp>
        <p:nvSpPr>
          <p:cNvPr id="222" name="Shape 222"/>
          <p:cNvSpPr txBox="1">
            <a:spLocks noGrp="1"/>
          </p:cNvSpPr>
          <p:nvPr>
            <p:ph type="body" idx="1"/>
          </p:nvPr>
        </p:nvSpPr>
        <p:spPr>
          <a:xfrm>
            <a:off x="613833" y="1766889"/>
            <a:ext cx="8596668" cy="38807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Population has a varying influence over Light Pollution. It was used only normalize the other variables.</a:t>
            </a:r>
          </a:p>
          <a:p>
            <a:pPr marL="342900" marR="0" lvl="0" indent="-342900" algn="l" rtl="0">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The actual influence comes from the different economic infrastructures built by the population.</a:t>
            </a:r>
          </a:p>
          <a:p>
            <a:pPr marL="342900" marR="0" lvl="0" indent="-342900" algn="l" rtl="0">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Light pollution is measured in terms  of Radiance/1000 pop* and that is the dependent variable in our models. (</a:t>
            </a:r>
            <a:r>
              <a:rPr lang="en-US" sz="1600" dirty="0"/>
              <a:t>The same normalization factor was used for all other independent variables except GDP).</a:t>
            </a:r>
          </a:p>
          <a:p>
            <a:pPr marL="342900" marR="0" lvl="0" indent="-342900" algn="l" rtl="0">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Electricity usage is measured in Billion kWh</a:t>
            </a:r>
            <a:r>
              <a:rPr lang="en-US" sz="1600" dirty="0"/>
              <a:t>/1000 pop*</a:t>
            </a:r>
            <a:r>
              <a:rPr lang="en-US" sz="1600" b="0" i="0" u="none" strike="noStrike" cap="none" dirty="0">
                <a:solidFill>
                  <a:srgbClr val="FEFEFE"/>
                </a:solidFill>
                <a:latin typeface="Trebuchet MS"/>
                <a:ea typeface="Trebuchet MS"/>
                <a:cs typeface="Trebuchet MS"/>
                <a:sym typeface="Trebuchet MS"/>
              </a:rPr>
              <a:t>.</a:t>
            </a:r>
          </a:p>
          <a:p>
            <a:pPr marL="342900" marR="0" lvl="0" indent="-342900" algn="l" rtl="0">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Vehicle sale is measured in terms of number of vehicles sold/1000 pop* persons.</a:t>
            </a:r>
          </a:p>
          <a:p>
            <a:pPr marL="342900" marR="0" lvl="0" indent="-342900" algn="l" rtl="0">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Gross Domestic Product is factored in as GDP per capita.</a:t>
            </a:r>
          </a:p>
          <a:p>
            <a:pPr marL="342900" marR="0" lvl="0" indent="-342900" algn="l"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0" marR="0" lvl="0" indent="0" algn="l" rtl="0">
              <a:spcBef>
                <a:spcPts val="1000"/>
              </a:spcBef>
              <a:spcAft>
                <a:spcPts val="0"/>
              </a:spcAft>
              <a:buClr>
                <a:schemeClr val="accent1"/>
              </a:buClr>
              <a:buSzPct val="25000"/>
              <a:buFont typeface="Noto Sans Symbols"/>
              <a:buNone/>
            </a:pPr>
            <a:r>
              <a:rPr lang="en-US" sz="1600" b="0" i="0" u="none" strike="noStrike" cap="none" dirty="0">
                <a:solidFill>
                  <a:srgbClr val="FEFEFE"/>
                </a:solidFill>
                <a:latin typeface="Trebuchet MS"/>
                <a:ea typeface="Trebuchet MS"/>
                <a:cs typeface="Trebuchet MS"/>
                <a:sym typeface="Trebuchet MS"/>
              </a:rPr>
              <a:t>*Pop -&gt; Indicates population</a:t>
            </a:r>
          </a:p>
          <a:p>
            <a:pPr marL="342900" marR="0" lvl="0" indent="-342900" algn="l"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Data Cleaning</a:t>
            </a:r>
          </a:p>
        </p:txBody>
      </p:sp>
      <p:sp>
        <p:nvSpPr>
          <p:cNvPr id="228" name="Shape 228"/>
          <p:cNvSpPr txBox="1">
            <a:spLocks noGrp="1"/>
          </p:cNvSpPr>
          <p:nvPr>
            <p:ph type="body" idx="1"/>
          </p:nvPr>
        </p:nvSpPr>
        <p:spPr>
          <a:xfrm>
            <a:off x="511078" y="1429761"/>
            <a:ext cx="8596668" cy="3880773"/>
          </a:xfrm>
          <a:prstGeom prst="rect">
            <a:avLst/>
          </a:prstGeom>
          <a:noFill/>
          <a:ln>
            <a:noFill/>
          </a:ln>
        </p:spPr>
        <p:txBody>
          <a:bodyPr lIns="91425" tIns="45700" rIns="91425" bIns="45700" anchor="t" anchorCtr="0">
            <a:noAutofit/>
          </a:bodyPr>
          <a:lstStyle/>
          <a:p>
            <a:pPr lvl="0" indent="-342900">
              <a:spcBef>
                <a:spcPts val="0"/>
              </a:spcBef>
              <a:buSzPct val="80000"/>
            </a:pPr>
            <a:r>
              <a:rPr lang="en-US" dirty="0"/>
              <a:t>All the individual datasets were mostly clean except a few null/blank values for a few countries.</a:t>
            </a:r>
          </a:p>
          <a:p>
            <a:pPr lvl="0" indent="-342900">
              <a:spcBef>
                <a:spcPts val="0"/>
              </a:spcBef>
              <a:buSzPct val="80000"/>
            </a:pPr>
            <a:r>
              <a:rPr lang="en-US" dirty="0"/>
              <a:t>After eliminating the missing/blank values, the next step was to ensure that names of countries were consistent across all data sets to ensure proper merging in the final dataset. E.g.</a:t>
            </a:r>
          </a:p>
          <a:p>
            <a:pPr lvl="1" indent="-342900">
              <a:spcBef>
                <a:spcPts val="0"/>
              </a:spcBef>
            </a:pPr>
            <a:r>
              <a:rPr lang="en-US" dirty="0"/>
              <a:t>United States or United States of America</a:t>
            </a:r>
          </a:p>
          <a:p>
            <a:pPr lvl="1" indent="-342900">
              <a:spcBef>
                <a:spcPts val="0"/>
              </a:spcBef>
            </a:pPr>
            <a:r>
              <a:rPr lang="en-US" dirty="0"/>
              <a:t>United Arab Emirates or UAE</a:t>
            </a:r>
          </a:p>
          <a:p>
            <a:pPr lvl="1" indent="-342900">
              <a:spcBef>
                <a:spcPts val="0"/>
              </a:spcBef>
            </a:pPr>
            <a:r>
              <a:rPr lang="en-US" dirty="0"/>
              <a:t>Republic of Korea or ROK or South Korea</a:t>
            </a:r>
          </a:p>
          <a:p>
            <a:pPr lvl="0" indent="-342900">
              <a:buSzPct val="80000"/>
            </a:pPr>
            <a:r>
              <a:rPr lang="en-US" sz="1800" b="0" i="0" u="none" strike="noStrike" cap="none" dirty="0">
                <a:solidFill>
                  <a:srgbClr val="FEFEFE"/>
                </a:solidFill>
                <a:latin typeface="Trebuchet MS"/>
                <a:ea typeface="Trebuchet MS"/>
                <a:cs typeface="Trebuchet MS"/>
                <a:sym typeface="Trebuchet MS"/>
              </a:rPr>
              <a:t>Removing outliers –</a:t>
            </a:r>
          </a:p>
          <a:p>
            <a:pPr lvl="1" indent="-342900"/>
            <a:r>
              <a:rPr lang="en-US" dirty="0"/>
              <a:t>Initial inspection of data revealed that Canada had the highest Radiance levels which were very high in comparison to the rest of the countries.</a:t>
            </a:r>
          </a:p>
          <a:p>
            <a:pPr lvl="1" indent="-342900"/>
            <a:r>
              <a:rPr lang="en-US" b="0" i="0" u="none" strike="noStrike" cap="none" dirty="0">
                <a:solidFill>
                  <a:srgbClr val="FEFEFE"/>
                </a:solidFill>
                <a:latin typeface="Trebuchet MS"/>
                <a:ea typeface="Trebuchet MS"/>
                <a:cs typeface="Trebuchet MS"/>
                <a:sym typeface="Trebuchet MS"/>
              </a:rPr>
              <a:t>Possible cause – Aurora activity in polar regions.</a:t>
            </a:r>
          </a:p>
          <a:p>
            <a:pPr lvl="1" indent="-342900"/>
            <a:r>
              <a:rPr lang="en-US" b="0" i="0" u="none" strike="noStrike" cap="none" dirty="0">
                <a:solidFill>
                  <a:srgbClr val="FEFEFE"/>
                </a:solidFill>
                <a:latin typeface="Trebuchet MS"/>
                <a:ea typeface="Trebuchet MS"/>
                <a:cs typeface="Trebuchet MS"/>
                <a:sym typeface="Trebuchet MS"/>
              </a:rPr>
              <a:t>T</a:t>
            </a:r>
            <a:r>
              <a:rPr lang="en-US" dirty="0"/>
              <a:t>hus, Canada was excluded from analysis.</a:t>
            </a:r>
          </a:p>
          <a:p>
            <a:pPr indent="-342900"/>
            <a:r>
              <a:rPr lang="en-US" b="1" i="0" u="none" strike="noStrike" cap="none" dirty="0">
                <a:solidFill>
                  <a:srgbClr val="FEFEFE"/>
                </a:solidFill>
                <a:latin typeface="Trebuchet MS"/>
                <a:ea typeface="Trebuchet MS"/>
                <a:cs typeface="Trebuchet MS"/>
                <a:sym typeface="Trebuchet MS"/>
              </a:rPr>
              <a:t>Electricity Data was available only till 2014 and the light pollution data was available from 2013 to 2015. Thus the analysis had to be restricted to 2013, 2014 only. </a:t>
            </a:r>
            <a:endParaRPr b="1" i="0" u="none" strike="noStrike" cap="none" dirty="0">
              <a:solidFill>
                <a:srgbClr val="FEFEFE"/>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15522" y="775855"/>
            <a:ext cx="9515749" cy="5394035"/>
          </a:xfrm>
          <a:prstGeom prst="rect">
            <a:avLst/>
          </a:prstGeom>
        </p:spPr>
      </p:pic>
    </p:spTree>
    <p:extLst>
      <p:ext uri="{BB962C8B-B14F-4D97-AF65-F5344CB8AC3E}">
        <p14:creationId xmlns:p14="http://schemas.microsoft.com/office/powerpoint/2010/main" val="104874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97" y="646545"/>
            <a:ext cx="8596668" cy="1320800"/>
          </a:xfrm>
        </p:spPr>
        <p:txBody>
          <a:bodyPr/>
          <a:lstStyle/>
          <a:p>
            <a:r>
              <a:rPr lang="en-US" dirty="0"/>
              <a:t>Merged </a:t>
            </a:r>
            <a:r>
              <a:rPr lang="en-US" dirty="0" err="1"/>
              <a:t>DataSet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2306521"/>
              </p:ext>
            </p:extLst>
          </p:nvPr>
        </p:nvGraphicFramePr>
        <p:xfrm>
          <a:off x="668096" y="1477818"/>
          <a:ext cx="10664916" cy="4692067"/>
        </p:xfrm>
        <a:graphic>
          <a:graphicData uri="http://schemas.openxmlformats.org/drawingml/2006/table">
            <a:tbl>
              <a:tblPr firstRow="1" bandRow="1">
                <a:tableStyleId>{5C22544A-7EE6-4342-B048-85BDC9FD1C3A}</a:tableStyleId>
              </a:tblPr>
              <a:tblGrid>
                <a:gridCol w="888743">
                  <a:extLst>
                    <a:ext uri="{9D8B030D-6E8A-4147-A177-3AD203B41FA5}">
                      <a16:colId xmlns:a16="http://schemas.microsoft.com/office/drawing/2014/main" val="3100433800"/>
                    </a:ext>
                  </a:extLst>
                </a:gridCol>
                <a:gridCol w="888743">
                  <a:extLst>
                    <a:ext uri="{9D8B030D-6E8A-4147-A177-3AD203B41FA5}">
                      <a16:colId xmlns:a16="http://schemas.microsoft.com/office/drawing/2014/main" val="2861702725"/>
                    </a:ext>
                  </a:extLst>
                </a:gridCol>
                <a:gridCol w="888743">
                  <a:extLst>
                    <a:ext uri="{9D8B030D-6E8A-4147-A177-3AD203B41FA5}">
                      <a16:colId xmlns:a16="http://schemas.microsoft.com/office/drawing/2014/main" val="1111366440"/>
                    </a:ext>
                  </a:extLst>
                </a:gridCol>
                <a:gridCol w="888743">
                  <a:extLst>
                    <a:ext uri="{9D8B030D-6E8A-4147-A177-3AD203B41FA5}">
                      <a16:colId xmlns:a16="http://schemas.microsoft.com/office/drawing/2014/main" val="2047736034"/>
                    </a:ext>
                  </a:extLst>
                </a:gridCol>
                <a:gridCol w="888743">
                  <a:extLst>
                    <a:ext uri="{9D8B030D-6E8A-4147-A177-3AD203B41FA5}">
                      <a16:colId xmlns:a16="http://schemas.microsoft.com/office/drawing/2014/main" val="335639883"/>
                    </a:ext>
                  </a:extLst>
                </a:gridCol>
                <a:gridCol w="888743">
                  <a:extLst>
                    <a:ext uri="{9D8B030D-6E8A-4147-A177-3AD203B41FA5}">
                      <a16:colId xmlns:a16="http://schemas.microsoft.com/office/drawing/2014/main" val="3804453879"/>
                    </a:ext>
                  </a:extLst>
                </a:gridCol>
                <a:gridCol w="888743">
                  <a:extLst>
                    <a:ext uri="{9D8B030D-6E8A-4147-A177-3AD203B41FA5}">
                      <a16:colId xmlns:a16="http://schemas.microsoft.com/office/drawing/2014/main" val="2854338603"/>
                    </a:ext>
                  </a:extLst>
                </a:gridCol>
                <a:gridCol w="888743">
                  <a:extLst>
                    <a:ext uri="{9D8B030D-6E8A-4147-A177-3AD203B41FA5}">
                      <a16:colId xmlns:a16="http://schemas.microsoft.com/office/drawing/2014/main" val="3829751546"/>
                    </a:ext>
                  </a:extLst>
                </a:gridCol>
                <a:gridCol w="888743">
                  <a:extLst>
                    <a:ext uri="{9D8B030D-6E8A-4147-A177-3AD203B41FA5}">
                      <a16:colId xmlns:a16="http://schemas.microsoft.com/office/drawing/2014/main" val="3930625967"/>
                    </a:ext>
                  </a:extLst>
                </a:gridCol>
                <a:gridCol w="888743">
                  <a:extLst>
                    <a:ext uri="{9D8B030D-6E8A-4147-A177-3AD203B41FA5}">
                      <a16:colId xmlns:a16="http://schemas.microsoft.com/office/drawing/2014/main" val="3295592322"/>
                    </a:ext>
                  </a:extLst>
                </a:gridCol>
                <a:gridCol w="888743">
                  <a:extLst>
                    <a:ext uri="{9D8B030D-6E8A-4147-A177-3AD203B41FA5}">
                      <a16:colId xmlns:a16="http://schemas.microsoft.com/office/drawing/2014/main" val="3865600985"/>
                    </a:ext>
                  </a:extLst>
                </a:gridCol>
                <a:gridCol w="888743">
                  <a:extLst>
                    <a:ext uri="{9D8B030D-6E8A-4147-A177-3AD203B41FA5}">
                      <a16:colId xmlns:a16="http://schemas.microsoft.com/office/drawing/2014/main" val="2507891518"/>
                    </a:ext>
                  </a:extLst>
                </a:gridCol>
              </a:tblGrid>
              <a:tr h="424832">
                <a:tc>
                  <a:txBody>
                    <a:bodyPr/>
                    <a:lstStyle/>
                    <a:p>
                      <a:pPr algn="l" fontAlgn="b"/>
                      <a:r>
                        <a:rPr lang="en-US" sz="1100" b="0" i="0" u="none" strike="noStrike">
                          <a:solidFill>
                            <a:srgbClr val="000000"/>
                          </a:solidFill>
                          <a:effectLst/>
                          <a:latin typeface="Calibri" panose="020F0502020204030204" pitchFamily="34" charset="0"/>
                        </a:rPr>
                        <a:t>Country</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Rad2013</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Rad2014</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Rad2015</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GDP2013</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GDP2014</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GDP2015</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Veh2013</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Veh2014</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Veh2015</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Elec2013</a:t>
                      </a:r>
                    </a:p>
                  </a:txBody>
                  <a:tcPr marL="6350" marR="6350" marT="6350" anchor="b"/>
                </a:tc>
                <a:tc>
                  <a:txBody>
                    <a:bodyPr/>
                    <a:lstStyle/>
                    <a:p>
                      <a:pPr algn="l" fontAlgn="b"/>
                      <a:r>
                        <a:rPr lang="en-US" sz="1100" b="0" i="0" u="none" strike="noStrike">
                          <a:solidFill>
                            <a:srgbClr val="000000"/>
                          </a:solidFill>
                          <a:effectLst/>
                          <a:latin typeface="Calibri" panose="020F0502020204030204" pitchFamily="34" charset="0"/>
                        </a:rPr>
                        <a:t>Elec2014</a:t>
                      </a:r>
                    </a:p>
                  </a:txBody>
                  <a:tcPr marL="6350" marR="6350" marT="6350" anchor="b"/>
                </a:tc>
                <a:extLst>
                  <a:ext uri="{0D108BD9-81ED-4DB2-BD59-A6C34878D82A}">
                    <a16:rowId xmlns:a16="http://schemas.microsoft.com/office/drawing/2014/main" val="2989060425"/>
                  </a:ext>
                </a:extLst>
              </a:tr>
              <a:tr h="424832">
                <a:tc>
                  <a:txBody>
                    <a:bodyPr/>
                    <a:lstStyle/>
                    <a:p>
                      <a:pPr algn="l" fontAlgn="b"/>
                      <a:r>
                        <a:rPr lang="en-US" sz="1100" b="0" i="0" u="none" strike="noStrike">
                          <a:solidFill>
                            <a:srgbClr val="000000"/>
                          </a:solidFill>
                          <a:effectLst/>
                          <a:latin typeface="Calibri" panose="020F0502020204030204" pitchFamily="34" charset="0"/>
                        </a:rPr>
                        <a:t>Canada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1147.0106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1223.4897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1840.3265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52266.1757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50185.4815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43248.5299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50.6471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53.1849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54.1103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0.0151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0.0149</a:t>
                      </a:r>
                    </a:p>
                  </a:txBody>
                  <a:tcPr marL="6350" marR="6350" marT="6350" anchor="b"/>
                </a:tc>
                <a:extLst>
                  <a:ext uri="{0D108BD9-81ED-4DB2-BD59-A6C34878D82A}">
                    <a16:rowId xmlns:a16="http://schemas.microsoft.com/office/drawing/2014/main" val="2383716211"/>
                  </a:ext>
                </a:extLst>
              </a:tr>
              <a:tr h="424832">
                <a:tc>
                  <a:txBody>
                    <a:bodyPr/>
                    <a:lstStyle/>
                    <a:p>
                      <a:pPr algn="l" fontAlgn="b"/>
                      <a:r>
                        <a:rPr lang="en-US" sz="1100" b="0" i="0" u="none" strike="noStrike">
                          <a:solidFill>
                            <a:srgbClr val="000000"/>
                          </a:solidFill>
                          <a:effectLst/>
                          <a:latin typeface="Calibri" panose="020F0502020204030204" pitchFamily="34" charset="0"/>
                        </a:rPr>
                        <a:t>Mongolia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868.2515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772.4995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601.7379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4400.6145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4201.7377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3967.8294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0.7695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0.5499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0.3379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0.0018</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0.0019</a:t>
                      </a:r>
                    </a:p>
                  </a:txBody>
                  <a:tcPr marL="6350" marR="6350" marT="6350" anchor="b"/>
                </a:tc>
                <a:extLst>
                  <a:ext uri="{0D108BD9-81ED-4DB2-BD59-A6C34878D82A}">
                    <a16:rowId xmlns:a16="http://schemas.microsoft.com/office/drawing/2014/main" val="2852423114"/>
                  </a:ext>
                </a:extLst>
              </a:tr>
              <a:tr h="424832">
                <a:tc>
                  <a:txBody>
                    <a:bodyPr/>
                    <a:lstStyle/>
                    <a:p>
                      <a:pPr algn="l" fontAlgn="b"/>
                      <a:r>
                        <a:rPr lang="en-US" sz="1100" b="0" i="0" u="none" strike="noStrike">
                          <a:solidFill>
                            <a:srgbClr val="000000"/>
                          </a:solidFill>
                          <a:effectLst/>
                          <a:latin typeface="Calibri" panose="020F0502020204030204" pitchFamily="34" charset="0"/>
                        </a:rPr>
                        <a:t>Bahamas</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268.5389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182.7993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562.7121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22554.4541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22497.4497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22817.2309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7.4105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6.5265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9.0202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0.0042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0.0042</a:t>
                      </a:r>
                    </a:p>
                  </a:txBody>
                  <a:tcPr marL="6350" marR="6350" marT="6350" anchor="b"/>
                </a:tc>
                <a:extLst>
                  <a:ext uri="{0D108BD9-81ED-4DB2-BD59-A6C34878D82A}">
                    <a16:rowId xmlns:a16="http://schemas.microsoft.com/office/drawing/2014/main" val="1288402382"/>
                  </a:ext>
                </a:extLst>
              </a:tr>
              <a:tr h="424832">
                <a:tc>
                  <a:txBody>
                    <a:bodyPr/>
                    <a:lstStyle/>
                    <a:p>
                      <a:pPr algn="l" fontAlgn="b"/>
                      <a:r>
                        <a:rPr lang="en-US" sz="1100" b="0" i="0" u="none" strike="noStrike">
                          <a:solidFill>
                            <a:srgbClr val="000000"/>
                          </a:solidFill>
                          <a:effectLst/>
                          <a:latin typeface="Calibri" panose="020F0502020204030204" pitchFamily="34" charset="0"/>
                        </a:rPr>
                        <a:t>Libya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410.4715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342.1825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444.7313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10453.9704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6573.3867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4643.3058</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7.1816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7.1897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8.6168</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0.0020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0.0015</a:t>
                      </a:r>
                    </a:p>
                  </a:txBody>
                  <a:tcPr marL="6350" marR="6350" marT="6350" anchor="b"/>
                </a:tc>
                <a:extLst>
                  <a:ext uri="{0D108BD9-81ED-4DB2-BD59-A6C34878D82A}">
                    <a16:rowId xmlns:a16="http://schemas.microsoft.com/office/drawing/2014/main" val="685214235"/>
                  </a:ext>
                </a:extLst>
              </a:tr>
              <a:tr h="424832">
                <a:tc>
                  <a:txBody>
                    <a:bodyPr/>
                    <a:lstStyle/>
                    <a:p>
                      <a:pPr algn="l" fontAlgn="b"/>
                      <a:r>
                        <a:rPr lang="en-US" sz="1100" b="0" i="0" u="none" strike="noStrike">
                          <a:solidFill>
                            <a:srgbClr val="000000"/>
                          </a:solidFill>
                          <a:effectLst/>
                          <a:latin typeface="Calibri" panose="020F0502020204030204" pitchFamily="34" charset="0"/>
                        </a:rPr>
                        <a:t>Qatar</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421.3425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460.6441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386.1807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94574.2551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94944.0856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73653.3944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40.4514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42.7704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38.6516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0.0145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0.0157</a:t>
                      </a:r>
                    </a:p>
                  </a:txBody>
                  <a:tcPr marL="6350" marR="6350" marT="6350" anchor="b"/>
                </a:tc>
                <a:extLst>
                  <a:ext uri="{0D108BD9-81ED-4DB2-BD59-A6C34878D82A}">
                    <a16:rowId xmlns:a16="http://schemas.microsoft.com/office/drawing/2014/main" val="3356387264"/>
                  </a:ext>
                </a:extLst>
              </a:tr>
              <a:tr h="424832">
                <a:tc>
                  <a:txBody>
                    <a:bodyPr/>
                    <a:lstStyle/>
                    <a:p>
                      <a:pPr algn="l" fontAlgn="b"/>
                      <a:r>
                        <a:rPr lang="en-US" sz="1100" b="0" i="0" u="none" strike="noStrike">
                          <a:solidFill>
                            <a:srgbClr val="000000"/>
                          </a:solidFill>
                          <a:effectLst/>
                          <a:latin typeface="Calibri" panose="020F0502020204030204" pitchFamily="34" charset="0"/>
                        </a:rPr>
                        <a:t>Australia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200.9350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180.3991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348.8876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67652.6832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61995.8297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56310.9630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49.1504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47.4437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48.5850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0.0096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0.0095</a:t>
                      </a:r>
                    </a:p>
                  </a:txBody>
                  <a:tcPr marL="6350" marR="6350" marT="6350" anchor="b"/>
                </a:tc>
                <a:extLst>
                  <a:ext uri="{0D108BD9-81ED-4DB2-BD59-A6C34878D82A}">
                    <a16:rowId xmlns:a16="http://schemas.microsoft.com/office/drawing/2014/main" val="3054630202"/>
                  </a:ext>
                </a:extLst>
              </a:tr>
              <a:tr h="424832">
                <a:tc>
                  <a:txBody>
                    <a:bodyPr/>
                    <a:lstStyle/>
                    <a:p>
                      <a:pPr algn="l" fontAlgn="b"/>
                      <a:r>
                        <a:rPr lang="en-US" sz="1100" b="0" i="0" u="none" strike="noStrike">
                          <a:solidFill>
                            <a:srgbClr val="000000"/>
                          </a:solidFill>
                          <a:effectLst/>
                          <a:latin typeface="Calibri" panose="020F0502020204030204" pitchFamily="34" charset="0"/>
                        </a:rPr>
                        <a:t>Saudi Arabia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264.4651</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263.5547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330.4109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24646.0209</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24406.4765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20481.7453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24.5025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26.8143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26.3186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0.0082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0.0088</a:t>
                      </a:r>
                    </a:p>
                  </a:txBody>
                  <a:tcPr marL="6350" marR="6350" marT="6350" anchor="b"/>
                </a:tc>
                <a:extLst>
                  <a:ext uri="{0D108BD9-81ED-4DB2-BD59-A6C34878D82A}">
                    <a16:rowId xmlns:a16="http://schemas.microsoft.com/office/drawing/2014/main" val="4168254939"/>
                  </a:ext>
                </a:extLst>
              </a:tr>
              <a:tr h="443747">
                <a:tc>
                  <a:txBody>
                    <a:bodyPr/>
                    <a:lstStyle/>
                    <a:p>
                      <a:pPr algn="l" fontAlgn="b"/>
                      <a:r>
                        <a:rPr lang="en-US" sz="1100" b="0" i="0" u="none" strike="noStrike">
                          <a:solidFill>
                            <a:srgbClr val="000000"/>
                          </a:solidFill>
                          <a:effectLst/>
                          <a:latin typeface="Calibri" panose="020F0502020204030204" pitchFamily="34" charset="0"/>
                        </a:rPr>
                        <a:t>United States of America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191.6106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200.4753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168.3437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52749.9112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54539.6656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56115.7184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50.1962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51.8102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54.3548</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0.0122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0.0123</a:t>
                      </a:r>
                    </a:p>
                  </a:txBody>
                  <a:tcPr marL="6350" marR="6350" marT="6350" anchor="b"/>
                </a:tc>
                <a:extLst>
                  <a:ext uri="{0D108BD9-81ED-4DB2-BD59-A6C34878D82A}">
                    <a16:rowId xmlns:a16="http://schemas.microsoft.com/office/drawing/2014/main" val="1792006503"/>
                  </a:ext>
                </a:extLst>
              </a:tr>
              <a:tr h="424832">
                <a:tc>
                  <a:txBody>
                    <a:bodyPr/>
                    <a:lstStyle/>
                    <a:p>
                      <a:pPr algn="l" fontAlgn="b"/>
                      <a:r>
                        <a:rPr lang="en-US" sz="1100" b="0" i="0" u="none" strike="noStrike">
                          <a:solidFill>
                            <a:srgbClr val="000000"/>
                          </a:solidFill>
                          <a:effectLst/>
                          <a:latin typeface="Calibri" panose="020F0502020204030204" pitchFamily="34" charset="0"/>
                        </a:rPr>
                        <a:t>China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18.5637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15.5293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17.7722</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7077.7706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7683.5020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8027.6838</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16.1960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17.2246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17.9385</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0.0036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0.0037</a:t>
                      </a:r>
                    </a:p>
                  </a:txBody>
                  <a:tcPr marL="6350" marR="6350" marT="6350" anchor="b"/>
                </a:tc>
                <a:extLst>
                  <a:ext uri="{0D108BD9-81ED-4DB2-BD59-A6C34878D82A}">
                    <a16:rowId xmlns:a16="http://schemas.microsoft.com/office/drawing/2014/main" val="3884317093"/>
                  </a:ext>
                </a:extLst>
              </a:tr>
              <a:tr h="424832">
                <a:tc>
                  <a:txBody>
                    <a:bodyPr/>
                    <a:lstStyle/>
                    <a:p>
                      <a:pPr algn="l" fontAlgn="b"/>
                      <a:r>
                        <a:rPr lang="en-US" sz="1100" b="0" i="0" u="none" strike="noStrike">
                          <a:solidFill>
                            <a:srgbClr val="000000"/>
                          </a:solidFill>
                          <a:effectLst/>
                          <a:latin typeface="Calibri" panose="020F0502020204030204" pitchFamily="34" charset="0"/>
                        </a:rPr>
                        <a:t>India</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8.7464</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9.7846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10.1173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1456.2016</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1576.8177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1598.2590</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2.5333</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2.4527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2.6127</a:t>
                      </a:r>
                    </a:p>
                  </a:txBody>
                  <a:tcPr marL="6350" marR="6350" marT="6350" anchor="b"/>
                </a:tc>
                <a:tc>
                  <a:txBody>
                    <a:bodyPr/>
                    <a:lstStyle/>
                    <a:p>
                      <a:pPr algn="r" fontAlgn="b"/>
                      <a:r>
                        <a:rPr lang="en-US" sz="1100" b="0" i="0" u="none" strike="noStrike">
                          <a:solidFill>
                            <a:srgbClr val="000000"/>
                          </a:solidFill>
                          <a:effectLst/>
                          <a:latin typeface="Calibri" panose="020F0502020204030204" pitchFamily="34" charset="0"/>
                        </a:rPr>
                        <a:t>0.0007</a:t>
                      </a:r>
                    </a:p>
                  </a:txBody>
                  <a:tcPr marL="6350" marR="6350" marT="6350" anchor="b"/>
                </a:tc>
                <a:tc>
                  <a:txBody>
                    <a:bodyPr/>
                    <a:lstStyle/>
                    <a:p>
                      <a:pPr algn="r" fontAlgn="b"/>
                      <a:r>
                        <a:rPr lang="en-US" sz="1100" b="0" i="0" u="none" strike="noStrike" dirty="0">
                          <a:solidFill>
                            <a:srgbClr val="000000"/>
                          </a:solidFill>
                          <a:effectLst/>
                          <a:latin typeface="Calibri" panose="020F0502020204030204" pitchFamily="34" charset="0"/>
                        </a:rPr>
                        <a:t>0.0008</a:t>
                      </a:r>
                    </a:p>
                  </a:txBody>
                  <a:tcPr marL="6350" marR="6350" marT="6350" anchor="b"/>
                </a:tc>
                <a:extLst>
                  <a:ext uri="{0D108BD9-81ED-4DB2-BD59-A6C34878D82A}">
                    <a16:rowId xmlns:a16="http://schemas.microsoft.com/office/drawing/2014/main" val="1725440005"/>
                  </a:ext>
                </a:extLst>
              </a:tr>
            </a:tbl>
          </a:graphicData>
        </a:graphic>
      </p:graphicFrame>
    </p:spTree>
    <p:extLst>
      <p:ext uri="{BB962C8B-B14F-4D97-AF65-F5344CB8AC3E}">
        <p14:creationId xmlns:p14="http://schemas.microsoft.com/office/powerpoint/2010/main" val="33412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6" name="Shape 234"/>
          <p:cNvSpPr txBox="1">
            <a:spLocks noGrp="1"/>
          </p:cNvSpPr>
          <p:nvPr>
            <p:ph type="body" idx="1"/>
          </p:nvPr>
        </p:nvSpPr>
        <p:spPr>
          <a:xfrm>
            <a:off x="410667" y="1620281"/>
            <a:ext cx="5285053" cy="2367825"/>
          </a:xfrm>
          <a:prstGeom prst="rect">
            <a:avLst/>
          </a:prstGeom>
          <a:noFill/>
          <a:ln>
            <a:noFill/>
          </a:ln>
        </p:spPr>
        <p:txBody>
          <a:bodyPr lIns="91425" tIns="45700" rIns="91425" bIns="45700" anchor="t" anchorCtr="0">
            <a:noAutofit/>
          </a:bodyPr>
          <a:lstStyle/>
          <a:p>
            <a:pPr marL="342900" marR="0" lvl="0" indent="-342900" algn="just" rtl="0">
              <a:spcBef>
                <a:spcPts val="1000"/>
              </a:spcBef>
              <a:spcAft>
                <a:spcPts val="0"/>
              </a:spcAft>
              <a:buClr>
                <a:schemeClr val="accent1"/>
              </a:buClr>
              <a:buSzPct val="80000"/>
              <a:buFont typeface="Noto Sans Symbols"/>
              <a:buNone/>
            </a:pPr>
            <a:r>
              <a:rPr lang="en-US" sz="2000" b="1" i="0" u="none" strike="noStrike" cap="none" dirty="0">
                <a:solidFill>
                  <a:srgbClr val="FEFEFE"/>
                </a:solidFill>
                <a:latin typeface="Trebuchet MS"/>
                <a:ea typeface="Trebuchet MS"/>
                <a:cs typeface="Trebuchet MS"/>
                <a:sym typeface="Trebuchet MS"/>
              </a:rPr>
              <a:t>Radiance Growth is inconsistent and not continuously rising as opposed to the initial assumption.</a:t>
            </a:r>
            <a:endParaRPr sz="2000" b="1"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pic>
        <p:nvPicPr>
          <p:cNvPr id="8" name="Picture 7"/>
          <p:cNvPicPr>
            <a:picLocks noChangeAspect="1"/>
          </p:cNvPicPr>
          <p:nvPr/>
        </p:nvPicPr>
        <p:blipFill>
          <a:blip r:embed="rId2"/>
          <a:stretch>
            <a:fillRect/>
          </a:stretch>
        </p:blipFill>
        <p:spPr>
          <a:xfrm>
            <a:off x="4110554" y="2409595"/>
            <a:ext cx="7143750" cy="4286250"/>
          </a:xfrm>
          <a:prstGeom prst="rect">
            <a:avLst/>
          </a:prstGeom>
        </p:spPr>
      </p:pic>
    </p:spTree>
    <p:extLst>
      <p:ext uri="{BB962C8B-B14F-4D97-AF65-F5344CB8AC3E}">
        <p14:creationId xmlns:p14="http://schemas.microsoft.com/office/powerpoint/2010/main" val="99264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77333" y="371061"/>
            <a:ext cx="8596668" cy="742826"/>
          </a:xfrm>
          <a:prstGeom prst="rect">
            <a:avLst/>
          </a:prstGeom>
          <a:noFill/>
          <a:ln>
            <a:noFill/>
          </a:ln>
        </p:spPr>
        <p:txBody>
          <a:bodyPr lIns="91425" tIns="45700" rIns="91425" bIns="45700" anchor="t" anchorCtr="0">
            <a:noAutofit/>
          </a:bodyPr>
          <a:lstStyle/>
          <a:p>
            <a:pPr lvl="0">
              <a:buSzPct val="25000"/>
            </a:pPr>
            <a:r>
              <a:rPr lang="en-US" dirty="0"/>
              <a:t>Observations - Radiance vs Electricity</a:t>
            </a:r>
            <a:endParaRPr lang="en-US" sz="3600" b="0" i="0" u="none" strike="noStrike" cap="none" dirty="0">
              <a:solidFill>
                <a:schemeClr val="accent1"/>
              </a:solidFill>
              <a:latin typeface="Trebuchet MS"/>
              <a:ea typeface="Trebuchet MS"/>
              <a:cs typeface="Trebuchet MS"/>
              <a:sym typeface="Trebuchet MS"/>
            </a:endParaRPr>
          </a:p>
        </p:txBody>
      </p:sp>
      <p:sp>
        <p:nvSpPr>
          <p:cNvPr id="234" name="Shape 234"/>
          <p:cNvSpPr txBox="1">
            <a:spLocks noGrp="1"/>
          </p:cNvSpPr>
          <p:nvPr>
            <p:ph type="body" idx="1"/>
          </p:nvPr>
        </p:nvSpPr>
        <p:spPr>
          <a:xfrm>
            <a:off x="484551" y="1113887"/>
            <a:ext cx="5604319" cy="5237719"/>
          </a:xfrm>
          <a:prstGeom prst="rect">
            <a:avLst/>
          </a:prstGeom>
          <a:noFill/>
          <a:ln>
            <a:noFill/>
          </a:ln>
        </p:spPr>
        <p:txBody>
          <a:bodyPr lIns="91425" tIns="45700" rIns="91425" bIns="45700" anchor="t" anchorCtr="0">
            <a:noAutofit/>
          </a:bodyPr>
          <a:lstStyle/>
          <a:p>
            <a:pPr lvl="0" indent="-342900" algn="just">
              <a:spcBef>
                <a:spcPts val="0"/>
              </a:spcBef>
              <a:buSzPct val="80000"/>
            </a:pPr>
            <a:r>
              <a:rPr lang="en-US" b="1" i="0" u="none" strike="noStrike" cap="none" dirty="0">
                <a:solidFill>
                  <a:srgbClr val="F1A298"/>
                </a:solidFill>
                <a:latin typeface="Trebuchet MS"/>
                <a:ea typeface="Trebuchet MS"/>
                <a:cs typeface="Trebuchet MS"/>
                <a:sym typeface="Trebuchet MS"/>
              </a:rPr>
              <a:t>Analysis Done </a:t>
            </a:r>
            <a:r>
              <a:rPr lang="en-US" b="1" dirty="0">
                <a:solidFill>
                  <a:srgbClr val="F1A298"/>
                </a:solidFill>
              </a:rPr>
              <a:t>→</a:t>
            </a:r>
            <a:r>
              <a:rPr lang="en-US" b="0" i="0" u="none" strike="noStrike" cap="none" dirty="0">
                <a:solidFill>
                  <a:srgbClr val="FEFEFE"/>
                </a:solidFill>
                <a:latin typeface="Trebuchet MS"/>
                <a:ea typeface="Trebuchet MS"/>
                <a:cs typeface="Trebuchet MS"/>
                <a:sym typeface="Trebuchet MS"/>
              </a:rPr>
              <a:t> </a:t>
            </a:r>
            <a:r>
              <a:rPr lang="en-US" b="1" i="0" u="none" strike="noStrike" cap="none" dirty="0">
                <a:solidFill>
                  <a:srgbClr val="FEFEFE"/>
                </a:solidFill>
                <a:latin typeface="Trebuchet MS"/>
                <a:ea typeface="Trebuchet MS"/>
                <a:cs typeface="Trebuchet MS"/>
                <a:sym typeface="Trebuchet MS"/>
              </a:rPr>
              <a:t>Linear modeling Between Electricity Consumption and Radiance</a:t>
            </a:r>
          </a:p>
          <a:p>
            <a:pPr marL="342900" marR="0" lvl="0" indent="-342900" algn="just" rtl="0">
              <a:spcBef>
                <a:spcPts val="1000"/>
              </a:spcBef>
              <a:spcAft>
                <a:spcPts val="0"/>
              </a:spcAft>
              <a:buClr>
                <a:schemeClr val="accent1"/>
              </a:buClr>
              <a:buSzPct val="80000"/>
              <a:buFont typeface="Noto Sans Symbols"/>
              <a:buChar char="▶"/>
            </a:pPr>
            <a:r>
              <a:rPr lang="en-US" b="1" i="0" u="none" strike="noStrike" cap="none" dirty="0">
                <a:solidFill>
                  <a:srgbClr val="F1A298"/>
                </a:solidFill>
                <a:latin typeface="Trebuchet MS"/>
                <a:ea typeface="Trebuchet MS"/>
                <a:cs typeface="Trebuchet MS"/>
                <a:sym typeface="Trebuchet MS"/>
              </a:rPr>
              <a:t>Result →</a:t>
            </a:r>
            <a:r>
              <a:rPr lang="en-US" b="0" i="0" u="none" strike="noStrike" cap="none" dirty="0">
                <a:solidFill>
                  <a:srgbClr val="FEFEFE"/>
                </a:solidFill>
                <a:latin typeface="Trebuchet MS"/>
                <a:ea typeface="Trebuchet MS"/>
                <a:cs typeface="Trebuchet MS"/>
                <a:sym typeface="Trebuchet MS"/>
              </a:rPr>
              <a:t> Exhibits a flat distribution which explains the fact that energy generated is used for a variety of purposes commercially and at the domestic scale; and not all of it is used for lighting purposes. Electricity as a single driver variable is not significant.</a:t>
            </a:r>
          </a:p>
          <a:p>
            <a:pPr marL="342900" marR="0" lvl="0" indent="-342900" algn="just" rtl="0">
              <a:spcBef>
                <a:spcPts val="1000"/>
              </a:spcBef>
              <a:spcAft>
                <a:spcPts val="0"/>
              </a:spcAft>
              <a:buClr>
                <a:schemeClr val="accent1"/>
              </a:buClr>
              <a:buSzPct val="80000"/>
              <a:buFont typeface="Noto Sans Symbols"/>
              <a:buChar char="▶"/>
            </a:pPr>
            <a:r>
              <a:rPr lang="en-US" b="1" i="0" u="none" strike="noStrike" cap="none" dirty="0">
                <a:solidFill>
                  <a:srgbClr val="F1A298"/>
                </a:solidFill>
                <a:latin typeface="Trebuchet MS"/>
                <a:ea typeface="Trebuchet MS"/>
                <a:cs typeface="Trebuchet MS"/>
                <a:sym typeface="Trebuchet MS"/>
              </a:rPr>
              <a:t>Takeaways → </a:t>
            </a:r>
            <a:r>
              <a:rPr lang="en-US" b="0" i="0" u="none" strike="noStrike" cap="none" dirty="0">
                <a:solidFill>
                  <a:srgbClr val="FEFEFE"/>
                </a:solidFill>
                <a:latin typeface="Trebuchet MS"/>
                <a:ea typeface="Trebuchet MS"/>
                <a:cs typeface="Trebuchet MS"/>
                <a:sym typeface="Trebuchet MS"/>
              </a:rPr>
              <a:t>Some Island nations that count towards low electricity consumption have shown high Radiance levels, which probably is a result of act</a:t>
            </a:r>
            <a:r>
              <a:rPr lang="en-US" dirty="0"/>
              <a:t>ivities relating to </a:t>
            </a:r>
            <a:r>
              <a:rPr lang="en-US" b="0" i="0" u="none" strike="noStrike" cap="none" dirty="0">
                <a:solidFill>
                  <a:srgbClr val="FEFEFE"/>
                </a:solidFill>
                <a:latin typeface="Trebuchet MS"/>
                <a:ea typeface="Trebuchet MS"/>
                <a:cs typeface="Trebuchet MS"/>
                <a:sym typeface="Trebuchet MS"/>
              </a:rPr>
              <a:t>tourism, recreational and predominantly domestic consumption (primary energy usage is to empower these areas and not for industrial activities). Eur</a:t>
            </a:r>
            <a:r>
              <a:rPr lang="en-US" dirty="0"/>
              <a:t>opean countries with higher electricity consumption have a more even distribution in terms of light pollution (which probably explains low levels of usage for lighting as compared other industrial usages. </a:t>
            </a:r>
          </a:p>
          <a:p>
            <a:pPr marL="0" marR="0" lvl="0" indent="0" algn="just" rtl="0">
              <a:spcBef>
                <a:spcPts val="1000"/>
              </a:spcBef>
              <a:spcAft>
                <a:spcPts val="0"/>
              </a:spcAft>
              <a:buClr>
                <a:schemeClr val="accent1"/>
              </a:buClr>
              <a:buSzPct val="25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pic>
        <p:nvPicPr>
          <p:cNvPr id="9" name="Picture 8"/>
          <p:cNvPicPr>
            <a:picLocks noChangeAspect="1"/>
          </p:cNvPicPr>
          <p:nvPr/>
        </p:nvPicPr>
        <p:blipFill>
          <a:blip r:embed="rId3"/>
          <a:stretch>
            <a:fillRect/>
          </a:stretch>
        </p:blipFill>
        <p:spPr>
          <a:xfrm>
            <a:off x="6517365" y="1428976"/>
            <a:ext cx="5084619" cy="50846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Observations – Radiance vs Electricity</a:t>
            </a:r>
          </a:p>
        </p:txBody>
      </p:sp>
      <p:sp>
        <p:nvSpPr>
          <p:cNvPr id="234" name="Shape 234"/>
          <p:cNvSpPr txBox="1">
            <a:spLocks noGrp="1"/>
          </p:cNvSpPr>
          <p:nvPr>
            <p:ph type="body" idx="1"/>
          </p:nvPr>
        </p:nvSpPr>
        <p:spPr>
          <a:xfrm>
            <a:off x="528624" y="1352426"/>
            <a:ext cx="5641267" cy="5103000"/>
          </a:xfrm>
          <a:prstGeom prst="rect">
            <a:avLst/>
          </a:prstGeom>
          <a:noFill/>
          <a:ln>
            <a:noFill/>
          </a:ln>
        </p:spPr>
        <p:txBody>
          <a:bodyPr lIns="91425" tIns="45700" rIns="91425" bIns="45700" anchor="t" anchorCtr="0">
            <a:noAutofit/>
          </a:bodyPr>
          <a:lstStyle/>
          <a:p>
            <a:pPr lvl="0" indent="-342900" algn="just">
              <a:buSzPct val="80000"/>
              <a:buNone/>
            </a:pPr>
            <a:r>
              <a:rPr lang="en-US" sz="1050" dirty="0">
                <a:latin typeface="Lucida Console" panose="020B0609040504020204" pitchFamily="49" charset="0"/>
                <a:cs typeface="Calibri" panose="020F0502020204030204" pitchFamily="34" charset="0"/>
              </a:rPr>
              <a:t>Call:</a:t>
            </a:r>
          </a:p>
          <a:p>
            <a:pPr lvl="0" indent="-342900" algn="just">
              <a:buSzPct val="80000"/>
              <a:buNone/>
            </a:pPr>
            <a:r>
              <a:rPr lang="en-US" sz="1050" dirty="0" err="1">
                <a:latin typeface="Lucida Console" panose="020B0609040504020204" pitchFamily="49" charset="0"/>
                <a:cs typeface="Calibri" panose="020F0502020204030204" pitchFamily="34" charset="0"/>
              </a:rPr>
              <a:t>lm</a:t>
            </a:r>
            <a:r>
              <a:rPr lang="en-US" sz="1050" dirty="0">
                <a:latin typeface="Lucida Console" panose="020B0609040504020204" pitchFamily="49" charset="0"/>
                <a:cs typeface="Calibri" panose="020F0502020204030204" pitchFamily="34" charset="0"/>
              </a:rPr>
              <a:t>(formula = log(Rad2013) ~ log(Elec2013), data = </a:t>
            </a:r>
            <a:r>
              <a:rPr lang="en-US" sz="1050" dirty="0" err="1">
                <a:latin typeface="Lucida Console" panose="020B0609040504020204" pitchFamily="49" charset="0"/>
                <a:cs typeface="Calibri" panose="020F0502020204030204" pitchFamily="34" charset="0"/>
              </a:rPr>
              <a:t>Pol_Elec</a:t>
            </a:r>
            <a:r>
              <a:rPr lang="en-US" sz="1050" dirty="0">
                <a:latin typeface="Lucida Console" panose="020B0609040504020204" pitchFamily="49" charset="0"/>
                <a:cs typeface="Calibri" panose="020F0502020204030204" pitchFamily="34" charset="0"/>
              </a:rPr>
              <a:t>)</a:t>
            </a:r>
          </a:p>
          <a:p>
            <a:pPr lvl="0" indent="-342900" algn="just">
              <a:buSzPct val="80000"/>
              <a:buNone/>
            </a:pPr>
            <a:endParaRPr lang="en-US" sz="1050" dirty="0">
              <a:latin typeface="Lucida Console" panose="020B0609040504020204" pitchFamily="49" charset="0"/>
              <a:cs typeface="Calibri" panose="020F0502020204030204" pitchFamily="34" charset="0"/>
            </a:endParaRPr>
          </a:p>
          <a:p>
            <a:pPr lvl="0" indent="-342900" algn="just">
              <a:buSzPct val="80000"/>
              <a:buNone/>
            </a:pPr>
            <a:r>
              <a:rPr lang="en-US" sz="1050" dirty="0">
                <a:latin typeface="Lucida Console" panose="020B0609040504020204" pitchFamily="49" charset="0"/>
                <a:cs typeface="Calibri" panose="020F0502020204030204" pitchFamily="34" charset="0"/>
              </a:rPr>
              <a:t>Residuals:</a:t>
            </a:r>
          </a:p>
          <a:p>
            <a:pPr lvl="0" indent="-342900" algn="just">
              <a:buSzPct val="80000"/>
              <a:buNone/>
            </a:pPr>
            <a:r>
              <a:rPr lang="en-US" sz="1050" dirty="0">
                <a:latin typeface="Lucida Console" panose="020B0609040504020204" pitchFamily="49" charset="0"/>
                <a:cs typeface="Calibri" panose="020F0502020204030204" pitchFamily="34" charset="0"/>
              </a:rPr>
              <a:t>    Min      1Q  Median      3Q     Max </a:t>
            </a:r>
          </a:p>
          <a:p>
            <a:pPr lvl="0" indent="-342900" algn="just">
              <a:buSzPct val="80000"/>
              <a:buNone/>
            </a:pPr>
            <a:r>
              <a:rPr lang="en-US" sz="1050" dirty="0">
                <a:latin typeface="Lucida Console" panose="020B0609040504020204" pitchFamily="49" charset="0"/>
                <a:cs typeface="Calibri" panose="020F0502020204030204" pitchFamily="34" charset="0"/>
              </a:rPr>
              <a:t>-2.6216 -0.5732 -0.1645  0.3972  2.6212 </a:t>
            </a:r>
          </a:p>
          <a:p>
            <a:pPr lvl="0" indent="-342900" algn="just">
              <a:buSzPct val="80000"/>
              <a:buNone/>
            </a:pPr>
            <a:endParaRPr lang="en-US" sz="1050" dirty="0">
              <a:latin typeface="Lucida Console" panose="020B0609040504020204" pitchFamily="49" charset="0"/>
              <a:cs typeface="Calibri" panose="020F0502020204030204" pitchFamily="34" charset="0"/>
            </a:endParaRPr>
          </a:p>
          <a:p>
            <a:pPr lvl="0" indent="-342900" algn="just">
              <a:buSzPct val="80000"/>
              <a:buNone/>
            </a:pPr>
            <a:r>
              <a:rPr lang="en-US" sz="1050" dirty="0">
                <a:latin typeface="Lucida Console" panose="020B0609040504020204" pitchFamily="49" charset="0"/>
                <a:cs typeface="Calibri" panose="020F0502020204030204" pitchFamily="34" charset="0"/>
              </a:rPr>
              <a:t>Coefficients:</a:t>
            </a:r>
          </a:p>
          <a:p>
            <a:pPr lvl="0" indent="-342900" algn="just">
              <a:buSzPct val="80000"/>
              <a:buNone/>
            </a:pPr>
            <a:r>
              <a:rPr lang="en-US" sz="1050" dirty="0">
                <a:latin typeface="Lucida Console" panose="020B0609040504020204" pitchFamily="49" charset="0"/>
                <a:cs typeface="Calibri" panose="020F0502020204030204" pitchFamily="34" charset="0"/>
              </a:rPr>
              <a:t>              Estimate Std. Error t value </a:t>
            </a:r>
            <a:r>
              <a:rPr lang="en-US" sz="1050" dirty="0" err="1">
                <a:latin typeface="Lucida Console" panose="020B0609040504020204" pitchFamily="49" charset="0"/>
                <a:cs typeface="Calibri" panose="020F0502020204030204" pitchFamily="34" charset="0"/>
              </a:rPr>
              <a:t>Pr</a:t>
            </a:r>
            <a:r>
              <a:rPr lang="en-US" sz="1050" dirty="0">
                <a:latin typeface="Lucida Console" panose="020B0609040504020204" pitchFamily="49" charset="0"/>
                <a:cs typeface="Calibri" panose="020F0502020204030204" pitchFamily="34" charset="0"/>
              </a:rPr>
              <a:t>(&gt;|t|)    </a:t>
            </a:r>
          </a:p>
          <a:p>
            <a:pPr lvl="0" indent="-342900" algn="just">
              <a:buSzPct val="80000"/>
              <a:buNone/>
            </a:pPr>
            <a:r>
              <a:rPr lang="en-US" sz="1050" dirty="0">
                <a:latin typeface="Lucida Console" panose="020B0609040504020204" pitchFamily="49" charset="0"/>
                <a:cs typeface="Calibri" panose="020F0502020204030204" pitchFamily="34" charset="0"/>
              </a:rPr>
              <a:t>(Intercept)     6.9822     0.2970   23.51   &lt;2e-16 ***</a:t>
            </a:r>
          </a:p>
          <a:p>
            <a:pPr lvl="0" indent="-342900" algn="just">
              <a:buSzPct val="80000"/>
              <a:buNone/>
            </a:pPr>
            <a:r>
              <a:rPr lang="en-US" sz="1050" dirty="0">
                <a:latin typeface="Lucida Console" panose="020B0609040504020204" pitchFamily="49" charset="0"/>
                <a:cs typeface="Calibri" panose="020F0502020204030204" pitchFamily="34" charset="0"/>
              </a:rPr>
              <a:t>log(Elec2013)   </a:t>
            </a:r>
            <a:r>
              <a:rPr lang="en-US" sz="1050" b="1" dirty="0">
                <a:latin typeface="Lucida Console" panose="020B0609040504020204" pitchFamily="49" charset="0"/>
                <a:cs typeface="Calibri" panose="020F0502020204030204" pitchFamily="34" charset="0"/>
              </a:rPr>
              <a:t>0.4492</a:t>
            </a:r>
            <a:r>
              <a:rPr lang="en-US" sz="1050" dirty="0">
                <a:latin typeface="Lucida Console" panose="020B0609040504020204" pitchFamily="49" charset="0"/>
                <a:cs typeface="Calibri" panose="020F0502020204030204" pitchFamily="34" charset="0"/>
              </a:rPr>
              <a:t>     0.0428   10.49   &lt;2e-16 ***</a:t>
            </a:r>
          </a:p>
          <a:p>
            <a:pPr lvl="0" indent="-342900" algn="just">
              <a:buSzPct val="80000"/>
              <a:buNone/>
            </a:pPr>
            <a:r>
              <a:rPr lang="en-US" sz="1050" dirty="0">
                <a:latin typeface="Lucida Console" panose="020B0609040504020204" pitchFamily="49" charset="0"/>
                <a:cs typeface="Calibri" panose="020F0502020204030204" pitchFamily="34" charset="0"/>
              </a:rPr>
              <a:t>---</a:t>
            </a:r>
          </a:p>
          <a:p>
            <a:pPr lvl="0" indent="-342900" algn="just">
              <a:buSzPct val="80000"/>
              <a:buNone/>
            </a:pPr>
            <a:r>
              <a:rPr lang="en-US" sz="1050" dirty="0" err="1">
                <a:latin typeface="Lucida Console" panose="020B0609040504020204" pitchFamily="49" charset="0"/>
                <a:cs typeface="Calibri" panose="020F0502020204030204" pitchFamily="34" charset="0"/>
              </a:rPr>
              <a:t>Signif</a:t>
            </a:r>
            <a:r>
              <a:rPr lang="en-US" sz="1050" dirty="0">
                <a:latin typeface="Lucida Console" panose="020B0609040504020204" pitchFamily="49" charset="0"/>
                <a:cs typeface="Calibri" panose="020F0502020204030204" pitchFamily="34" charset="0"/>
              </a:rPr>
              <a:t>. codes:  </a:t>
            </a:r>
          </a:p>
          <a:p>
            <a:pPr lvl="0" indent="-342900" algn="just">
              <a:buSzPct val="80000"/>
              <a:buNone/>
            </a:pPr>
            <a:r>
              <a:rPr lang="en-US" sz="1050" dirty="0">
                <a:latin typeface="Lucida Console" panose="020B0609040504020204" pitchFamily="49" charset="0"/>
                <a:cs typeface="Calibri" panose="020F0502020204030204" pitchFamily="34" charset="0"/>
              </a:rPr>
              <a:t>0 ‘***’ 0.001 ‘**’ 0.01 ‘*’ 0.05 ‘.’ 0.1 ‘ ’ 1</a:t>
            </a:r>
          </a:p>
          <a:p>
            <a:pPr lvl="0" indent="-342900" algn="just">
              <a:buSzPct val="80000"/>
              <a:buNone/>
            </a:pPr>
            <a:endParaRPr lang="en-US" sz="1050" dirty="0">
              <a:latin typeface="Lucida Console" panose="020B0609040504020204" pitchFamily="49" charset="0"/>
              <a:cs typeface="Calibri" panose="020F0502020204030204" pitchFamily="34" charset="0"/>
            </a:endParaRPr>
          </a:p>
          <a:p>
            <a:pPr lvl="0" indent="-342900" algn="just">
              <a:buSzPct val="80000"/>
              <a:buNone/>
            </a:pPr>
            <a:r>
              <a:rPr lang="en-US" sz="1050" dirty="0">
                <a:latin typeface="Lucida Console" panose="020B0609040504020204" pitchFamily="49" charset="0"/>
                <a:cs typeface="Calibri" panose="020F0502020204030204" pitchFamily="34" charset="0"/>
              </a:rPr>
              <a:t>Residual standard error: 0.9414 on 176 degrees of freedom</a:t>
            </a:r>
          </a:p>
          <a:p>
            <a:pPr lvl="0" indent="-342900" algn="just">
              <a:buSzPct val="80000"/>
              <a:buNone/>
            </a:pPr>
            <a:r>
              <a:rPr lang="en-US" sz="1050" dirty="0">
                <a:latin typeface="Lucida Console" panose="020B0609040504020204" pitchFamily="49" charset="0"/>
                <a:cs typeface="Calibri" panose="020F0502020204030204" pitchFamily="34" charset="0"/>
              </a:rPr>
              <a:t>Multiple R-squared:  0.3848,	Adjusted R-squared:  </a:t>
            </a:r>
            <a:r>
              <a:rPr lang="en-US" sz="1050" b="1" dirty="0">
                <a:latin typeface="Lucida Console" panose="020B0609040504020204" pitchFamily="49" charset="0"/>
                <a:cs typeface="Calibri" panose="020F0502020204030204" pitchFamily="34" charset="0"/>
              </a:rPr>
              <a:t>0.3814</a:t>
            </a:r>
            <a:r>
              <a:rPr lang="en-US" sz="1050" dirty="0">
                <a:latin typeface="Lucida Console" panose="020B0609040504020204" pitchFamily="49" charset="0"/>
                <a:cs typeface="Calibri" panose="020F0502020204030204" pitchFamily="34" charset="0"/>
              </a:rPr>
              <a:t> </a:t>
            </a:r>
          </a:p>
          <a:p>
            <a:pPr lvl="0" indent="-342900" algn="just">
              <a:buSzPct val="80000"/>
              <a:buNone/>
            </a:pPr>
            <a:r>
              <a:rPr lang="en-US" sz="1050" dirty="0">
                <a:latin typeface="Lucida Console" panose="020B0609040504020204" pitchFamily="49" charset="0"/>
                <a:cs typeface="Calibri" panose="020F0502020204030204" pitchFamily="34" charset="0"/>
              </a:rPr>
              <a:t>F-statistic: </a:t>
            </a:r>
            <a:r>
              <a:rPr lang="en-US" sz="1050" b="1" dirty="0">
                <a:latin typeface="Lucida Console" panose="020B0609040504020204" pitchFamily="49" charset="0"/>
                <a:cs typeface="Calibri" panose="020F0502020204030204" pitchFamily="34" charset="0"/>
              </a:rPr>
              <a:t>110.1</a:t>
            </a:r>
            <a:r>
              <a:rPr lang="en-US" sz="1050" dirty="0">
                <a:latin typeface="Lucida Console" panose="020B0609040504020204" pitchFamily="49" charset="0"/>
                <a:cs typeface="Calibri" panose="020F0502020204030204" pitchFamily="34" charset="0"/>
              </a:rPr>
              <a:t> on 1 and 176 DF,  p-value: &lt; 2.2e-16</a:t>
            </a:r>
            <a:endParaRPr lang="en-US"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6057441" y="1187067"/>
            <a:ext cx="5356034" cy="5356034"/>
          </a:xfrm>
          <a:prstGeom prst="rect">
            <a:avLst/>
          </a:prstGeom>
        </p:spPr>
      </p:pic>
    </p:spTree>
    <p:extLst>
      <p:ext uri="{BB962C8B-B14F-4D97-AF65-F5344CB8AC3E}">
        <p14:creationId xmlns:p14="http://schemas.microsoft.com/office/powerpoint/2010/main" val="95896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Observations – Radiance vs GDP</a:t>
            </a:r>
          </a:p>
        </p:txBody>
      </p:sp>
      <p:sp>
        <p:nvSpPr>
          <p:cNvPr id="234" name="Shape 234"/>
          <p:cNvSpPr txBox="1">
            <a:spLocks noGrp="1"/>
          </p:cNvSpPr>
          <p:nvPr>
            <p:ph type="body" idx="1"/>
          </p:nvPr>
        </p:nvSpPr>
        <p:spPr>
          <a:xfrm>
            <a:off x="5882822" y="1564307"/>
            <a:ext cx="5762007" cy="5103000"/>
          </a:xfrm>
          <a:prstGeom prst="rect">
            <a:avLst/>
          </a:prstGeom>
          <a:noFill/>
          <a:ln>
            <a:noFill/>
          </a:ln>
        </p:spPr>
        <p:txBody>
          <a:bodyPr lIns="91425" tIns="45700" rIns="91425" bIns="45700" anchor="t" anchorCtr="0">
            <a:noAutofit/>
          </a:bodyPr>
          <a:lstStyle/>
          <a:p>
            <a:pPr marL="342900" marR="0" lvl="0" indent="-342900" algn="just" rtl="0">
              <a:spcBef>
                <a:spcPts val="1000"/>
              </a:spcBef>
              <a:spcAft>
                <a:spcPts val="0"/>
              </a:spcAft>
              <a:buClr>
                <a:schemeClr val="accent1"/>
              </a:buClr>
              <a:buSzPct val="80000"/>
              <a:buFont typeface="Noto Sans Symbols"/>
              <a:buChar char="▶"/>
            </a:pPr>
            <a:r>
              <a:rPr lang="en-US" b="1" i="0" u="none" strike="noStrike" cap="none" dirty="0">
                <a:solidFill>
                  <a:srgbClr val="F1A298"/>
                </a:solidFill>
                <a:latin typeface="Trebuchet MS"/>
                <a:ea typeface="Trebuchet MS"/>
                <a:cs typeface="Trebuchet MS"/>
                <a:sym typeface="Trebuchet MS"/>
              </a:rPr>
              <a:t>Analysis Done </a:t>
            </a:r>
            <a:r>
              <a:rPr lang="en-US" b="0" i="0" u="none" strike="noStrike" cap="none" dirty="0">
                <a:solidFill>
                  <a:srgbClr val="FEFEFE"/>
                </a:solidFill>
                <a:latin typeface="Trebuchet MS"/>
                <a:ea typeface="Trebuchet MS"/>
                <a:cs typeface="Trebuchet MS"/>
                <a:sym typeface="Trebuchet MS"/>
              </a:rPr>
              <a:t>→ </a:t>
            </a:r>
            <a:r>
              <a:rPr lang="en-US" b="1" i="0" u="none" strike="noStrike" cap="none" dirty="0">
                <a:solidFill>
                  <a:srgbClr val="FEFEFE"/>
                </a:solidFill>
                <a:latin typeface="Trebuchet MS"/>
                <a:ea typeface="Trebuchet MS"/>
                <a:cs typeface="Trebuchet MS"/>
                <a:sym typeface="Trebuchet MS"/>
              </a:rPr>
              <a:t>Compared GDP against Radiance</a:t>
            </a:r>
          </a:p>
          <a:p>
            <a:pPr marL="342900" marR="0" lvl="0" indent="-342900" algn="just" rtl="0">
              <a:spcBef>
                <a:spcPts val="1000"/>
              </a:spcBef>
              <a:spcAft>
                <a:spcPts val="0"/>
              </a:spcAft>
              <a:buClr>
                <a:schemeClr val="accent1"/>
              </a:buClr>
              <a:buSzPct val="80000"/>
              <a:buFont typeface="Noto Sans Symbols"/>
              <a:buChar char="▶"/>
            </a:pPr>
            <a:r>
              <a:rPr lang="en-US" b="1" i="0" u="none" strike="noStrike" cap="none" dirty="0">
                <a:solidFill>
                  <a:srgbClr val="F1A298"/>
                </a:solidFill>
                <a:latin typeface="Trebuchet MS"/>
                <a:ea typeface="Trebuchet MS"/>
                <a:cs typeface="Trebuchet MS"/>
                <a:sym typeface="Trebuchet MS"/>
              </a:rPr>
              <a:t>Result → </a:t>
            </a:r>
            <a:r>
              <a:rPr lang="en-US" b="0" i="0" u="none" strike="noStrike" cap="none" dirty="0">
                <a:solidFill>
                  <a:srgbClr val="FEFEFE"/>
                </a:solidFill>
                <a:latin typeface="Trebuchet MS"/>
                <a:ea typeface="Trebuchet MS"/>
                <a:cs typeface="Trebuchet MS"/>
                <a:sym typeface="Trebuchet MS"/>
              </a:rPr>
              <a:t>Relationship between GDP and Radiance exhibits a certain degree of randomness with the general distribution mimicking a downward sloping curve with most of the observations clustered around the low GDP and low Radiance zone. </a:t>
            </a:r>
          </a:p>
          <a:p>
            <a:pPr marL="342900" marR="0" lvl="0" indent="-342900" algn="just" rtl="0">
              <a:spcBef>
                <a:spcPts val="1000"/>
              </a:spcBef>
              <a:spcAft>
                <a:spcPts val="0"/>
              </a:spcAft>
              <a:buClr>
                <a:schemeClr val="accent1"/>
              </a:buClr>
              <a:buSzPct val="80000"/>
              <a:buFont typeface="Noto Sans Symbols"/>
              <a:buChar char="▶"/>
            </a:pPr>
            <a:r>
              <a:rPr lang="en-US" b="1" dirty="0">
                <a:solidFill>
                  <a:srgbClr val="F1A298"/>
                </a:solidFill>
              </a:rPr>
              <a:t>Takeaways</a:t>
            </a:r>
            <a:r>
              <a:rPr lang="en-US" b="0" i="0" u="none" strike="noStrike" cap="none" dirty="0">
                <a:solidFill>
                  <a:srgbClr val="FEFEFE"/>
                </a:solidFill>
                <a:latin typeface="Trebuchet MS"/>
                <a:ea typeface="Trebuchet MS"/>
                <a:cs typeface="Trebuchet MS"/>
                <a:sym typeface="Trebuchet MS"/>
              </a:rPr>
              <a:t> → Goes again</a:t>
            </a:r>
            <a:r>
              <a:rPr lang="en-US" dirty="0"/>
              <a:t>st the initial assumption that GDP (that represents economic activity) directly contributes towards Light Pollution. Even nations with high GDP value have shown low radiance levels. The larger countries (in terms of Area) are usually the highest contributors.</a:t>
            </a:r>
          </a:p>
          <a:p>
            <a:pPr marL="0" marR="0" lvl="0" indent="0" algn="just" rtl="0">
              <a:spcBef>
                <a:spcPts val="1000"/>
              </a:spcBef>
              <a:spcAft>
                <a:spcPts val="0"/>
              </a:spcAft>
              <a:buClr>
                <a:schemeClr val="accent1"/>
              </a:buClr>
              <a:buSzPct val="25000"/>
              <a:buFont typeface="Noto Sans Symbols"/>
              <a:buNone/>
            </a:pPr>
            <a:endParaRPr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80000"/>
              <a:buFont typeface="Noto Sans Symbols"/>
              <a:buNone/>
            </a:pPr>
            <a:endParaRPr sz="16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pic>
        <p:nvPicPr>
          <p:cNvPr id="3" name="Picture 2"/>
          <p:cNvPicPr>
            <a:picLocks noChangeAspect="1"/>
          </p:cNvPicPr>
          <p:nvPr/>
        </p:nvPicPr>
        <p:blipFill>
          <a:blip r:embed="rId3"/>
          <a:stretch>
            <a:fillRect/>
          </a:stretch>
        </p:blipFill>
        <p:spPr>
          <a:xfrm>
            <a:off x="593075" y="1341787"/>
            <a:ext cx="5190780" cy="5190780"/>
          </a:xfrm>
          <a:prstGeom prst="rect">
            <a:avLst/>
          </a:prstGeom>
        </p:spPr>
      </p:pic>
    </p:spTree>
    <p:extLst>
      <p:ext uri="{BB962C8B-B14F-4D97-AF65-F5344CB8AC3E}">
        <p14:creationId xmlns:p14="http://schemas.microsoft.com/office/powerpoint/2010/main" val="2064956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Observations – Radiance vs GDP</a:t>
            </a:r>
          </a:p>
        </p:txBody>
      </p:sp>
      <p:sp>
        <p:nvSpPr>
          <p:cNvPr id="240" name="Shape 240"/>
          <p:cNvSpPr txBox="1">
            <a:spLocks noGrp="1"/>
          </p:cNvSpPr>
          <p:nvPr>
            <p:ph type="body" idx="1"/>
          </p:nvPr>
        </p:nvSpPr>
        <p:spPr>
          <a:xfrm>
            <a:off x="6125377" y="1270000"/>
            <a:ext cx="5585554" cy="2184095"/>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accent1"/>
              </a:buClr>
              <a:buSzPct val="79999"/>
              <a:buFont typeface="Noto Sans Symbols"/>
              <a:buChar char="▶"/>
            </a:pPr>
            <a:r>
              <a:rPr lang="en-US" sz="1800" b="1" i="0" u="none" strike="noStrike" cap="none" dirty="0">
                <a:solidFill>
                  <a:srgbClr val="F1A298"/>
                </a:solidFill>
                <a:latin typeface="Trebuchet MS"/>
                <a:ea typeface="Trebuchet MS"/>
                <a:cs typeface="Trebuchet MS"/>
                <a:sym typeface="Trebuchet MS"/>
              </a:rPr>
              <a:t>Analysis Done </a:t>
            </a:r>
            <a:r>
              <a:rPr lang="en-US" sz="1800" b="0" i="0" u="none" strike="noStrike" cap="none" dirty="0">
                <a:solidFill>
                  <a:srgbClr val="FEFEFE"/>
                </a:solidFill>
                <a:latin typeface="Trebuchet MS"/>
                <a:ea typeface="Trebuchet MS"/>
                <a:cs typeface="Trebuchet MS"/>
                <a:sym typeface="Trebuchet MS"/>
              </a:rPr>
              <a:t>→ Linear modeling Using Log Transformation of GDP and Radiance</a:t>
            </a:r>
          </a:p>
          <a:p>
            <a:pPr marL="342900" marR="0" lvl="0" indent="-342900" algn="just" rtl="0">
              <a:spcBef>
                <a:spcPts val="1000"/>
              </a:spcBef>
              <a:spcAft>
                <a:spcPts val="0"/>
              </a:spcAft>
              <a:buClr>
                <a:schemeClr val="accent1"/>
              </a:buClr>
              <a:buSzPct val="79999"/>
              <a:buFont typeface="Noto Sans Symbols"/>
              <a:buChar char="▶"/>
            </a:pPr>
            <a:r>
              <a:rPr lang="en-US" sz="1800" b="1" i="0" u="none" strike="noStrike" cap="none" dirty="0">
                <a:solidFill>
                  <a:srgbClr val="F1A298"/>
                </a:solidFill>
                <a:latin typeface="Trebuchet MS"/>
                <a:ea typeface="Trebuchet MS"/>
                <a:cs typeface="Trebuchet MS"/>
                <a:sym typeface="Trebuchet MS"/>
              </a:rPr>
              <a:t>Result →</a:t>
            </a:r>
            <a:r>
              <a:rPr lang="en-US" sz="1800" b="0" i="0" u="none" strike="noStrike" cap="none" dirty="0">
                <a:solidFill>
                  <a:srgbClr val="FEFEFE"/>
                </a:solidFill>
                <a:latin typeface="Trebuchet MS"/>
                <a:ea typeface="Trebuchet MS"/>
                <a:cs typeface="Trebuchet MS"/>
                <a:sym typeface="Trebuchet MS"/>
              </a:rPr>
              <a:t> Exhibits an almost linear distribution with a Standard Error of 0.05</a:t>
            </a:r>
          </a:p>
          <a:p>
            <a:pPr marL="342900" marR="0" lvl="0" indent="-342900" algn="just" rtl="0">
              <a:spcBef>
                <a:spcPts val="1000"/>
              </a:spcBef>
              <a:spcAft>
                <a:spcPts val="0"/>
              </a:spcAft>
              <a:buClr>
                <a:schemeClr val="accent1"/>
              </a:buClr>
              <a:buSzPct val="79999"/>
              <a:buFont typeface="Noto Sans Symbols"/>
              <a:buChar char="▶"/>
            </a:pPr>
            <a:r>
              <a:rPr lang="en-US" sz="1800" b="1" i="0" u="none" strike="noStrike" cap="none" dirty="0">
                <a:solidFill>
                  <a:srgbClr val="F1A298"/>
                </a:solidFill>
                <a:latin typeface="Trebuchet MS"/>
                <a:ea typeface="Trebuchet MS"/>
                <a:cs typeface="Trebuchet MS"/>
                <a:sym typeface="Trebuchet MS"/>
              </a:rPr>
              <a:t>Takeaways</a:t>
            </a:r>
            <a:r>
              <a:rPr lang="en-US" sz="1800" b="0" i="0" u="none" strike="noStrike" cap="none" dirty="0">
                <a:solidFill>
                  <a:srgbClr val="FEFEFE"/>
                </a:solidFill>
                <a:latin typeface="Trebuchet MS"/>
                <a:ea typeface="Trebuchet MS"/>
                <a:cs typeface="Trebuchet MS"/>
                <a:sym typeface="Trebuchet MS"/>
              </a:rPr>
              <a:t> → The relationship is not linear and follows a much more complex pattern.</a:t>
            </a:r>
          </a:p>
        </p:txBody>
      </p:sp>
      <p:pic>
        <p:nvPicPr>
          <p:cNvPr id="3" name="Picture 2"/>
          <p:cNvPicPr>
            <a:picLocks noChangeAspect="1"/>
          </p:cNvPicPr>
          <p:nvPr/>
        </p:nvPicPr>
        <p:blipFill>
          <a:blip r:embed="rId3"/>
          <a:stretch>
            <a:fillRect/>
          </a:stretch>
        </p:blipFill>
        <p:spPr>
          <a:xfrm>
            <a:off x="403666" y="1440454"/>
            <a:ext cx="5214935" cy="5214935"/>
          </a:xfrm>
          <a:prstGeom prst="rect">
            <a:avLst/>
          </a:prstGeom>
        </p:spPr>
      </p:pic>
      <p:sp>
        <p:nvSpPr>
          <p:cNvPr id="6" name="Shape 240"/>
          <p:cNvSpPr txBox="1">
            <a:spLocks/>
          </p:cNvSpPr>
          <p:nvPr/>
        </p:nvSpPr>
        <p:spPr>
          <a:xfrm>
            <a:off x="6125377" y="3691876"/>
            <a:ext cx="5585554" cy="3271985"/>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pPr marL="0" indent="0" algn="just">
              <a:spcBef>
                <a:spcPts val="0"/>
              </a:spcBef>
              <a:buNone/>
            </a:pPr>
            <a:r>
              <a:rPr lang="nn-NO" sz="1300" dirty="0">
                <a:latin typeface="Lucida Console" panose="020B0609040504020204" pitchFamily="49" charset="0"/>
              </a:rPr>
              <a:t>lm(formula = log(Rad2013) ~ log(GDP2013))</a:t>
            </a:r>
          </a:p>
          <a:p>
            <a:pPr marL="0" indent="0" algn="just">
              <a:spcBef>
                <a:spcPts val="0"/>
              </a:spcBef>
              <a:buNone/>
            </a:pPr>
            <a:endParaRPr lang="nn-NO" sz="1300" dirty="0">
              <a:latin typeface="Lucida Console" panose="020B0609040504020204" pitchFamily="49" charset="0"/>
            </a:endParaRPr>
          </a:p>
          <a:p>
            <a:pPr marL="0" indent="0" algn="just">
              <a:spcBef>
                <a:spcPts val="0"/>
              </a:spcBef>
              <a:buNone/>
            </a:pPr>
            <a:r>
              <a:rPr lang="en-US" sz="1300" dirty="0">
                <a:latin typeface="Lucida Console" panose="020B0609040504020204" pitchFamily="49" charset="0"/>
              </a:rPr>
              <a:t>Coefficients:</a:t>
            </a:r>
          </a:p>
          <a:p>
            <a:pPr marL="0" indent="0" algn="just">
              <a:spcBef>
                <a:spcPts val="0"/>
              </a:spcBef>
              <a:buNone/>
            </a:pPr>
            <a:r>
              <a:rPr lang="en-US" sz="1300" dirty="0">
                <a:latin typeface="Lucida Console" panose="020B0609040504020204" pitchFamily="49" charset="0"/>
              </a:rPr>
              <a:t>             Estimate Std. Error t value </a:t>
            </a:r>
            <a:r>
              <a:rPr lang="en-US" sz="1300" dirty="0" err="1">
                <a:latin typeface="Lucida Console" panose="020B0609040504020204" pitchFamily="49" charset="0"/>
              </a:rPr>
              <a:t>Pr</a:t>
            </a:r>
            <a:r>
              <a:rPr lang="en-US" sz="1300" dirty="0">
                <a:latin typeface="Lucida Console" panose="020B0609040504020204" pitchFamily="49" charset="0"/>
              </a:rPr>
              <a:t>(&gt;|t|)    </a:t>
            </a:r>
          </a:p>
          <a:p>
            <a:pPr marL="0" indent="0" algn="just">
              <a:spcBef>
                <a:spcPts val="0"/>
              </a:spcBef>
              <a:buNone/>
            </a:pPr>
            <a:r>
              <a:rPr lang="en-US" sz="1300" dirty="0">
                <a:latin typeface="Lucida Console" panose="020B0609040504020204" pitchFamily="49" charset="0"/>
              </a:rPr>
              <a:t>(Intercept)  -0.59659    0.43054  -1.386    0.168    </a:t>
            </a:r>
          </a:p>
          <a:p>
            <a:pPr marL="0" indent="0" algn="just">
              <a:spcBef>
                <a:spcPts val="0"/>
              </a:spcBef>
              <a:buNone/>
            </a:pPr>
            <a:r>
              <a:rPr lang="en-US" sz="1300" dirty="0">
                <a:latin typeface="Lucida Console" panose="020B0609040504020204" pitchFamily="49" charset="0"/>
              </a:rPr>
              <a:t>log(GDP2013)  0.53081    0.04917  10.795   &lt;2e-16 ***</a:t>
            </a:r>
          </a:p>
          <a:p>
            <a:pPr marL="0" indent="0" algn="just">
              <a:spcBef>
                <a:spcPts val="0"/>
              </a:spcBef>
              <a:buNone/>
            </a:pPr>
            <a:endParaRPr lang="en-US" sz="1300" dirty="0">
              <a:latin typeface="Lucida Console" panose="020B0609040504020204" pitchFamily="49" charset="0"/>
            </a:endParaRPr>
          </a:p>
          <a:p>
            <a:pPr marL="0" indent="0" algn="just">
              <a:spcBef>
                <a:spcPts val="0"/>
              </a:spcBef>
              <a:buNone/>
            </a:pPr>
            <a:r>
              <a:rPr lang="en-US" sz="1300" dirty="0">
                <a:latin typeface="Lucida Console" panose="020B0609040504020204" pitchFamily="49" charset="0"/>
              </a:rPr>
              <a:t>Residual standard error: 0.945 on 173 degrees of freedom</a:t>
            </a:r>
          </a:p>
          <a:p>
            <a:pPr marL="0" indent="0" algn="just">
              <a:spcBef>
                <a:spcPts val="0"/>
              </a:spcBef>
              <a:buNone/>
            </a:pPr>
            <a:r>
              <a:rPr lang="en-US" sz="1300" dirty="0">
                <a:latin typeface="Lucida Console" panose="020B0609040504020204" pitchFamily="49" charset="0"/>
              </a:rPr>
              <a:t>Multiple R-squared:  0.4025,	Adjusted R-squared:  0.399 </a:t>
            </a:r>
          </a:p>
          <a:p>
            <a:pPr marL="0" indent="0" algn="just">
              <a:spcBef>
                <a:spcPts val="0"/>
              </a:spcBef>
              <a:buNone/>
            </a:pPr>
            <a:r>
              <a:rPr lang="en-US" sz="1300" dirty="0">
                <a:latin typeface="Lucida Console" panose="020B0609040504020204" pitchFamily="49" charset="0"/>
              </a:rPr>
              <a:t>F-statistic: 116.5 on 1 and 173 DF,  p-value: &lt; 2.2e-16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What is Light Pollution?</a:t>
            </a:r>
          </a:p>
        </p:txBody>
      </p:sp>
      <p:sp>
        <p:nvSpPr>
          <p:cNvPr id="150" name="Shape 150"/>
          <p:cNvSpPr txBox="1">
            <a:spLocks noGrp="1"/>
          </p:cNvSpPr>
          <p:nvPr>
            <p:ph type="body" idx="1"/>
          </p:nvPr>
        </p:nvSpPr>
        <p:spPr>
          <a:xfrm>
            <a:off x="677333" y="1723267"/>
            <a:ext cx="8596668" cy="38807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Light pollution is an unwanted consequence of outdoor lighting and includes such effects as sky glow, light trespass, and glare.</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Sky glow is a brightening of the sky caused by both natural and human-made factors. The key factor of sky glow that contributes to light pollution is outdoor lighting.</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Light trespass is light being cast where it is not wanted or needed, such as light from a streetlight or a floodlight that illuminates a neighbor’s bedroom at night making it difficult to sleep. </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Glare can be thought of as objectionable brightness. It can be disabling or discomforting. There are several kinds of glare, the worst of which is </a:t>
            </a:r>
            <a:r>
              <a:rPr lang="en-US" sz="1800" b="1" i="0" u="none" strike="noStrike" cap="none" dirty="0">
                <a:solidFill>
                  <a:srgbClr val="FEFEFE"/>
                </a:solidFill>
                <a:latin typeface="Trebuchet MS"/>
                <a:ea typeface="Trebuchet MS"/>
                <a:cs typeface="Trebuchet MS"/>
                <a:sym typeface="Trebuchet MS"/>
              </a:rPr>
              <a:t>disability glare</a:t>
            </a:r>
            <a:r>
              <a:rPr lang="en-US" sz="1800" b="0" i="0" u="none" strike="noStrike" cap="none" dirty="0">
                <a:solidFill>
                  <a:srgbClr val="FEFEFE"/>
                </a:solidFill>
                <a:latin typeface="Trebuchet MS"/>
                <a:ea typeface="Trebuchet MS"/>
                <a:cs typeface="Trebuchet MS"/>
                <a:sym typeface="Trebuchet MS"/>
              </a:rPr>
              <a:t>, because it causes a loss of visibility from stray light being scattered within the eye.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Observations – Radiance vs Vehicle Sales </a:t>
            </a:r>
          </a:p>
        </p:txBody>
      </p:sp>
      <p:sp>
        <p:nvSpPr>
          <p:cNvPr id="240" name="Shape 240"/>
          <p:cNvSpPr txBox="1">
            <a:spLocks noGrp="1"/>
          </p:cNvSpPr>
          <p:nvPr>
            <p:ph type="body" idx="1"/>
          </p:nvPr>
        </p:nvSpPr>
        <p:spPr>
          <a:xfrm>
            <a:off x="407624" y="1454227"/>
            <a:ext cx="3690651" cy="3249975"/>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accent1"/>
              </a:buClr>
              <a:buSzPct val="79999"/>
              <a:buFont typeface="Noto Sans Symbols"/>
              <a:buChar char="▶"/>
            </a:pPr>
            <a:r>
              <a:rPr lang="en-US" sz="1800" b="1" i="0" u="none" strike="noStrike" cap="none" dirty="0">
                <a:solidFill>
                  <a:srgbClr val="F1A298"/>
                </a:solidFill>
                <a:latin typeface="Trebuchet MS"/>
                <a:ea typeface="Trebuchet MS"/>
                <a:cs typeface="Trebuchet MS"/>
                <a:sym typeface="Trebuchet MS"/>
              </a:rPr>
              <a:t>Analysis Done </a:t>
            </a:r>
            <a:r>
              <a:rPr lang="en-US" sz="1800" b="0" i="0" u="none" strike="noStrike" cap="none" dirty="0">
                <a:solidFill>
                  <a:srgbClr val="FEFEFE"/>
                </a:solidFill>
                <a:latin typeface="Trebuchet MS"/>
                <a:ea typeface="Trebuchet MS"/>
                <a:cs typeface="Trebuchet MS"/>
                <a:sym typeface="Trebuchet MS"/>
              </a:rPr>
              <a:t>→ Linear modeling Using Log Transformation of Vehicle Sales and Radiance </a:t>
            </a:r>
          </a:p>
          <a:p>
            <a:pPr lvl="0" indent="-342900" algn="just">
              <a:spcBef>
                <a:spcPts val="0"/>
              </a:spcBef>
            </a:pPr>
            <a:r>
              <a:rPr lang="en-US" sz="1800" b="1" i="0" u="none" strike="noStrike" cap="none" dirty="0">
                <a:solidFill>
                  <a:srgbClr val="F1A298"/>
                </a:solidFill>
                <a:latin typeface="Trebuchet MS"/>
                <a:ea typeface="Trebuchet MS"/>
                <a:cs typeface="Trebuchet MS"/>
                <a:sym typeface="Trebuchet MS"/>
              </a:rPr>
              <a:t>Result →</a:t>
            </a:r>
            <a:r>
              <a:rPr lang="en-US" sz="1800" b="0" i="0" u="none" strike="noStrike" cap="none" dirty="0">
                <a:solidFill>
                  <a:srgbClr val="FEFEFE"/>
                </a:solidFill>
                <a:latin typeface="Trebuchet MS"/>
                <a:ea typeface="Trebuchet MS"/>
                <a:cs typeface="Trebuchet MS"/>
                <a:sym typeface="Trebuchet MS"/>
              </a:rPr>
              <a:t> </a:t>
            </a:r>
            <a:r>
              <a:rPr lang="en-US" dirty="0"/>
              <a:t>The model was able to explain 42% of variance.</a:t>
            </a:r>
            <a:endParaRPr lang="en-US" sz="1800" b="0" i="0" u="none" strike="noStrike" cap="none" dirty="0">
              <a:solidFill>
                <a:srgbClr val="FEFEFE"/>
              </a:solidFill>
              <a:latin typeface="Trebuchet MS"/>
              <a:ea typeface="Trebuchet MS"/>
              <a:cs typeface="Trebuchet MS"/>
              <a:sym typeface="Trebuchet MS"/>
            </a:endParaRPr>
          </a:p>
          <a:p>
            <a:pPr marL="342900" marR="0" lvl="0" indent="-342900" algn="just" rtl="0">
              <a:spcBef>
                <a:spcPts val="0"/>
              </a:spcBef>
              <a:spcAft>
                <a:spcPts val="0"/>
              </a:spcAft>
              <a:buClr>
                <a:schemeClr val="accent1"/>
              </a:buClr>
              <a:buSzPct val="79999"/>
              <a:buFont typeface="Noto Sans Symbols"/>
              <a:buChar char="▶"/>
            </a:pPr>
            <a:r>
              <a:rPr lang="en-US" sz="1800" b="1" i="0" u="none" strike="noStrike" cap="none" dirty="0">
                <a:solidFill>
                  <a:srgbClr val="F1A298"/>
                </a:solidFill>
                <a:latin typeface="Trebuchet MS"/>
                <a:ea typeface="Trebuchet MS"/>
                <a:cs typeface="Trebuchet MS"/>
                <a:sym typeface="Trebuchet MS"/>
              </a:rPr>
              <a:t>Takeaways</a:t>
            </a:r>
            <a:r>
              <a:rPr lang="en-US" sz="1800" b="0" i="0" u="none" strike="noStrike" cap="none" dirty="0">
                <a:solidFill>
                  <a:srgbClr val="FEFEFE"/>
                </a:solidFill>
                <a:latin typeface="Trebuchet MS"/>
                <a:ea typeface="Trebuchet MS"/>
                <a:cs typeface="Trebuchet MS"/>
                <a:sym typeface="Trebuchet MS"/>
              </a:rPr>
              <a:t> → Just like GDP, the relationship between Vehicle Sales and Radiance is not as direct as we initially thought of.</a:t>
            </a:r>
          </a:p>
        </p:txBody>
      </p:sp>
      <p:pic>
        <p:nvPicPr>
          <p:cNvPr id="7" name="Picture 6"/>
          <p:cNvPicPr>
            <a:picLocks noChangeAspect="1"/>
          </p:cNvPicPr>
          <p:nvPr/>
        </p:nvPicPr>
        <p:blipFill>
          <a:blip r:embed="rId3"/>
          <a:stretch>
            <a:fillRect/>
          </a:stretch>
        </p:blipFill>
        <p:spPr>
          <a:xfrm>
            <a:off x="4605052" y="1270000"/>
            <a:ext cx="7328512" cy="3786830"/>
          </a:xfrm>
          <a:prstGeom prst="rect">
            <a:avLst/>
          </a:prstGeom>
        </p:spPr>
      </p:pic>
      <p:sp>
        <p:nvSpPr>
          <p:cNvPr id="10" name="Shape 240"/>
          <p:cNvSpPr txBox="1">
            <a:spLocks/>
          </p:cNvSpPr>
          <p:nvPr/>
        </p:nvSpPr>
        <p:spPr>
          <a:xfrm>
            <a:off x="154237" y="4580657"/>
            <a:ext cx="5585554" cy="2095565"/>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pPr marL="0" indent="0" algn="just">
              <a:spcBef>
                <a:spcPts val="0"/>
              </a:spcBef>
              <a:buNone/>
            </a:pPr>
            <a:r>
              <a:rPr lang="nn-NO" sz="1200" dirty="0">
                <a:latin typeface="Lucida Console" panose="020B0609040504020204" pitchFamily="49" charset="0"/>
              </a:rPr>
              <a:t>lm(formula = log(Rad2013) ~ log(Veh2013))</a:t>
            </a:r>
          </a:p>
          <a:p>
            <a:pPr marL="0" indent="0" algn="just">
              <a:spcBef>
                <a:spcPts val="0"/>
              </a:spcBef>
              <a:buNone/>
            </a:pPr>
            <a:endParaRPr lang="nn-NO" sz="1200" dirty="0">
              <a:latin typeface="Lucida Console" panose="020B0609040504020204" pitchFamily="49" charset="0"/>
            </a:endParaRPr>
          </a:p>
          <a:p>
            <a:pPr marL="0" indent="0" algn="just">
              <a:spcBef>
                <a:spcPts val="0"/>
              </a:spcBef>
              <a:buNone/>
            </a:pPr>
            <a:r>
              <a:rPr lang="fr-FR" sz="1200" dirty="0">
                <a:latin typeface="Lucida Console" panose="020B0609040504020204" pitchFamily="49" charset="0"/>
              </a:rPr>
              <a:t>Coefficients:</a:t>
            </a:r>
          </a:p>
          <a:p>
            <a:pPr marL="0" indent="0" algn="just">
              <a:spcBef>
                <a:spcPts val="0"/>
              </a:spcBef>
              <a:buNone/>
            </a:pPr>
            <a:r>
              <a:rPr lang="fr-FR" sz="1200" dirty="0">
                <a:latin typeface="Lucida Console" panose="020B0609040504020204" pitchFamily="49" charset="0"/>
              </a:rPr>
              <a:t>             </a:t>
            </a:r>
            <a:r>
              <a:rPr lang="fr-FR" sz="1200" dirty="0" err="1">
                <a:latin typeface="Lucida Console" panose="020B0609040504020204" pitchFamily="49" charset="0"/>
              </a:rPr>
              <a:t>Estimate</a:t>
            </a:r>
            <a:r>
              <a:rPr lang="fr-FR" sz="1200" dirty="0">
                <a:latin typeface="Lucida Console" panose="020B0609040504020204" pitchFamily="49" charset="0"/>
              </a:rPr>
              <a:t> </a:t>
            </a:r>
            <a:r>
              <a:rPr lang="fr-FR" sz="1200" dirty="0" err="1">
                <a:latin typeface="Lucida Console" panose="020B0609040504020204" pitchFamily="49" charset="0"/>
              </a:rPr>
              <a:t>Std</a:t>
            </a:r>
            <a:r>
              <a:rPr lang="fr-FR" sz="1200" dirty="0">
                <a:latin typeface="Lucida Console" panose="020B0609040504020204" pitchFamily="49" charset="0"/>
              </a:rPr>
              <a:t>. </a:t>
            </a:r>
            <a:r>
              <a:rPr lang="fr-FR" sz="1200" dirty="0" err="1">
                <a:latin typeface="Lucida Console" panose="020B0609040504020204" pitchFamily="49" charset="0"/>
              </a:rPr>
              <a:t>Error</a:t>
            </a:r>
            <a:r>
              <a:rPr lang="fr-FR" sz="1200" dirty="0">
                <a:latin typeface="Lucida Console" panose="020B0609040504020204" pitchFamily="49" charset="0"/>
              </a:rPr>
              <a:t> t value Pr(&gt;|t|)    </a:t>
            </a:r>
          </a:p>
          <a:p>
            <a:pPr marL="0" indent="0" algn="just">
              <a:spcBef>
                <a:spcPts val="0"/>
              </a:spcBef>
              <a:buNone/>
            </a:pPr>
            <a:r>
              <a:rPr lang="fr-FR" sz="1200" dirty="0">
                <a:latin typeface="Lucida Console" panose="020B0609040504020204" pitchFamily="49" charset="0"/>
              </a:rPr>
              <a:t>(</a:t>
            </a:r>
            <a:r>
              <a:rPr lang="fr-FR" sz="1200" dirty="0" err="1">
                <a:latin typeface="Lucida Console" panose="020B0609040504020204" pitchFamily="49" charset="0"/>
              </a:rPr>
              <a:t>Intercept</a:t>
            </a:r>
            <a:r>
              <a:rPr lang="fr-FR" sz="1200" dirty="0">
                <a:latin typeface="Lucida Console" panose="020B0609040504020204" pitchFamily="49" charset="0"/>
              </a:rPr>
              <a:t>)   3.43154    0.09931  34.555   &lt;2e-16 ***</a:t>
            </a:r>
          </a:p>
          <a:p>
            <a:pPr marL="0" indent="0" algn="just">
              <a:spcBef>
                <a:spcPts val="0"/>
              </a:spcBef>
              <a:buNone/>
            </a:pPr>
            <a:r>
              <a:rPr lang="fr-FR" sz="1200" dirty="0">
                <a:latin typeface="Lucida Console" panose="020B0609040504020204" pitchFamily="49" charset="0"/>
              </a:rPr>
              <a:t>log(Veh2013)  0.42003    0.04241   9.905   &lt;2e-16 ***</a:t>
            </a:r>
          </a:p>
          <a:p>
            <a:pPr marL="0" indent="0" algn="just">
              <a:spcBef>
                <a:spcPts val="0"/>
              </a:spcBef>
              <a:buNone/>
            </a:pPr>
            <a:endParaRPr lang="en-US" sz="1200" dirty="0">
              <a:latin typeface="Lucida Console" panose="020B0609040504020204" pitchFamily="49" charset="0"/>
            </a:endParaRPr>
          </a:p>
          <a:p>
            <a:pPr marL="0" indent="0" algn="just">
              <a:spcBef>
                <a:spcPts val="0"/>
              </a:spcBef>
              <a:buNone/>
            </a:pPr>
            <a:r>
              <a:rPr lang="en-US" sz="1200" dirty="0">
                <a:latin typeface="Lucida Console" panose="020B0609040504020204" pitchFamily="49" charset="0"/>
              </a:rPr>
              <a:t>Residual standard error: 0.8984 on 130 degrees of freedom</a:t>
            </a:r>
          </a:p>
          <a:p>
            <a:pPr marL="0" indent="0" algn="just">
              <a:spcBef>
                <a:spcPts val="0"/>
              </a:spcBef>
              <a:buNone/>
            </a:pPr>
            <a:r>
              <a:rPr lang="en-US" sz="1200" dirty="0">
                <a:latin typeface="Lucida Console" panose="020B0609040504020204" pitchFamily="49" charset="0"/>
              </a:rPr>
              <a:t>Multiple R-squared:  0.4301,	Adjusted R-squared:  0.4257 </a:t>
            </a:r>
          </a:p>
          <a:p>
            <a:pPr marL="0" indent="0" algn="just">
              <a:spcBef>
                <a:spcPts val="0"/>
              </a:spcBef>
              <a:buNone/>
            </a:pPr>
            <a:r>
              <a:rPr lang="en-US" sz="1200" dirty="0">
                <a:latin typeface="Lucida Console" panose="020B0609040504020204" pitchFamily="49" charset="0"/>
              </a:rPr>
              <a:t>F-statistic:  98.1 on 1 and 130 DF,  p-value: &lt; 2.2e-16</a:t>
            </a:r>
          </a:p>
        </p:txBody>
      </p:sp>
    </p:spTree>
    <p:extLst>
      <p:ext uri="{BB962C8B-B14F-4D97-AF65-F5344CB8AC3E}">
        <p14:creationId xmlns:p14="http://schemas.microsoft.com/office/powerpoint/2010/main" val="292759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Best Model Achieved</a:t>
            </a:r>
          </a:p>
        </p:txBody>
      </p:sp>
      <p:sp>
        <p:nvSpPr>
          <p:cNvPr id="246" name="Shape 246"/>
          <p:cNvSpPr txBox="1">
            <a:spLocks noGrp="1"/>
          </p:cNvSpPr>
          <p:nvPr>
            <p:ph type="body" idx="1"/>
          </p:nvPr>
        </p:nvSpPr>
        <p:spPr>
          <a:xfrm>
            <a:off x="677333" y="1652589"/>
            <a:ext cx="8596668" cy="38807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The best models created explained a good 50-53 % of the variation in the Radiance levels recorded for the different countries. </a:t>
            </a:r>
          </a:p>
          <a:p>
            <a:pPr algn="just">
              <a:spcBef>
                <a:spcPts val="0"/>
              </a:spcBef>
            </a:pPr>
            <a:endParaRPr lang="en-US" dirty="0"/>
          </a:p>
          <a:p>
            <a:pPr algn="just">
              <a:spcBef>
                <a:spcPts val="0"/>
              </a:spcBef>
            </a:pPr>
            <a:r>
              <a:rPr lang="en-US" dirty="0"/>
              <a:t>Introducing an interaction of GDP and Electricity reduced the Adjusted-R</a:t>
            </a:r>
            <a:r>
              <a:rPr lang="en-US" baseline="30000" dirty="0"/>
              <a:t>2 </a:t>
            </a:r>
            <a:r>
              <a:rPr lang="en-US" dirty="0"/>
              <a:t>However, its high t-value and low p-value indicated a certain level of inter-dependence and interaction between GDP and electricity (energy usage in general).</a:t>
            </a:r>
          </a:p>
          <a:p>
            <a:pPr lvl="0" algn="just">
              <a:spcBef>
                <a:spcPts val="0"/>
              </a:spcBef>
            </a:pPr>
            <a:endParaRPr lang="en-US" dirty="0"/>
          </a:p>
          <a:p>
            <a:pPr lvl="0" algn="just">
              <a:spcBef>
                <a:spcPts val="0"/>
              </a:spcBef>
            </a:pPr>
            <a:r>
              <a:rPr lang="en-US" dirty="0"/>
              <a:t>There is some degree of interaction between GDP and Vehicle Sales variables as well. The introduction of an interaction term between GDP and Vehicle Sales explained more variation in Radiance levels. </a:t>
            </a:r>
          </a:p>
          <a:p>
            <a:pPr lvl="0" algn="just">
              <a:spcBef>
                <a:spcPts val="0"/>
              </a:spcBef>
            </a:pPr>
            <a:endParaRPr lang="en-US" dirty="0"/>
          </a:p>
          <a:p>
            <a:pPr algn="just">
              <a:spcBef>
                <a:spcPts val="0"/>
              </a:spcBef>
            </a:pPr>
            <a:r>
              <a:rPr lang="en-US" dirty="0"/>
              <a:t>In one of the models with lowest p-values, highest F-statistic and Adjusted-R</a:t>
            </a:r>
            <a:r>
              <a:rPr lang="en-US" baseline="30000" dirty="0"/>
              <a:t>2</a:t>
            </a:r>
            <a:r>
              <a:rPr lang="en-US" dirty="0"/>
              <a:t>, the variables considered were the log transformations of Vehicle sale and GDP and the interaction between them and the non-transformed normalized electricity consumption data.</a:t>
            </a:r>
          </a:p>
          <a:p>
            <a:pPr lvl="0" algn="just">
              <a:spcBef>
                <a:spcPts val="0"/>
              </a:spcBef>
            </a:pPr>
            <a:endParaRPr lang="en-US" dirty="0"/>
          </a:p>
          <a:p>
            <a:pPr lvl="0" algn="just">
              <a:spcBef>
                <a:spcPts val="0"/>
              </a:spcBef>
            </a:pPr>
            <a:endParaRPr lang="en-US" dirty="0"/>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Model Achieved</a:t>
            </a:r>
          </a:p>
        </p:txBody>
      </p:sp>
      <p:sp>
        <p:nvSpPr>
          <p:cNvPr id="3" name="Text Placeholder 2"/>
          <p:cNvSpPr>
            <a:spLocks noGrp="1"/>
          </p:cNvSpPr>
          <p:nvPr>
            <p:ph type="body" idx="1"/>
          </p:nvPr>
        </p:nvSpPr>
        <p:spPr>
          <a:xfrm>
            <a:off x="677333" y="1730931"/>
            <a:ext cx="8596668" cy="3880773"/>
          </a:xfrm>
        </p:spPr>
        <p:txBody>
          <a:bodyPr/>
          <a:lstStyle/>
          <a:p>
            <a:pPr marL="0" indent="0" algn="just">
              <a:spcBef>
                <a:spcPts val="0"/>
              </a:spcBef>
              <a:buNone/>
            </a:pPr>
            <a:r>
              <a:rPr lang="en-US" sz="1400" dirty="0">
                <a:latin typeface="Lucida Console" panose="020B0609040504020204" pitchFamily="49" charset="0"/>
              </a:rPr>
              <a:t>Call:</a:t>
            </a:r>
          </a:p>
          <a:p>
            <a:pPr marL="0" indent="0" algn="just">
              <a:spcBef>
                <a:spcPts val="0"/>
              </a:spcBef>
              <a:buNone/>
            </a:pPr>
            <a:r>
              <a:rPr lang="en-US" sz="1400" dirty="0" err="1">
                <a:latin typeface="Lucida Console" panose="020B0609040504020204" pitchFamily="49" charset="0"/>
              </a:rPr>
              <a:t>lm</a:t>
            </a:r>
            <a:r>
              <a:rPr lang="en-US" sz="1400" dirty="0">
                <a:latin typeface="Lucida Console" panose="020B0609040504020204" pitchFamily="49" charset="0"/>
              </a:rPr>
              <a:t>(formula = log(Rad2013) ~ Veh2013 + log(GDP2013) + Elec2013, </a:t>
            </a:r>
          </a:p>
          <a:p>
            <a:pPr marL="0" indent="0" algn="just">
              <a:spcBef>
                <a:spcPts val="0"/>
              </a:spcBef>
              <a:buNone/>
            </a:pPr>
            <a:r>
              <a:rPr lang="en-US" sz="1400" dirty="0">
                <a:latin typeface="Lucida Console" panose="020B0609040504020204" pitchFamily="49" charset="0"/>
              </a:rPr>
              <a:t>    data = </a:t>
            </a:r>
            <a:r>
              <a:rPr lang="en-US" sz="1400" dirty="0" err="1">
                <a:latin typeface="Lucida Console" panose="020B0609040504020204" pitchFamily="49" charset="0"/>
              </a:rPr>
              <a:t>finaldf</a:t>
            </a:r>
            <a:r>
              <a:rPr lang="en-US" sz="1400" dirty="0">
                <a:latin typeface="Lucida Console" panose="020B0609040504020204" pitchFamily="49" charset="0"/>
              </a:rPr>
              <a:t>)</a:t>
            </a:r>
          </a:p>
          <a:p>
            <a:pPr marL="0" indent="0" algn="just">
              <a:spcBef>
                <a:spcPts val="0"/>
              </a:spcBef>
              <a:buNone/>
            </a:pPr>
            <a:endParaRPr lang="en-US" sz="1400" dirty="0">
              <a:latin typeface="Lucida Console" panose="020B0609040504020204" pitchFamily="49" charset="0"/>
            </a:endParaRPr>
          </a:p>
          <a:p>
            <a:pPr marL="0" indent="0" algn="just">
              <a:spcBef>
                <a:spcPts val="0"/>
              </a:spcBef>
              <a:buNone/>
            </a:pPr>
            <a:r>
              <a:rPr lang="en-US" sz="1400" dirty="0">
                <a:latin typeface="Lucida Console" panose="020B0609040504020204" pitchFamily="49" charset="0"/>
              </a:rPr>
              <a:t>Residuals:</a:t>
            </a:r>
          </a:p>
          <a:p>
            <a:pPr marL="0" indent="0" algn="just">
              <a:spcBef>
                <a:spcPts val="0"/>
              </a:spcBef>
              <a:buNone/>
            </a:pPr>
            <a:r>
              <a:rPr lang="en-US" sz="1400" dirty="0">
                <a:latin typeface="Lucida Console" panose="020B0609040504020204" pitchFamily="49" charset="0"/>
              </a:rPr>
              <a:t>     Min       1Q   Median       3Q      Max </a:t>
            </a:r>
          </a:p>
          <a:p>
            <a:pPr marL="0" indent="0" algn="just">
              <a:spcBef>
                <a:spcPts val="0"/>
              </a:spcBef>
              <a:buNone/>
            </a:pPr>
            <a:r>
              <a:rPr lang="en-US" sz="1400" dirty="0">
                <a:latin typeface="Lucida Console" panose="020B0609040504020204" pitchFamily="49" charset="0"/>
              </a:rPr>
              <a:t>-2.10654 -0.39262 -0.04822  0.29572  2.98672 </a:t>
            </a:r>
          </a:p>
          <a:p>
            <a:pPr marL="0" indent="0" algn="just">
              <a:spcBef>
                <a:spcPts val="0"/>
              </a:spcBef>
              <a:buNone/>
            </a:pPr>
            <a:endParaRPr lang="en-US" sz="1400" dirty="0">
              <a:latin typeface="Lucida Console" panose="020B0609040504020204" pitchFamily="49" charset="0"/>
            </a:endParaRPr>
          </a:p>
          <a:p>
            <a:pPr marL="0" indent="0" algn="just">
              <a:spcBef>
                <a:spcPts val="0"/>
              </a:spcBef>
              <a:buNone/>
            </a:pPr>
            <a:r>
              <a:rPr lang="en-US" sz="1400" dirty="0">
                <a:latin typeface="Lucida Console" panose="020B0609040504020204" pitchFamily="49" charset="0"/>
              </a:rPr>
              <a:t>Coefficients:</a:t>
            </a:r>
          </a:p>
          <a:p>
            <a:pPr marL="0" indent="0" algn="just">
              <a:spcBef>
                <a:spcPts val="0"/>
              </a:spcBef>
              <a:buNone/>
            </a:pPr>
            <a:r>
              <a:rPr lang="en-US" sz="1400" dirty="0">
                <a:latin typeface="Lucida Console" panose="020B0609040504020204" pitchFamily="49" charset="0"/>
              </a:rPr>
              <a:t>              Estimate Std. Error t value </a:t>
            </a:r>
            <a:r>
              <a:rPr lang="en-US" sz="1400" dirty="0" err="1">
                <a:latin typeface="Lucida Console" panose="020B0609040504020204" pitchFamily="49" charset="0"/>
              </a:rPr>
              <a:t>Pr</a:t>
            </a:r>
            <a:r>
              <a:rPr lang="en-US" sz="1400" dirty="0">
                <a:latin typeface="Lucida Console" panose="020B0609040504020204" pitchFamily="49" charset="0"/>
              </a:rPr>
              <a:t>(&gt;|t|)    </a:t>
            </a:r>
          </a:p>
          <a:p>
            <a:pPr marL="0" indent="0" algn="just">
              <a:spcBef>
                <a:spcPts val="0"/>
              </a:spcBef>
              <a:buNone/>
            </a:pPr>
            <a:r>
              <a:rPr lang="en-US" sz="1400" dirty="0">
                <a:latin typeface="Lucida Console" panose="020B0609040504020204" pitchFamily="49" charset="0"/>
              </a:rPr>
              <a:t>(Intercept)  -1.231382   0.753651  -1.634   0.1048    </a:t>
            </a:r>
          </a:p>
          <a:p>
            <a:pPr marL="0" indent="0" algn="just">
              <a:spcBef>
                <a:spcPts val="0"/>
              </a:spcBef>
              <a:buNone/>
            </a:pPr>
            <a:r>
              <a:rPr lang="en-US" sz="1400" dirty="0">
                <a:latin typeface="Lucida Console" panose="020B0609040504020204" pitchFamily="49" charset="0"/>
              </a:rPr>
              <a:t>Veh2013      -0.018009   0.007926  -2.272   0.0248 *  </a:t>
            </a:r>
          </a:p>
          <a:p>
            <a:pPr marL="0" indent="0" algn="just">
              <a:spcBef>
                <a:spcPts val="0"/>
              </a:spcBef>
              <a:buNone/>
            </a:pPr>
            <a:r>
              <a:rPr lang="en-US" sz="1400" dirty="0">
                <a:latin typeface="Lucida Console" panose="020B0609040504020204" pitchFamily="49" charset="0"/>
              </a:rPr>
              <a:t>log(GDP2013)  0.582691   0.094659   6.156 9.53e-09 ***</a:t>
            </a:r>
          </a:p>
          <a:p>
            <a:pPr marL="0" indent="0" algn="just">
              <a:spcBef>
                <a:spcPts val="0"/>
              </a:spcBef>
              <a:buNone/>
            </a:pPr>
            <a:r>
              <a:rPr lang="en-US" sz="1400" dirty="0">
                <a:latin typeface="Lucida Console" panose="020B0609040504020204" pitchFamily="49" charset="0"/>
              </a:rPr>
              <a:t>Elec2013     75.541491  32.374168   2.333   0.0212 *  </a:t>
            </a:r>
          </a:p>
          <a:p>
            <a:pPr marL="0" indent="0" algn="just">
              <a:spcBef>
                <a:spcPts val="0"/>
              </a:spcBef>
              <a:buNone/>
            </a:pPr>
            <a:r>
              <a:rPr lang="en-US" sz="1400" dirty="0">
                <a:latin typeface="Lucida Console" panose="020B0609040504020204" pitchFamily="49" charset="0"/>
              </a:rPr>
              <a:t>---</a:t>
            </a:r>
          </a:p>
          <a:p>
            <a:pPr marL="0" indent="0" algn="just">
              <a:spcBef>
                <a:spcPts val="0"/>
              </a:spcBef>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0.1 ‘ ’ 1</a:t>
            </a:r>
          </a:p>
          <a:p>
            <a:pPr marL="0" indent="0" algn="just">
              <a:spcBef>
                <a:spcPts val="0"/>
              </a:spcBef>
              <a:buNone/>
            </a:pPr>
            <a:endParaRPr lang="en-US" sz="1400" dirty="0">
              <a:latin typeface="Lucida Console" panose="020B0609040504020204" pitchFamily="49" charset="0"/>
            </a:endParaRPr>
          </a:p>
          <a:p>
            <a:pPr marL="0" indent="0" algn="just">
              <a:spcBef>
                <a:spcPts val="0"/>
              </a:spcBef>
              <a:buNone/>
            </a:pPr>
            <a:r>
              <a:rPr lang="en-US" sz="1400" dirty="0">
                <a:latin typeface="Lucida Console" panose="020B0609040504020204" pitchFamily="49" charset="0"/>
              </a:rPr>
              <a:t>Residual standard error: 0.8407 on 124 degrees of freedom</a:t>
            </a:r>
          </a:p>
          <a:p>
            <a:pPr marL="0" indent="0" algn="just">
              <a:spcBef>
                <a:spcPts val="0"/>
              </a:spcBef>
              <a:buNone/>
            </a:pPr>
            <a:r>
              <a:rPr lang="en-US" sz="1400" dirty="0">
                <a:latin typeface="Lucida Console" panose="020B0609040504020204" pitchFamily="49" charset="0"/>
              </a:rPr>
              <a:t>Multiple R-squared:  0.5164,	Adjusted R-squared:  </a:t>
            </a:r>
            <a:r>
              <a:rPr lang="en-US" sz="1400" b="1" dirty="0">
                <a:latin typeface="Lucida Console" panose="020B0609040504020204" pitchFamily="49" charset="0"/>
              </a:rPr>
              <a:t>0.5047</a:t>
            </a:r>
            <a:r>
              <a:rPr lang="en-US" sz="1400" dirty="0">
                <a:latin typeface="Lucida Console" panose="020B0609040504020204" pitchFamily="49" charset="0"/>
              </a:rPr>
              <a:t> </a:t>
            </a:r>
          </a:p>
          <a:p>
            <a:pPr marL="0" indent="0" algn="just">
              <a:spcBef>
                <a:spcPts val="0"/>
              </a:spcBef>
              <a:buNone/>
            </a:pPr>
            <a:r>
              <a:rPr lang="en-US" sz="1400" dirty="0">
                <a:latin typeface="Lucida Console" panose="020B0609040504020204" pitchFamily="49" charset="0"/>
              </a:rPr>
              <a:t>F-statistic: 44.13 on 3 and 124 DF,  p-value: &lt; 2.2e-16</a:t>
            </a:r>
            <a:endParaRPr lang="en-US" sz="1300" dirty="0">
              <a:latin typeface="Lucida Console" panose="020B0609040504020204" pitchFamily="49" charset="0"/>
            </a:endParaRPr>
          </a:p>
        </p:txBody>
      </p:sp>
    </p:spTree>
    <p:extLst>
      <p:ext uri="{BB962C8B-B14F-4D97-AF65-F5344CB8AC3E}">
        <p14:creationId xmlns:p14="http://schemas.microsoft.com/office/powerpoint/2010/main" val="175417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Results</a:t>
            </a:r>
          </a:p>
        </p:txBody>
      </p:sp>
      <p:pic>
        <p:nvPicPr>
          <p:cNvPr id="5" name="Picture 4"/>
          <p:cNvPicPr>
            <a:picLocks noChangeAspect="1"/>
          </p:cNvPicPr>
          <p:nvPr/>
        </p:nvPicPr>
        <p:blipFill>
          <a:blip r:embed="rId2"/>
          <a:stretch>
            <a:fillRect/>
          </a:stretch>
        </p:blipFill>
        <p:spPr>
          <a:xfrm>
            <a:off x="677333" y="1270000"/>
            <a:ext cx="11023828" cy="5511914"/>
          </a:xfrm>
          <a:prstGeom prst="rect">
            <a:avLst/>
          </a:prstGeom>
        </p:spPr>
      </p:pic>
    </p:spTree>
    <p:extLst>
      <p:ext uri="{BB962C8B-B14F-4D97-AF65-F5344CB8AC3E}">
        <p14:creationId xmlns:p14="http://schemas.microsoft.com/office/powerpoint/2010/main" val="3691368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Radiance Direction Analysis</a:t>
            </a:r>
          </a:p>
        </p:txBody>
      </p:sp>
      <p:sp>
        <p:nvSpPr>
          <p:cNvPr id="3" name="Text Placeholder 2"/>
          <p:cNvSpPr>
            <a:spLocks noGrp="1"/>
          </p:cNvSpPr>
          <p:nvPr>
            <p:ph type="body" idx="1"/>
          </p:nvPr>
        </p:nvSpPr>
        <p:spPr>
          <a:xfrm>
            <a:off x="842586" y="1554662"/>
            <a:ext cx="8596668" cy="1937686"/>
          </a:xfrm>
        </p:spPr>
        <p:txBody>
          <a:bodyPr/>
          <a:lstStyle/>
          <a:p>
            <a:r>
              <a:rPr lang="en-US" dirty="0"/>
              <a:t>We tried to use Logistic Regression and Naïve Bayes Regression to predict the direction of Radiance (increase/decrease) using the percentage change of GDP and Vehicle from the years 2014 to 2015.</a:t>
            </a:r>
          </a:p>
          <a:p>
            <a:r>
              <a:rPr lang="en-US" dirty="0"/>
              <a:t>Electricity couldn’t be included because we didn’t have the data.</a:t>
            </a:r>
          </a:p>
          <a:p>
            <a:r>
              <a:rPr lang="en-US" dirty="0"/>
              <a:t>Accuracy = 28% and 31% respectively.</a:t>
            </a:r>
          </a:p>
          <a:p>
            <a:endParaRPr lang="en-US" dirty="0"/>
          </a:p>
        </p:txBody>
      </p:sp>
      <p:sp>
        <p:nvSpPr>
          <p:cNvPr id="5" name="Text Placeholder 2"/>
          <p:cNvSpPr txBox="1">
            <a:spLocks/>
          </p:cNvSpPr>
          <p:nvPr/>
        </p:nvSpPr>
        <p:spPr>
          <a:xfrm>
            <a:off x="994986" y="3579928"/>
            <a:ext cx="4249043" cy="276578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r>
              <a:rPr lang="en-US" dirty="0"/>
              <a:t>GLM Results</a:t>
            </a:r>
          </a:p>
          <a:p>
            <a:pPr marL="91441" indent="0">
              <a:buNone/>
            </a:pPr>
            <a:r>
              <a:rPr lang="en-US" sz="1400" dirty="0">
                <a:latin typeface="Lucida Console" panose="020B0609040504020204" pitchFamily="49" charset="0"/>
              </a:rPr>
              <a:t>	Reference</a:t>
            </a:r>
          </a:p>
          <a:p>
            <a:pPr marL="91441" indent="0">
              <a:buNone/>
            </a:pPr>
            <a:r>
              <a:rPr lang="en-US" sz="1400" dirty="0">
                <a:latin typeface="Lucida Console" panose="020B0609040504020204" pitchFamily="49" charset="0"/>
              </a:rPr>
              <a:t>Prediction  0  1</a:t>
            </a:r>
          </a:p>
          <a:p>
            <a:pPr marL="91441" indent="0">
              <a:buNone/>
            </a:pPr>
            <a:r>
              <a:rPr lang="en-US" sz="1400" dirty="0">
                <a:latin typeface="Lucida Console" panose="020B0609040504020204" pitchFamily="49" charset="0"/>
              </a:rPr>
              <a:t>	 0 25 92</a:t>
            </a:r>
          </a:p>
          <a:p>
            <a:pPr marL="91441" indent="0">
              <a:buNone/>
            </a:pPr>
            <a:r>
              <a:rPr lang="en-US" sz="1400" dirty="0">
                <a:latin typeface="Lucida Console" panose="020B0609040504020204" pitchFamily="49" charset="0"/>
              </a:rPr>
              <a:t>         1  0 11</a:t>
            </a:r>
          </a:p>
          <a:p>
            <a:pPr marL="91441" indent="0">
              <a:buNone/>
            </a:pPr>
            <a:r>
              <a:rPr lang="en-US" sz="1400" dirty="0">
                <a:latin typeface="Lucida Console" panose="020B0609040504020204" pitchFamily="49" charset="0"/>
              </a:rPr>
              <a:t>Accuracy : 0.28125</a:t>
            </a:r>
          </a:p>
        </p:txBody>
      </p:sp>
      <p:sp>
        <p:nvSpPr>
          <p:cNvPr id="6" name="Text Placeholder 2"/>
          <p:cNvSpPr txBox="1">
            <a:spLocks/>
          </p:cNvSpPr>
          <p:nvPr/>
        </p:nvSpPr>
        <p:spPr>
          <a:xfrm>
            <a:off x="4419396" y="3492348"/>
            <a:ext cx="4249043" cy="276578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51459" algn="l" rtl="0">
              <a:lnSpc>
                <a:spcPct val="100000"/>
              </a:lnSpc>
              <a:spcBef>
                <a:spcPts val="1000"/>
              </a:spcBef>
              <a:spcAft>
                <a:spcPts val="0"/>
              </a:spcAft>
              <a:buClr>
                <a:schemeClr val="accent1"/>
              </a:buClr>
              <a:buSzPct val="79999"/>
              <a:buFont typeface="Noto Sans Symbols"/>
              <a:buChar char="▶"/>
              <a:defRPr sz="1800" b="0" i="0" u="none" strike="noStrike" cap="none">
                <a:solidFill>
                  <a:srgbClr val="FEFEFE"/>
                </a:solidFill>
                <a:latin typeface="Trebuchet MS"/>
                <a:ea typeface="Trebuchet MS"/>
                <a:cs typeface="Trebuchet MS"/>
                <a:sym typeface="Trebuchet MS"/>
              </a:defRPr>
            </a:lvl1pPr>
            <a:lvl2pPr marL="742950" marR="0" lvl="1" indent="-204469" algn="l" rtl="0">
              <a:lnSpc>
                <a:spcPct val="100000"/>
              </a:lnSpc>
              <a:spcBef>
                <a:spcPts val="1000"/>
              </a:spcBef>
              <a:spcAft>
                <a:spcPts val="0"/>
              </a:spcAft>
              <a:buClr>
                <a:schemeClr val="accent1"/>
              </a:buClr>
              <a:buSzPct val="80000"/>
              <a:buFont typeface="Noto Sans Symbols"/>
              <a:buChar char="▶"/>
              <a:defRPr sz="1600" b="0" i="0" u="none" strike="noStrike" cap="none">
                <a:solidFill>
                  <a:srgbClr val="FEFEFE"/>
                </a:solidFill>
                <a:latin typeface="Trebuchet MS"/>
                <a:ea typeface="Trebuchet MS"/>
                <a:cs typeface="Trebuchet MS"/>
                <a:sym typeface="Trebuchet MS"/>
              </a:defRPr>
            </a:lvl2pPr>
            <a:lvl3pPr marL="1143000" marR="0" lvl="2" indent="-157480" algn="l" rtl="0">
              <a:lnSpc>
                <a:spcPct val="100000"/>
              </a:lnSpc>
              <a:spcBef>
                <a:spcPts val="1000"/>
              </a:spcBef>
              <a:spcAft>
                <a:spcPts val="0"/>
              </a:spcAft>
              <a:buClr>
                <a:schemeClr val="accent1"/>
              </a:buClr>
              <a:buSzPct val="80000"/>
              <a:buFont typeface="Noto Sans Symbols"/>
              <a:buChar char="▶"/>
              <a:defRPr sz="1400" b="0" i="0" u="none" strike="noStrike" cap="none">
                <a:solidFill>
                  <a:srgbClr val="FEFEFE"/>
                </a:solidFill>
                <a:latin typeface="Trebuchet MS"/>
                <a:ea typeface="Trebuchet MS"/>
                <a:cs typeface="Trebuchet MS"/>
                <a:sym typeface="Trebuchet MS"/>
              </a:defRPr>
            </a:lvl3pPr>
            <a:lvl4pPr marL="1600200" marR="0" lvl="3"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4pPr>
            <a:lvl5pPr marL="2057400" marR="0" lvl="4"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5pPr>
            <a:lvl6pPr marL="2514600" marR="0" lvl="5"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6pPr>
            <a:lvl7pPr marL="2971800" marR="0" lvl="6" indent="-167639"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7pPr>
            <a:lvl8pPr marL="3429000" marR="0" lvl="7"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8pPr>
            <a:lvl9pPr marL="3886200" marR="0" lvl="8" indent="-167640" algn="l" rtl="0">
              <a:lnSpc>
                <a:spcPct val="100000"/>
              </a:lnSpc>
              <a:spcBef>
                <a:spcPts val="1000"/>
              </a:spcBef>
              <a:spcAft>
                <a:spcPts val="0"/>
              </a:spcAft>
              <a:buClr>
                <a:schemeClr val="accent1"/>
              </a:buClr>
              <a:buSzPct val="80000"/>
              <a:buFont typeface="Noto Sans Symbols"/>
              <a:buChar char="▶"/>
              <a:defRPr sz="1200" b="0" i="0" u="none" strike="noStrike" cap="none">
                <a:solidFill>
                  <a:srgbClr val="FEFEFE"/>
                </a:solidFill>
                <a:latin typeface="Trebuchet MS"/>
                <a:ea typeface="Trebuchet MS"/>
                <a:cs typeface="Trebuchet MS"/>
                <a:sym typeface="Trebuchet MS"/>
              </a:defRPr>
            </a:lvl9pPr>
          </a:lstStyle>
          <a:p>
            <a:r>
              <a:rPr lang="en-US" dirty="0"/>
              <a:t>Naïve Bayes Results</a:t>
            </a:r>
          </a:p>
          <a:p>
            <a:pPr marL="91441" indent="0">
              <a:buNone/>
            </a:pPr>
            <a:r>
              <a:rPr lang="en-US" dirty="0"/>
              <a:t> 	</a:t>
            </a:r>
            <a:r>
              <a:rPr lang="en-US" sz="1400" dirty="0">
                <a:latin typeface="Lucida Console" panose="020B0609040504020204" pitchFamily="49" charset="0"/>
              </a:rPr>
              <a:t>Reference</a:t>
            </a:r>
          </a:p>
          <a:p>
            <a:pPr marL="91441" indent="0">
              <a:buNone/>
            </a:pPr>
            <a:r>
              <a:rPr lang="en-US" sz="1400" dirty="0">
                <a:latin typeface="Lucida Console" panose="020B0609040504020204" pitchFamily="49" charset="0"/>
              </a:rPr>
              <a:t>Prediction  0  1</a:t>
            </a:r>
          </a:p>
          <a:p>
            <a:pPr marL="91441" indent="0">
              <a:buNone/>
            </a:pPr>
            <a:r>
              <a:rPr lang="en-US" sz="1400" dirty="0">
                <a:latin typeface="Lucida Console" panose="020B0609040504020204" pitchFamily="49" charset="0"/>
              </a:rPr>
              <a:t>         0 15 10</a:t>
            </a:r>
          </a:p>
          <a:p>
            <a:pPr marL="91441" indent="0">
              <a:buNone/>
            </a:pPr>
            <a:r>
              <a:rPr lang="en-US" sz="1400" dirty="0">
                <a:latin typeface="Lucida Console" panose="020B0609040504020204" pitchFamily="49" charset="0"/>
              </a:rPr>
              <a:t>         1 78 25</a:t>
            </a:r>
          </a:p>
          <a:p>
            <a:pPr marL="91441" indent="0">
              <a:buNone/>
            </a:pPr>
            <a:r>
              <a:rPr lang="en-US" sz="1400" dirty="0">
                <a:latin typeface="Lucida Console" panose="020B0609040504020204" pitchFamily="49" charset="0"/>
              </a:rPr>
              <a:t>Accuracy : 0.3125 </a:t>
            </a:r>
          </a:p>
        </p:txBody>
      </p:sp>
    </p:spTree>
    <p:extLst>
      <p:ext uri="{BB962C8B-B14F-4D97-AF65-F5344CB8AC3E}">
        <p14:creationId xmlns:p14="http://schemas.microsoft.com/office/powerpoint/2010/main" val="2805125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Future Scope</a:t>
            </a:r>
          </a:p>
        </p:txBody>
      </p:sp>
      <p:sp>
        <p:nvSpPr>
          <p:cNvPr id="252" name="Shape 252"/>
          <p:cNvSpPr txBox="1">
            <a:spLocks noGrp="1"/>
          </p:cNvSpPr>
          <p:nvPr>
            <p:ph type="body" idx="1"/>
          </p:nvPr>
        </p:nvSpPr>
        <p:spPr>
          <a:xfrm>
            <a:off x="677333" y="1741948"/>
            <a:ext cx="8596668" cy="3880773"/>
          </a:xfrm>
          <a:prstGeom prst="rect">
            <a:avLst/>
          </a:prstGeom>
          <a:noFill/>
          <a:ln>
            <a:noFill/>
          </a:ln>
        </p:spPr>
        <p:txBody>
          <a:bodyPr lIns="91425" tIns="45700" rIns="91425" bIns="45700" anchor="t" anchorCtr="0">
            <a:noAutofit/>
          </a:bodyPr>
          <a:lstStyle/>
          <a:p>
            <a:r>
              <a:rPr lang="en-US" dirty="0"/>
              <a:t>Most of the research papers that we studied, used Fractional Logit Regression to perform any regression analysis on the Light Pollution and Economic Factors affecting Light Pollution. </a:t>
            </a:r>
          </a:p>
          <a:p>
            <a:pPr lvl="1"/>
            <a:r>
              <a:rPr lang="en-US" dirty="0"/>
              <a:t>We plan to understand FRM and improve our models to produce better results.</a:t>
            </a:r>
          </a:p>
          <a:p>
            <a:r>
              <a:rPr lang="en-US" dirty="0"/>
              <a:t>We could only consider very few factors in our analysis. Due to lack of historical data, our analysis was limited to only 2013-2015 primarily.</a:t>
            </a:r>
          </a:p>
          <a:p>
            <a:pPr lvl="1"/>
            <a:r>
              <a:rPr lang="en-US" dirty="0"/>
              <a:t>If we are able to get more data, it might help to explain more variance and improve our models.</a:t>
            </a:r>
            <a:endParaRPr b="0" i="0" u="none" strike="noStrike" cap="none" dirty="0">
              <a:solidFill>
                <a:srgbClr val="FEFEFE"/>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sp>
        <p:nvSpPr>
          <p:cNvPr id="3" name="Text Placeholder 2"/>
          <p:cNvSpPr>
            <a:spLocks noGrp="1"/>
          </p:cNvSpPr>
          <p:nvPr>
            <p:ph type="body" idx="1"/>
          </p:nvPr>
        </p:nvSpPr>
        <p:spPr/>
        <p:txBody>
          <a:bodyPr/>
          <a:lstStyle/>
          <a:p>
            <a:r>
              <a:rPr lang="en-US" dirty="0">
                <a:hlinkClick r:id="rId2"/>
              </a:rPr>
              <a:t>https://github.com/Rhomi/geordee/tree/master/Study%20On%20Light%20Pollution</a:t>
            </a:r>
            <a:endParaRPr lang="en-US" dirty="0"/>
          </a:p>
          <a:p>
            <a:pPr marL="91441" indent="0">
              <a:buNone/>
            </a:pPr>
            <a:endParaRPr lang="en-US" dirty="0"/>
          </a:p>
        </p:txBody>
      </p:sp>
    </p:spTree>
    <p:extLst>
      <p:ext uri="{BB962C8B-B14F-4D97-AF65-F5344CB8AC3E}">
        <p14:creationId xmlns:p14="http://schemas.microsoft.com/office/powerpoint/2010/main" val="230443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Light Pollution Map of USA</a:t>
            </a:r>
          </a:p>
        </p:txBody>
      </p:sp>
      <p:pic>
        <p:nvPicPr>
          <p:cNvPr id="156" name="Shape 156"/>
          <p:cNvPicPr preferRelativeResize="0">
            <a:picLocks noGrp="1"/>
          </p:cNvPicPr>
          <p:nvPr>
            <p:ph type="body" idx="1"/>
          </p:nvPr>
        </p:nvPicPr>
        <p:blipFill rotWithShape="1">
          <a:blip r:embed="rId3">
            <a:alphaModFix/>
          </a:blip>
          <a:srcRect/>
          <a:stretch/>
        </p:blipFill>
        <p:spPr>
          <a:xfrm>
            <a:off x="1238279" y="1352550"/>
            <a:ext cx="7772508" cy="467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Negative Effects of Light Pollution on Humans</a:t>
            </a:r>
          </a:p>
        </p:txBody>
      </p:sp>
      <p:sp>
        <p:nvSpPr>
          <p:cNvPr id="162" name="Shape 162"/>
          <p:cNvSpPr txBox="1">
            <a:spLocks noGrp="1"/>
          </p:cNvSpPr>
          <p:nvPr>
            <p:ph type="body" idx="1"/>
          </p:nvPr>
        </p:nvSpPr>
        <p:spPr>
          <a:xfrm>
            <a:off x="677333" y="2160589"/>
            <a:ext cx="8596668" cy="38807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Disruption in Circadian rhythms of Humans</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Reduction in Melatonin secretion thereby causing problems to regulating our daily activities</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Causes desynchronization of our internal rhythms and sleep disorders</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Some studies attribute the increasing menace of light has a little influence on breast cancer in women</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Disability glare leads to virtual loss of vision and causes dangerous driving conditions during night time</a:t>
            </a:r>
          </a:p>
          <a:p>
            <a:pPr marL="342900" marR="0" lvl="0" indent="-342900" algn="l" rtl="0">
              <a:spcBef>
                <a:spcPts val="100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Directly related to depression, obesity and a multitude of psychological impacts as studies claim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p:nvPr/>
        </p:nvSpPr>
        <p:spPr>
          <a:xfrm>
            <a:off x="0" y="0"/>
            <a:ext cx="12192000" cy="6858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Trebuchet MS"/>
              <a:ea typeface="Trebuchet MS"/>
              <a:cs typeface="Trebuchet MS"/>
              <a:sym typeface="Trebuchet MS"/>
            </a:endParaRPr>
          </a:p>
        </p:txBody>
      </p:sp>
      <p:sp>
        <p:nvSpPr>
          <p:cNvPr id="168" name="Shape 168"/>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dirty="0"/>
          </a:p>
        </p:txBody>
      </p:sp>
      <p:sp>
        <p:nvSpPr>
          <p:cNvPr id="169" name="Shape 169"/>
          <p:cNvSpPr/>
          <p:nvPr/>
        </p:nvSpPr>
        <p:spPr>
          <a:xfrm flipH="1">
            <a:off x="11743267"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dirty="0"/>
          </a:p>
        </p:txBody>
      </p:sp>
      <p:sp>
        <p:nvSpPr>
          <p:cNvPr id="170" name="Shape 170"/>
          <p:cNvSpPr txBox="1">
            <a:spLocks noGrp="1"/>
          </p:cNvSpPr>
          <p:nvPr>
            <p:ph type="title"/>
          </p:nvPr>
        </p:nvSpPr>
        <p:spPr>
          <a:xfrm>
            <a:off x="1286933" y="609600"/>
            <a:ext cx="10197494" cy="109945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Negative Effects of Light Pollution on Ecosystem and Wildlife</a:t>
            </a:r>
          </a:p>
        </p:txBody>
      </p:sp>
      <p:grpSp>
        <p:nvGrpSpPr>
          <p:cNvPr id="171" name="Shape 171"/>
          <p:cNvGrpSpPr/>
          <p:nvPr/>
        </p:nvGrpSpPr>
        <p:grpSpPr>
          <a:xfrm>
            <a:off x="1286933" y="1948542"/>
            <a:ext cx="9618131" cy="4093482"/>
            <a:chOff x="0" y="0"/>
            <a:chExt cx="9618131" cy="4093482"/>
          </a:xfrm>
        </p:grpSpPr>
        <p:sp>
          <p:nvSpPr>
            <p:cNvPr id="172" name="Shape 172"/>
            <p:cNvSpPr/>
            <p:nvPr/>
          </p:nvSpPr>
          <p:spPr>
            <a:xfrm>
              <a:off x="0" y="0"/>
              <a:ext cx="3005665" cy="4093481"/>
            </a:xfrm>
            <a:prstGeom prst="rect">
              <a:avLst/>
            </a:prstGeom>
            <a:solidFill>
              <a:srgbClr val="DBE8CA">
                <a:alpha val="89803"/>
              </a:srgbClr>
            </a:solidFill>
            <a:ln w="12700" cap="rnd" cmpd="sng">
              <a:solidFill>
                <a:srgbClr val="DBE8CA">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3" name="Shape 173"/>
            <p:cNvSpPr txBox="1"/>
            <p:nvPr/>
          </p:nvSpPr>
          <p:spPr>
            <a:xfrm>
              <a:off x="0" y="1555523"/>
              <a:ext cx="3005665" cy="2456088"/>
            </a:xfrm>
            <a:prstGeom prst="rect">
              <a:avLst/>
            </a:prstGeom>
            <a:noFill/>
            <a:ln>
              <a:noFill/>
            </a:ln>
          </p:spPr>
          <p:txBody>
            <a:bodyPr lIns="234325" tIns="330200" rIns="234325" bIns="330200" anchor="t" anchorCtr="0">
              <a:noAutofit/>
            </a:bodyPr>
            <a:lstStyle/>
            <a:p>
              <a:pPr marL="0" marR="0" lvl="0" indent="0" algn="l" rtl="0">
                <a:lnSpc>
                  <a:spcPct val="90000"/>
                </a:lnSpc>
                <a:spcBef>
                  <a:spcPts val="0"/>
                </a:spcBef>
                <a:spcAft>
                  <a:spcPts val="0"/>
                </a:spcAft>
                <a:buClr>
                  <a:schemeClr val="lt1"/>
                </a:buClr>
                <a:buSzPct val="25000"/>
                <a:buFont typeface="Trebuchet MS"/>
                <a:buNone/>
              </a:pPr>
              <a:r>
                <a:rPr lang="en-US" sz="1600" b="0" i="0" u="none" strike="noStrike" cap="none" dirty="0">
                  <a:solidFill>
                    <a:schemeClr val="lt1"/>
                  </a:solidFill>
                  <a:latin typeface="Trebuchet MS"/>
                  <a:ea typeface="Trebuchet MS"/>
                  <a:cs typeface="Trebuchet MS"/>
                  <a:sym typeface="Trebuchet MS"/>
                </a:rPr>
                <a:t>Drastically affects the lifestyle of nocturnal Mammals and birds</a:t>
              </a:r>
            </a:p>
          </p:txBody>
        </p:sp>
        <p:sp>
          <p:nvSpPr>
            <p:cNvPr id="174" name="Shape 174"/>
            <p:cNvSpPr/>
            <p:nvPr/>
          </p:nvSpPr>
          <p:spPr>
            <a:xfrm>
              <a:off x="888809" y="409347"/>
              <a:ext cx="1228044" cy="1228044"/>
            </a:xfrm>
            <a:prstGeom prst="ellipse">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sp>
          <p:nvSpPr>
            <p:cNvPr id="175" name="Shape 175"/>
            <p:cNvSpPr txBox="1"/>
            <p:nvPr/>
          </p:nvSpPr>
          <p:spPr>
            <a:xfrm>
              <a:off x="1068653" y="589191"/>
              <a:ext cx="868358" cy="868358"/>
            </a:xfrm>
            <a:prstGeom prst="rect">
              <a:avLst/>
            </a:prstGeom>
            <a:noFill/>
            <a:ln>
              <a:noFill/>
            </a:ln>
          </p:spPr>
          <p:txBody>
            <a:bodyPr lIns="95725" tIns="12700" rIns="95725" bIns="12700"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4800" b="0" i="0" u="none" strike="noStrike" cap="none" dirty="0">
                  <a:solidFill>
                    <a:schemeClr val="lt1"/>
                  </a:solidFill>
                  <a:latin typeface="Trebuchet MS"/>
                  <a:ea typeface="Trebuchet MS"/>
                  <a:cs typeface="Trebuchet MS"/>
                  <a:sym typeface="Trebuchet MS"/>
                </a:rPr>
                <a:t>1</a:t>
              </a:r>
            </a:p>
          </p:txBody>
        </p:sp>
        <p:sp>
          <p:nvSpPr>
            <p:cNvPr id="176" name="Shape 176"/>
            <p:cNvSpPr/>
            <p:nvPr/>
          </p:nvSpPr>
          <p:spPr>
            <a:xfrm>
              <a:off x="0" y="4093410"/>
              <a:ext cx="3005665" cy="72"/>
            </a:xfrm>
            <a:prstGeom prst="rect">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sp>
          <p:nvSpPr>
            <p:cNvPr id="177" name="Shape 177"/>
            <p:cNvSpPr/>
            <p:nvPr/>
          </p:nvSpPr>
          <p:spPr>
            <a:xfrm>
              <a:off x="3306232" y="0"/>
              <a:ext cx="3005665" cy="4093481"/>
            </a:xfrm>
            <a:prstGeom prst="rect">
              <a:avLst/>
            </a:prstGeom>
            <a:solidFill>
              <a:srgbClr val="DBE8CA">
                <a:alpha val="89803"/>
              </a:srgbClr>
            </a:solidFill>
            <a:ln w="12700" cap="rnd" cmpd="sng">
              <a:solidFill>
                <a:srgbClr val="DBE8CA">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8" name="Shape 178"/>
            <p:cNvSpPr txBox="1"/>
            <p:nvPr/>
          </p:nvSpPr>
          <p:spPr>
            <a:xfrm>
              <a:off x="3306232" y="1555523"/>
              <a:ext cx="3005665" cy="2456088"/>
            </a:xfrm>
            <a:prstGeom prst="rect">
              <a:avLst/>
            </a:prstGeom>
            <a:noFill/>
            <a:ln>
              <a:noFill/>
            </a:ln>
          </p:spPr>
          <p:txBody>
            <a:bodyPr lIns="234325" tIns="330200" rIns="234325" bIns="330200" anchor="t" anchorCtr="0">
              <a:noAutofit/>
            </a:bodyPr>
            <a:lstStyle/>
            <a:p>
              <a:pPr marL="0" marR="0" lvl="0" indent="0" algn="l" rtl="0">
                <a:lnSpc>
                  <a:spcPct val="90000"/>
                </a:lnSpc>
                <a:spcBef>
                  <a:spcPts val="0"/>
                </a:spcBef>
                <a:spcAft>
                  <a:spcPts val="0"/>
                </a:spcAft>
                <a:buClr>
                  <a:schemeClr val="lt1"/>
                </a:buClr>
                <a:buSzPct val="25000"/>
                <a:buFont typeface="Trebuchet MS"/>
                <a:buNone/>
              </a:pPr>
              <a:r>
                <a:rPr lang="en-US" sz="1600" b="0" i="0" u="none" strike="noStrike" cap="none" dirty="0">
                  <a:solidFill>
                    <a:schemeClr val="lt1"/>
                  </a:solidFill>
                  <a:latin typeface="Trebuchet MS"/>
                  <a:ea typeface="Trebuchet MS"/>
                  <a:cs typeface="Trebuchet MS"/>
                  <a:sym typeface="Trebuchet MS"/>
                </a:rPr>
                <a:t>Birds that migrate or hunt at night navigate by moonlight and starlight. Artificial light can cause them to wander off course and toward the dangerous nighttime landscapes of cities.</a:t>
              </a:r>
            </a:p>
          </p:txBody>
        </p:sp>
        <p:sp>
          <p:nvSpPr>
            <p:cNvPr id="179" name="Shape 179"/>
            <p:cNvSpPr/>
            <p:nvPr/>
          </p:nvSpPr>
          <p:spPr>
            <a:xfrm>
              <a:off x="4195044" y="409347"/>
              <a:ext cx="1228044" cy="1228044"/>
            </a:xfrm>
            <a:prstGeom prst="ellipse">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sp>
          <p:nvSpPr>
            <p:cNvPr id="180" name="Shape 180"/>
            <p:cNvSpPr txBox="1"/>
            <p:nvPr/>
          </p:nvSpPr>
          <p:spPr>
            <a:xfrm>
              <a:off x="4374887" y="589191"/>
              <a:ext cx="868358" cy="868358"/>
            </a:xfrm>
            <a:prstGeom prst="rect">
              <a:avLst/>
            </a:prstGeom>
            <a:noFill/>
            <a:ln>
              <a:noFill/>
            </a:ln>
          </p:spPr>
          <p:txBody>
            <a:bodyPr lIns="95725" tIns="12700" rIns="95725" bIns="12700"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4800" b="0" i="0" u="none" strike="noStrike" cap="none" dirty="0">
                  <a:solidFill>
                    <a:schemeClr val="lt1"/>
                  </a:solidFill>
                  <a:latin typeface="Trebuchet MS"/>
                  <a:ea typeface="Trebuchet MS"/>
                  <a:cs typeface="Trebuchet MS"/>
                  <a:sym typeface="Trebuchet MS"/>
                </a:rPr>
                <a:t>2</a:t>
              </a:r>
            </a:p>
          </p:txBody>
        </p:sp>
        <p:sp>
          <p:nvSpPr>
            <p:cNvPr id="181" name="Shape 181"/>
            <p:cNvSpPr/>
            <p:nvPr/>
          </p:nvSpPr>
          <p:spPr>
            <a:xfrm>
              <a:off x="3306232" y="4093410"/>
              <a:ext cx="3005665" cy="72"/>
            </a:xfrm>
            <a:prstGeom prst="rect">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sp>
          <p:nvSpPr>
            <p:cNvPr id="182" name="Shape 182"/>
            <p:cNvSpPr/>
            <p:nvPr/>
          </p:nvSpPr>
          <p:spPr>
            <a:xfrm>
              <a:off x="6612465" y="0"/>
              <a:ext cx="3005665" cy="4093481"/>
            </a:xfrm>
            <a:prstGeom prst="rect">
              <a:avLst/>
            </a:prstGeom>
            <a:solidFill>
              <a:srgbClr val="DBE8CA">
                <a:alpha val="89803"/>
              </a:srgbClr>
            </a:solidFill>
            <a:ln w="12700" cap="rnd" cmpd="sng">
              <a:solidFill>
                <a:srgbClr val="DBE8CA">
                  <a:alpha val="89803"/>
                </a:srgbClr>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3" name="Shape 183"/>
            <p:cNvSpPr txBox="1"/>
            <p:nvPr/>
          </p:nvSpPr>
          <p:spPr>
            <a:xfrm>
              <a:off x="6612465" y="1555523"/>
              <a:ext cx="3005665" cy="2456088"/>
            </a:xfrm>
            <a:prstGeom prst="rect">
              <a:avLst/>
            </a:prstGeom>
            <a:noFill/>
            <a:ln>
              <a:noFill/>
            </a:ln>
          </p:spPr>
          <p:txBody>
            <a:bodyPr lIns="234325" tIns="330200" rIns="234325" bIns="330200" anchor="t" anchorCtr="0">
              <a:noAutofit/>
            </a:bodyPr>
            <a:lstStyle/>
            <a:p>
              <a:pPr marL="0" marR="0" lvl="0" indent="0" algn="l" rtl="0">
                <a:lnSpc>
                  <a:spcPct val="90000"/>
                </a:lnSpc>
                <a:spcBef>
                  <a:spcPts val="0"/>
                </a:spcBef>
                <a:spcAft>
                  <a:spcPts val="0"/>
                </a:spcAft>
                <a:buClr>
                  <a:schemeClr val="lt1"/>
                </a:buClr>
                <a:buSzPct val="25000"/>
                <a:buFont typeface="Trebuchet MS"/>
                <a:buNone/>
              </a:pPr>
              <a:r>
                <a:rPr lang="en-US" sz="1600" b="0" i="0" u="none" strike="noStrike" cap="none" dirty="0">
                  <a:solidFill>
                    <a:schemeClr val="lt1"/>
                  </a:solidFill>
                  <a:latin typeface="Trebuchet MS"/>
                  <a:ea typeface="Trebuchet MS"/>
                  <a:cs typeface="Trebuchet MS"/>
                  <a:sym typeface="Trebuchet MS"/>
                </a:rPr>
                <a:t>Many insects are drawn to light, but artificial lights can create a fatal attraction. Declining insect populations negatively impact all species that rely on insects for food or pollination. </a:t>
              </a:r>
            </a:p>
          </p:txBody>
        </p:sp>
        <p:sp>
          <p:nvSpPr>
            <p:cNvPr id="184" name="Shape 184"/>
            <p:cNvSpPr/>
            <p:nvPr/>
          </p:nvSpPr>
          <p:spPr>
            <a:xfrm>
              <a:off x="7501277" y="409347"/>
              <a:ext cx="1228044" cy="1228044"/>
            </a:xfrm>
            <a:prstGeom prst="ellipse">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sp>
          <p:nvSpPr>
            <p:cNvPr id="185" name="Shape 185"/>
            <p:cNvSpPr txBox="1"/>
            <p:nvPr/>
          </p:nvSpPr>
          <p:spPr>
            <a:xfrm>
              <a:off x="7681120" y="589191"/>
              <a:ext cx="868358" cy="868358"/>
            </a:xfrm>
            <a:prstGeom prst="rect">
              <a:avLst/>
            </a:prstGeom>
            <a:noFill/>
            <a:ln>
              <a:noFill/>
            </a:ln>
          </p:spPr>
          <p:txBody>
            <a:bodyPr lIns="95725" tIns="12700" rIns="95725" bIns="12700"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4800" b="0" i="0" u="none" strike="noStrike" cap="none" dirty="0">
                  <a:solidFill>
                    <a:schemeClr val="lt1"/>
                  </a:solidFill>
                  <a:latin typeface="Trebuchet MS"/>
                  <a:ea typeface="Trebuchet MS"/>
                  <a:cs typeface="Trebuchet MS"/>
                  <a:sym typeface="Trebuchet MS"/>
                </a:rPr>
                <a:t>3</a:t>
              </a:r>
            </a:p>
          </p:txBody>
        </p:sp>
        <p:sp>
          <p:nvSpPr>
            <p:cNvPr id="186" name="Shape 186"/>
            <p:cNvSpPr/>
            <p:nvPr/>
          </p:nvSpPr>
          <p:spPr>
            <a:xfrm>
              <a:off x="6612465" y="4093410"/>
              <a:ext cx="3005665" cy="72"/>
            </a:xfrm>
            <a:prstGeom prst="rect">
              <a:avLst/>
            </a:prstGeom>
            <a:gradFill>
              <a:gsLst>
                <a:gs pos="0">
                  <a:srgbClr val="96C443"/>
                </a:gs>
                <a:gs pos="78000">
                  <a:srgbClr val="83B01F"/>
                </a:gs>
                <a:gs pos="100000">
                  <a:srgbClr val="83B01F"/>
                </a:gs>
              </a:gsLst>
              <a:lin ang="5400000" scaled="0"/>
            </a:gradFill>
            <a:ln w="12700" cap="rnd" cmpd="sng">
              <a:solidFill>
                <a:srgbClr val="90C223"/>
              </a:solidFill>
              <a:prstDash val="solid"/>
              <a:round/>
              <a:headEnd type="none" w="med" len="med"/>
              <a:tailEnd type="none" w="med" len="med"/>
            </a:ln>
            <a:effectLst>
              <a:outerShdw blurRad="38100" dist="25400" dir="5400000" rotWithShape="0">
                <a:srgbClr val="000000">
                  <a:alpha val="34901"/>
                </a:srgbClr>
              </a:outerShdw>
            </a:effectLst>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Problem Statement	</a:t>
            </a:r>
          </a:p>
        </p:txBody>
      </p:sp>
      <p:sp>
        <p:nvSpPr>
          <p:cNvPr id="192" name="Shape 192"/>
          <p:cNvSpPr txBox="1">
            <a:spLocks noGrp="1"/>
          </p:cNvSpPr>
          <p:nvPr>
            <p:ph type="body" idx="1"/>
          </p:nvPr>
        </p:nvSpPr>
        <p:spPr>
          <a:xfrm>
            <a:off x="677333" y="2160589"/>
            <a:ext cx="8596668" cy="388077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en-US" sz="1800" b="1" i="1" u="none" strike="noStrike" cap="none" dirty="0">
                <a:solidFill>
                  <a:srgbClr val="FEFEFE"/>
                </a:solidFill>
                <a:latin typeface="Trebuchet MS"/>
                <a:ea typeface="Trebuchet MS"/>
                <a:cs typeface="Trebuchet MS"/>
                <a:sym typeface="Trebuchet MS"/>
              </a:rPr>
              <a:t>The study focusses on determining the influence that human economic, social and commercial activity has on Light Pollution</a:t>
            </a:r>
          </a:p>
          <a:p>
            <a:pPr marL="0" marR="0" lvl="0" indent="0" algn="l" rtl="0">
              <a:spcBef>
                <a:spcPts val="1000"/>
              </a:spcBef>
              <a:spcAft>
                <a:spcPts val="0"/>
              </a:spcAft>
              <a:buClr>
                <a:schemeClr val="accent1"/>
              </a:buClr>
              <a:buSzPct val="25000"/>
              <a:buFont typeface="Noto Sans Symbols"/>
              <a:buNone/>
            </a:pPr>
            <a:endParaRPr sz="1800" b="0" i="0" u="none" strike="noStrike" cap="none" dirty="0">
              <a:solidFill>
                <a:srgbClr val="FEFEFE"/>
              </a:solidFill>
              <a:latin typeface="Trebuchet MS"/>
              <a:ea typeface="Trebuchet MS"/>
              <a:cs typeface="Trebuchet MS"/>
              <a:sym typeface="Trebuchet MS"/>
            </a:endParaRPr>
          </a:p>
          <a:p>
            <a:pPr marL="0" marR="0" lvl="0" indent="0" algn="l" rtl="0">
              <a:spcBef>
                <a:spcPts val="1000"/>
              </a:spcBef>
              <a:spcAft>
                <a:spcPts val="0"/>
              </a:spcAft>
              <a:buClr>
                <a:schemeClr val="accent1"/>
              </a:buClr>
              <a:buSzPct val="25000"/>
              <a:buFont typeface="Noto Sans Symbols"/>
              <a:buNone/>
            </a:pPr>
            <a:r>
              <a:rPr lang="en-US" sz="1800" b="1" i="1" u="none" strike="noStrike" cap="none" dirty="0">
                <a:solidFill>
                  <a:srgbClr val="FEFEFE"/>
                </a:solidFill>
                <a:latin typeface="Trebuchet MS"/>
                <a:ea typeface="Trebuchet MS"/>
                <a:cs typeface="Trebuchet MS"/>
                <a:sym typeface="Trebuchet MS"/>
              </a:rPr>
              <a:t>Many factors that involve our changing lifestyles, industrial revolution, around the clock manufacturing and workforce culture, nightlife and recreation, our complex transport and energy infrastructure contribute towards Light Pollution”</a:t>
            </a:r>
          </a:p>
          <a:p>
            <a:pPr marL="342900" marR="0" lvl="0" indent="-342900" algn="l" rtl="0">
              <a:spcBef>
                <a:spcPts val="1000"/>
              </a:spcBef>
              <a:spcAft>
                <a:spcPts val="0"/>
              </a:spcAft>
              <a:buClr>
                <a:schemeClr val="accent1"/>
              </a:buClr>
              <a:buSzPct val="79999"/>
              <a:buFont typeface="Noto Sans Symbols"/>
              <a:buNone/>
            </a:pPr>
            <a:endParaRPr sz="1800" b="1" i="1" u="none" strike="noStrike" cap="none" dirty="0">
              <a:solidFill>
                <a:srgbClr val="FEFEFE"/>
              </a:solidFill>
              <a:latin typeface="Trebuchet MS"/>
              <a:ea typeface="Trebuchet MS"/>
              <a:cs typeface="Trebuchet MS"/>
              <a:sym typeface="Trebuchet MS"/>
            </a:endParaRPr>
          </a:p>
          <a:p>
            <a:pPr marL="0" marR="0" lvl="0" indent="0" algn="l" rtl="0">
              <a:spcBef>
                <a:spcPts val="1000"/>
              </a:spcBef>
              <a:spcAft>
                <a:spcPts val="0"/>
              </a:spcAft>
              <a:buClr>
                <a:schemeClr val="accent1"/>
              </a:buClr>
              <a:buSzPct val="25000"/>
              <a:buFont typeface="Noto Sans Symbols"/>
              <a:buNone/>
            </a:pPr>
            <a:r>
              <a:rPr lang="en-US" sz="1800" b="1" i="1" u="none" strike="noStrike" cap="none" dirty="0">
                <a:solidFill>
                  <a:srgbClr val="FEFEFE"/>
                </a:solidFill>
                <a:latin typeface="Trebuchet MS"/>
                <a:ea typeface="Trebuchet MS"/>
                <a:cs typeface="Trebuchet MS"/>
                <a:sym typeface="Trebuchet MS"/>
              </a:rPr>
              <a:t>We intend to study this phenomenon by factoring in variables that represent economic activity, transport and energy usage.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1" i="1" u="none" strike="noStrike" cap="none" dirty="0">
              <a:solidFill>
                <a:srgbClr val="FEFEFE"/>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FEFEFE"/>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77333" y="609600"/>
            <a:ext cx="8596668" cy="1320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dirty="0">
                <a:solidFill>
                  <a:schemeClr val="accent1"/>
                </a:solidFill>
                <a:latin typeface="Trebuchet MS"/>
                <a:ea typeface="Trebuchet MS"/>
                <a:cs typeface="Trebuchet MS"/>
                <a:sym typeface="Trebuchet MS"/>
              </a:rPr>
              <a:t>Variables Considered</a:t>
            </a:r>
          </a:p>
        </p:txBody>
      </p:sp>
      <p:sp>
        <p:nvSpPr>
          <p:cNvPr id="198" name="Shape 198"/>
          <p:cNvSpPr txBox="1">
            <a:spLocks noGrp="1"/>
          </p:cNvSpPr>
          <p:nvPr>
            <p:ph type="body" idx="1"/>
          </p:nvPr>
        </p:nvSpPr>
        <p:spPr>
          <a:xfrm>
            <a:off x="518583" y="1716089"/>
            <a:ext cx="8596668" cy="388077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79999"/>
              <a:buFont typeface="Noto Sans Symbols"/>
              <a:buChar char="▶"/>
            </a:pPr>
            <a:r>
              <a:rPr lang="en-US" sz="1800" b="0" i="0" u="none" strike="noStrike" cap="none" dirty="0">
                <a:solidFill>
                  <a:srgbClr val="FEFEFE"/>
                </a:solidFill>
                <a:latin typeface="Trebuchet MS"/>
                <a:ea typeface="Trebuchet MS"/>
                <a:cs typeface="Trebuchet MS"/>
                <a:sym typeface="Trebuchet MS"/>
              </a:rPr>
              <a:t>Variables considered for the study represent human activities such as economical, transportation and energy consumption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600" b="1" i="0" u="none" strike="noStrike" cap="none" dirty="0">
                <a:solidFill>
                  <a:srgbClr val="F1A298"/>
                </a:solidFill>
                <a:latin typeface="Trebuchet MS"/>
                <a:ea typeface="Trebuchet MS"/>
                <a:cs typeface="Trebuchet MS"/>
                <a:sym typeface="Trebuchet MS"/>
              </a:rPr>
              <a:t>GDP per Capita </a:t>
            </a:r>
            <a:r>
              <a:rPr lang="en-US" sz="1600" b="0" i="0" u="none" strike="noStrike" cap="none" dirty="0">
                <a:solidFill>
                  <a:srgbClr val="FEFEFE"/>
                </a:solidFill>
                <a:latin typeface="Trebuchet MS"/>
                <a:ea typeface="Trebuchet MS"/>
                <a:cs typeface="Trebuchet MS"/>
                <a:sym typeface="Trebuchet MS"/>
              </a:rPr>
              <a:t>→ Represents the activities and ability of a nation to keep the economic, commercial and social engine running which have caused sweeping changes in our lifestyles, work habits and recreational and leisure activities.</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600" b="1" i="0" u="none" strike="noStrike" cap="none" dirty="0">
                <a:solidFill>
                  <a:srgbClr val="F1A298"/>
                </a:solidFill>
                <a:latin typeface="Trebuchet MS"/>
                <a:ea typeface="Trebuchet MS"/>
                <a:cs typeface="Trebuchet MS"/>
                <a:sym typeface="Trebuchet MS"/>
              </a:rPr>
              <a:t>Electricity Consumption </a:t>
            </a:r>
            <a:r>
              <a:rPr lang="en-US" sz="1600" b="0" i="0" u="none" strike="noStrike" cap="none" dirty="0">
                <a:solidFill>
                  <a:srgbClr val="FEFEFE"/>
                </a:solidFill>
                <a:latin typeface="Trebuchet MS"/>
                <a:ea typeface="Trebuchet MS"/>
                <a:cs typeface="Trebuchet MS"/>
                <a:sym typeface="Trebuchet MS"/>
              </a:rPr>
              <a:t>→ The consumption of electricity for domestic and industrial purposes for different purposes, of which lighting and illuminating is one.</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600" b="1" i="0" u="none" strike="noStrike" cap="none" dirty="0">
                <a:solidFill>
                  <a:srgbClr val="F1A298"/>
                </a:solidFill>
                <a:latin typeface="Trebuchet MS"/>
                <a:ea typeface="Trebuchet MS"/>
                <a:cs typeface="Trebuchet MS"/>
                <a:sym typeface="Trebuchet MS"/>
              </a:rPr>
              <a:t>Vehicle Sale </a:t>
            </a:r>
            <a:r>
              <a:rPr lang="en-US" sz="1600" b="0" i="0" u="none" strike="noStrike" cap="none" dirty="0">
                <a:solidFill>
                  <a:srgbClr val="FEFEFE"/>
                </a:solidFill>
                <a:latin typeface="Trebuchet MS"/>
                <a:ea typeface="Trebuchet MS"/>
                <a:cs typeface="Trebuchet MS"/>
                <a:sym typeface="Trebuchet MS"/>
              </a:rPr>
              <a:t>→ The sale of motor vehicles that represents the biggest fraction of our transportation system.</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600" b="1" i="0" u="none" strike="noStrike" cap="none" dirty="0">
                <a:solidFill>
                  <a:srgbClr val="F1A298"/>
                </a:solidFill>
                <a:latin typeface="Trebuchet MS"/>
                <a:ea typeface="Trebuchet MS"/>
                <a:cs typeface="Trebuchet MS"/>
                <a:sym typeface="Trebuchet MS"/>
              </a:rPr>
              <a:t>Radiance </a:t>
            </a:r>
            <a:r>
              <a:rPr lang="en-US" sz="1600" b="0" i="0" u="none" strike="noStrike" cap="none" dirty="0">
                <a:solidFill>
                  <a:srgbClr val="FEFEFE"/>
                </a:solidFill>
                <a:latin typeface="Trebuchet MS"/>
                <a:ea typeface="Trebuchet MS"/>
                <a:cs typeface="Trebuchet MS"/>
                <a:sym typeface="Trebuchet MS"/>
              </a:rPr>
              <a:t>→ The magnitude of light pollution is measured using this parameter</a:t>
            </a:r>
            <a:r>
              <a:rPr lang="en-US" dirty="0"/>
              <a:t> that factors in the population</a:t>
            </a:r>
            <a:r>
              <a:rPr lang="en-US" sz="1600" b="0" i="0" u="none" strike="noStrike" cap="none" dirty="0">
                <a:solidFill>
                  <a:srgbClr val="FEFEFE"/>
                </a:solidFill>
                <a:latin typeface="Trebuchet MS"/>
                <a:ea typeface="Trebuchet MS"/>
                <a:cs typeface="Trebuchet MS"/>
                <a:sym typeface="Trebuchet MS"/>
              </a:rPr>
              <a:t> and the area of a country</a:t>
            </a:r>
            <a:r>
              <a:rPr lang="en-US" dirty="0"/>
              <a:t>. </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600" b="0" i="0" u="none" strike="noStrike" cap="none" dirty="0">
                <a:solidFill>
                  <a:srgbClr val="FEFEFE"/>
                </a:solidFill>
                <a:latin typeface="Trebuchet MS"/>
                <a:ea typeface="Trebuchet MS"/>
                <a:cs typeface="Trebuchet MS"/>
                <a:sym typeface="Trebuchet MS"/>
              </a:rPr>
              <a:t>The data for these contributing variables were collected from reliable international resources for the years 2012-2015.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dirty="0"/>
              <a:t>Continued</a:t>
            </a:r>
          </a:p>
        </p:txBody>
      </p:sp>
      <p:sp>
        <p:nvSpPr>
          <p:cNvPr id="204" name="Shape 204"/>
          <p:cNvSpPr txBox="1">
            <a:spLocks noGrp="1"/>
          </p:cNvSpPr>
          <p:nvPr>
            <p:ph type="body" idx="1"/>
          </p:nvPr>
        </p:nvSpPr>
        <p:spPr>
          <a:xfrm>
            <a:off x="677333" y="2160589"/>
            <a:ext cx="8596800" cy="3880800"/>
          </a:xfrm>
          <a:prstGeom prst="rect">
            <a:avLst/>
          </a:prstGeom>
        </p:spPr>
        <p:txBody>
          <a:bodyPr lIns="91425" tIns="91425" rIns="91425" bIns="91425" anchor="t" anchorCtr="0">
            <a:noAutofit/>
          </a:bodyPr>
          <a:lstStyle/>
          <a:p>
            <a:pPr marL="457200" lvl="0" indent="-228600" rtl="0">
              <a:spcBef>
                <a:spcPts val="0"/>
              </a:spcBef>
            </a:pPr>
            <a:r>
              <a:rPr lang="en-US" dirty="0"/>
              <a:t>Intended to add Forest cover area and also consider the land area occupied by industrial and commercial activities for every country in the analysis. </a:t>
            </a:r>
          </a:p>
          <a:p>
            <a:pPr marL="457200" lvl="0" indent="-228600" rtl="0">
              <a:spcBef>
                <a:spcPts val="0"/>
              </a:spcBef>
            </a:pPr>
            <a:r>
              <a:rPr lang="en-US" dirty="0"/>
              <a:t>Could not implement it due to lack of appropriate data sources.</a:t>
            </a:r>
          </a:p>
          <a:p>
            <a:pPr marL="457200" lvl="0" indent="-228600">
              <a:spcBef>
                <a:spcPts val="0"/>
              </a:spcBef>
            </a:pPr>
            <a:r>
              <a:rPr lang="en-US" dirty="0"/>
              <a:t>Countries close to the poles have high aurora activity and that could alter the radiance level readings.</a:t>
            </a:r>
          </a:p>
          <a:p>
            <a:pPr lvl="0" rtl="0">
              <a:spcBef>
                <a:spcPts val="0"/>
              </a:spcBef>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677333" y="609600"/>
            <a:ext cx="8596800" cy="1320900"/>
          </a:xfrm>
          <a:prstGeom prst="rect">
            <a:avLst/>
          </a:prstGeom>
        </p:spPr>
        <p:txBody>
          <a:bodyPr lIns="91425" tIns="91425" rIns="91425" bIns="91425" anchor="t" anchorCtr="0">
            <a:noAutofit/>
          </a:bodyPr>
          <a:lstStyle/>
          <a:p>
            <a:pPr lvl="0">
              <a:spcBef>
                <a:spcPts val="0"/>
              </a:spcBef>
              <a:buNone/>
            </a:pPr>
            <a:r>
              <a:rPr lang="en-US" dirty="0"/>
              <a:t>Data Sources</a:t>
            </a:r>
          </a:p>
        </p:txBody>
      </p:sp>
      <p:sp>
        <p:nvSpPr>
          <p:cNvPr id="210" name="Shape 210"/>
          <p:cNvSpPr txBox="1">
            <a:spLocks noGrp="1"/>
          </p:cNvSpPr>
          <p:nvPr>
            <p:ph type="body" idx="1"/>
          </p:nvPr>
        </p:nvSpPr>
        <p:spPr>
          <a:xfrm>
            <a:off x="602983" y="1119814"/>
            <a:ext cx="8596800" cy="3880800"/>
          </a:xfrm>
          <a:prstGeom prst="rect">
            <a:avLst/>
          </a:prstGeom>
        </p:spPr>
        <p:txBody>
          <a:bodyPr lIns="91425" tIns="91425" rIns="91425" bIns="91425" anchor="t" anchorCtr="0">
            <a:noAutofit/>
          </a:bodyPr>
          <a:lstStyle/>
          <a:p>
            <a:pPr lvl="0" rtl="0">
              <a:spcBef>
                <a:spcPts val="0"/>
              </a:spcBef>
              <a:buNone/>
            </a:pPr>
            <a:r>
              <a:rPr lang="en-US" b="1" dirty="0">
                <a:solidFill>
                  <a:srgbClr val="F1A298"/>
                </a:solidFill>
              </a:rPr>
              <a:t>Light Pollution Dataset </a:t>
            </a:r>
            <a:r>
              <a:rPr lang="en-US" dirty="0"/>
              <a:t>→ </a:t>
            </a:r>
            <a:r>
              <a:rPr lang="en-US" u="sng" dirty="0">
                <a:solidFill>
                  <a:schemeClr val="hlink"/>
                </a:solidFill>
                <a:hlinkClick r:id="rId3"/>
              </a:rPr>
              <a:t>https://www.lightpollutionmap.info/</a:t>
            </a:r>
          </a:p>
          <a:p>
            <a:pPr lvl="0" rtl="0">
              <a:spcBef>
                <a:spcPts val="0"/>
              </a:spcBef>
              <a:buNone/>
            </a:pPr>
            <a:r>
              <a:rPr lang="en-US" b="1" dirty="0">
                <a:solidFill>
                  <a:srgbClr val="F1A298"/>
                </a:solidFill>
              </a:rPr>
              <a:t>Population Dataset → </a:t>
            </a:r>
            <a:r>
              <a:rPr lang="en-US" u="sng" dirty="0">
                <a:solidFill>
                  <a:schemeClr val="hlink"/>
                </a:solidFill>
              </a:rPr>
              <a:t>http://databank.worldbank.org/data/reports.aspx?source=2&amp;series=SP.POP.TOTL&amp;country=</a:t>
            </a:r>
          </a:p>
          <a:p>
            <a:pPr lvl="0">
              <a:spcBef>
                <a:spcPts val="0"/>
              </a:spcBef>
              <a:buNone/>
            </a:pPr>
            <a:r>
              <a:rPr lang="en-US" b="1" dirty="0">
                <a:solidFill>
                  <a:srgbClr val="F1A298"/>
                </a:solidFill>
              </a:rPr>
              <a:t>Electricity Consumption Dataset → </a:t>
            </a:r>
            <a:r>
              <a:rPr lang="en-US" u="sng" dirty="0">
                <a:solidFill>
                  <a:schemeClr val="hlink"/>
                </a:solidFill>
                <a:hlinkClick r:id="rId4"/>
              </a:rPr>
              <a:t>http://databank.worldbank.org/data/reports.aspx?source=2&amp;series=EG.USE.ELEC.KH.PC&amp;country=</a:t>
            </a:r>
          </a:p>
          <a:p>
            <a:pPr lvl="0" rtl="0">
              <a:spcBef>
                <a:spcPts val="0"/>
              </a:spcBef>
              <a:buNone/>
            </a:pPr>
            <a:r>
              <a:rPr lang="en-US" u="sng" dirty="0">
                <a:solidFill>
                  <a:schemeClr val="hlink"/>
                </a:solidFill>
                <a:hlinkClick r:id="rId5"/>
              </a:rPr>
              <a:t>https://yearbook.enerdata.net/#electricity-domestic-consumption-data-by-region.html</a:t>
            </a:r>
          </a:p>
          <a:p>
            <a:pPr lvl="0">
              <a:spcBef>
                <a:spcPts val="0"/>
              </a:spcBef>
              <a:buNone/>
            </a:pPr>
            <a:r>
              <a:rPr lang="en-US" b="1" dirty="0">
                <a:solidFill>
                  <a:srgbClr val="F1A298"/>
                </a:solidFill>
              </a:rPr>
              <a:t>Vehicle Sale Dataset → </a:t>
            </a:r>
            <a:r>
              <a:rPr lang="en-US" u="sng" dirty="0">
                <a:solidFill>
                  <a:schemeClr val="hlink"/>
                </a:solidFill>
                <a:hlinkClick r:id="rId6"/>
              </a:rPr>
              <a:t>https://knoema.com/atlas/topics/Transportation/Motor-Vehicle-Sales/Motor-vehicle-sales</a:t>
            </a:r>
          </a:p>
          <a:p>
            <a:pPr lvl="0">
              <a:spcBef>
                <a:spcPts val="0"/>
              </a:spcBef>
              <a:buNone/>
            </a:pPr>
            <a:r>
              <a:rPr lang="en-US" u="sng" dirty="0">
                <a:solidFill>
                  <a:schemeClr val="hlink"/>
                </a:solidFill>
                <a:hlinkClick r:id="rId7"/>
              </a:rPr>
              <a:t>https://knoema.com/atlas/topics/Transportation/Motor-Vehicle-Sales/Commercial-vehicle-sales</a:t>
            </a:r>
          </a:p>
          <a:p>
            <a:pPr lvl="0">
              <a:spcBef>
                <a:spcPts val="0"/>
              </a:spcBef>
              <a:buNone/>
            </a:pPr>
            <a:r>
              <a:rPr lang="en-US" b="1" dirty="0">
                <a:solidFill>
                  <a:srgbClr val="F1A298"/>
                </a:solidFill>
              </a:rPr>
              <a:t>GDP per Capita Dataset → </a:t>
            </a:r>
            <a:r>
              <a:rPr lang="en-US" u="sng" dirty="0">
                <a:solidFill>
                  <a:schemeClr val="hlink"/>
                </a:solidFill>
              </a:rPr>
              <a:t>https://knoema.com/atlas/topics/Economy/National-Accounts-Gross-Domestic-Product/GDP</a:t>
            </a:r>
          </a:p>
          <a:p>
            <a:pPr lvl="0">
              <a:spcBef>
                <a:spcPts val="0"/>
              </a:spcBef>
              <a:buNone/>
            </a:pPr>
            <a:endParaRPr dirty="0"/>
          </a:p>
          <a:p>
            <a:pPr lvl="0">
              <a:spcBef>
                <a:spcPts val="0"/>
              </a:spcBef>
              <a:buNone/>
            </a:pPr>
            <a:endParaRPr dirty="0"/>
          </a:p>
          <a:p>
            <a:pPr lvl="0">
              <a:spcBef>
                <a:spcPts val="0"/>
              </a:spcBef>
              <a:buNone/>
            </a:pPr>
            <a:endParaRPr dirty="0"/>
          </a:p>
          <a:p>
            <a:pPr lvl="0">
              <a:spcBef>
                <a:spcPts val="0"/>
              </a:spcBef>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2148</Words>
  <Application>Microsoft Office PowerPoint</Application>
  <PresentationFormat>Widescreen</PresentationFormat>
  <Paragraphs>331</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Noto Sans Symbols</vt:lpstr>
      <vt:lpstr>Arial</vt:lpstr>
      <vt:lpstr>Calibri</vt:lpstr>
      <vt:lpstr>Lucida Console</vt:lpstr>
      <vt:lpstr>Trebuchet MS</vt:lpstr>
      <vt:lpstr>Facet</vt:lpstr>
      <vt:lpstr>STUDY OF LIGHT POLLUTION AND  IT’S CAUSES</vt:lpstr>
      <vt:lpstr>What is Light Pollution?</vt:lpstr>
      <vt:lpstr>Light Pollution Map of USA</vt:lpstr>
      <vt:lpstr>Negative Effects of Light Pollution on Humans</vt:lpstr>
      <vt:lpstr>Negative Effects of Light Pollution on Ecosystem and Wildlife</vt:lpstr>
      <vt:lpstr>Problem Statement </vt:lpstr>
      <vt:lpstr>Variables Considered</vt:lpstr>
      <vt:lpstr>Continued</vt:lpstr>
      <vt:lpstr>Data Sources</vt:lpstr>
      <vt:lpstr>Initial Assumptions</vt:lpstr>
      <vt:lpstr>How the Study was done.</vt:lpstr>
      <vt:lpstr>Data Cleaning</vt:lpstr>
      <vt:lpstr>PowerPoint Presentation</vt:lpstr>
      <vt:lpstr>Merged DataSet</vt:lpstr>
      <vt:lpstr>Observations</vt:lpstr>
      <vt:lpstr>Observations - Radiance vs Electricity</vt:lpstr>
      <vt:lpstr>Observations – Radiance vs Electricity</vt:lpstr>
      <vt:lpstr>Observations – Radiance vs GDP</vt:lpstr>
      <vt:lpstr>Observations – Radiance vs GDP</vt:lpstr>
      <vt:lpstr>Observations – Radiance vs Vehicle Sales </vt:lpstr>
      <vt:lpstr>Best Model Achieved</vt:lpstr>
      <vt:lpstr>Best Model Achieved</vt:lpstr>
      <vt:lpstr>Prediction Results</vt:lpstr>
      <vt:lpstr>Radiance Direction Analysis</vt:lpstr>
      <vt:lpstr>Future Scope</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MAN-MADE LIGHT POLLUTION</dc:title>
  <cp:lastModifiedBy>Kakkattil George, Deepak</cp:lastModifiedBy>
  <cp:revision>26</cp:revision>
  <dcterms:modified xsi:type="dcterms:W3CDTF">2017-05-04T22:53:53Z</dcterms:modified>
</cp:coreProperties>
</file>