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sldIdLst>
    <p:sldId id="265" r:id="rId2"/>
    <p:sldId id="258" r:id="rId3"/>
    <p:sldId id="257" r:id="rId4"/>
    <p:sldId id="259" r:id="rId5"/>
    <p:sldId id="260" r:id="rId6"/>
    <p:sldId id="261" r:id="rId7"/>
    <p:sldId id="267" r:id="rId8"/>
    <p:sldId id="262" r:id="rId9"/>
    <p:sldId id="264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98"/>
  </p:normalViewPr>
  <p:slideViewPr>
    <p:cSldViewPr snapToGrid="0" snapToObjects="1">
      <p:cViewPr varScale="1">
        <p:scale>
          <a:sx n="72" d="100"/>
          <a:sy n="72" d="100"/>
        </p:scale>
        <p:origin x="132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2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8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u_shiel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110" y="0"/>
            <a:ext cx="1447800" cy="144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936" y="274638"/>
            <a:ext cx="7608864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5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5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pu_shiel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110" y="0"/>
            <a:ext cx="1447800" cy="144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404" y="274638"/>
            <a:ext cx="763839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2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0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3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3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63DC-777A-854B-BE2C-AAEBA2FE085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7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A63DC-777A-854B-BE2C-AAEBA2FE085F}" type="datetimeFigureOut">
              <a:rPr lang="en-US" smtClean="0"/>
              <a:t>5/14/2017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E9C37-0427-6E49-B1C8-9B225E89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4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90690" y="868785"/>
            <a:ext cx="4206033" cy="420635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936" y="34384"/>
            <a:ext cx="7608864" cy="1143000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Capstone of </a:t>
            </a:r>
            <a:r>
              <a:rPr lang="en-US" b="1" dirty="0" smtClean="0">
                <a:solidFill>
                  <a:srgbClr val="FF0000"/>
                </a:solidFill>
              </a:rPr>
              <a:t>Rhonald Reside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19243" y="6455678"/>
            <a:ext cx="3521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Venn Diagram of Data Science Skills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599890" y="909539"/>
            <a:ext cx="789535" cy="24543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178886" y="868785"/>
            <a:ext cx="4201533" cy="420635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2473107" y="2622783"/>
            <a:ext cx="4197787" cy="420616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935004" y="5267298"/>
            <a:ext cx="3295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Communicating Results for Decision-</a:t>
            </a:r>
            <a:r>
              <a:rPr lang="en-US" sz="2400" dirty="0" smtClean="0"/>
              <a:t>Making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921502" y="2125114"/>
            <a:ext cx="242459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Coding </a:t>
            </a:r>
            <a:r>
              <a:rPr lang="en-US" sz="2400" dirty="0" smtClean="0"/>
              <a:t>with Performance </a:t>
            </a:r>
            <a:r>
              <a:rPr lang="en-US" sz="2400" dirty="0"/>
              <a:t>on Big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2109" y="2193758"/>
            <a:ext cx="28276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Statistics &amp; Modeling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33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Conclusion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Agree with competitor that there is a direct relationship with temperature, humidity and dew</a:t>
            </a:r>
          </a:p>
          <a:p>
            <a:r>
              <a:rPr lang="en-US" sz="2800" dirty="0" smtClean="0"/>
              <a:t>From the dataset, the warmest day was on August 2, 2014 at 80.6⁰ F, with average humidity of 37 and dew point of 11.</a:t>
            </a:r>
          </a:p>
          <a:p>
            <a:r>
              <a:rPr lang="en-US" sz="2800" dirty="0" smtClean="0"/>
              <a:t>Coldest day was on March 11 at 26.6⁰ F, with </a:t>
            </a:r>
            <a:r>
              <a:rPr lang="en-US" sz="2800" dirty="0"/>
              <a:t>average </a:t>
            </a:r>
            <a:r>
              <a:rPr lang="en-US" sz="2800" dirty="0" smtClean="0"/>
              <a:t>humidity </a:t>
            </a:r>
            <a:r>
              <a:rPr lang="en-US" sz="2800" dirty="0"/>
              <a:t>of </a:t>
            </a:r>
            <a:r>
              <a:rPr lang="en-US" sz="2800" dirty="0" smtClean="0"/>
              <a:t>84 </a:t>
            </a:r>
            <a:r>
              <a:rPr lang="en-US" sz="2800" dirty="0"/>
              <a:t>and dew point of </a:t>
            </a:r>
            <a:r>
              <a:rPr lang="en-US" sz="2800" dirty="0" smtClean="0"/>
              <a:t>-4.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226" y="5101206"/>
            <a:ext cx="19526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2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Quiz for Your Classmates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What statistical method was used?</a:t>
            </a:r>
          </a:p>
          <a:p>
            <a:pPr marL="0" indent="0">
              <a:buNone/>
            </a:pPr>
            <a:endParaRPr lang="en-US" dirty="0" smtClean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1F497D"/>
                </a:solidFill>
              </a:rPr>
              <a:t>What programming tool was used?</a:t>
            </a:r>
          </a:p>
          <a:p>
            <a:pPr marL="0" indent="0">
              <a:buNone/>
            </a:pPr>
            <a:endParaRPr lang="en-US" dirty="0" smtClean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1F497D"/>
                </a:solidFill>
              </a:rPr>
              <a:t>What scientific contribution was made?</a:t>
            </a:r>
          </a:p>
          <a:p>
            <a:endParaRPr lang="en-US" dirty="0">
              <a:solidFill>
                <a:srgbClr val="1F497D"/>
              </a:solidFill>
            </a:endParaRPr>
          </a:p>
          <a:p>
            <a:r>
              <a:rPr lang="en-US" dirty="0" smtClean="0">
                <a:solidFill>
                  <a:srgbClr val="1F497D"/>
                </a:solidFill>
              </a:rPr>
              <a:t>What idea could be useful for </a:t>
            </a:r>
            <a:r>
              <a:rPr lang="en-US" smtClean="0">
                <a:solidFill>
                  <a:srgbClr val="1F497D"/>
                </a:solidFill>
              </a:rPr>
              <a:t>your project?</a:t>
            </a:r>
            <a:endParaRPr 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8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Contribution of Competitor’s Article</a:t>
            </a:r>
            <a:endParaRPr lang="en-US" b="1" dirty="0">
              <a:solidFill>
                <a:srgbClr val="1F497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spcBef>
                    <a:spcPts val="0"/>
                  </a:spcBef>
                  <a:spcAft>
                    <a:spcPts val="600"/>
                  </a:spcAft>
                  <a:buFont typeface="Arial"/>
                  <a:buChar char="•"/>
                </a:pPr>
                <a:r>
                  <a:rPr lang="en-US" sz="1800" dirty="0" smtClean="0"/>
                  <a:t>Competitor’s Article: “The Relationship between Relative Humidity and the Dewpoint Temperature in the Mount Air”</a:t>
                </a:r>
              </a:p>
              <a:p>
                <a:pPr marL="342900" lvl="1" indent="-342900">
                  <a:spcBef>
                    <a:spcPts val="0"/>
                  </a:spcBef>
                  <a:spcAft>
                    <a:spcPts val="600"/>
                  </a:spcAft>
                  <a:buFont typeface="Arial"/>
                  <a:buChar char="•"/>
                </a:pPr>
                <a:r>
                  <a:rPr lang="en-US" sz="1800" dirty="0" smtClean="0"/>
                  <a:t>Mark G Lawrence defines relative humidity in one of two ways: </a:t>
                </a:r>
              </a:p>
              <a:p>
                <a:pPr marL="1200150" lvl="3" indent="-342900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T</a:t>
                </a:r>
                <a:r>
                  <a:rPr lang="en-US" sz="1800" dirty="0" smtClean="0"/>
                  <a:t>he ratio of the actual water vapor pressure </a:t>
                </a:r>
                <a:r>
                  <a:rPr lang="en-US" sz="1800" i="1" dirty="0" smtClean="0"/>
                  <a:t>e</a:t>
                </a:r>
                <a:r>
                  <a:rPr lang="en-US" sz="1800" dirty="0" smtClean="0"/>
                  <a:t> to the equilibrium vapor pressure over a plane of water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800" dirty="0" smtClean="0"/>
                  <a:t> (“saturation” vapor pressure):</a:t>
                </a:r>
              </a:p>
              <a:p>
                <a:pPr marL="400050" lvl="2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					RH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100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 smtClean="0"/>
              </a:p>
              <a:p>
                <a:pPr marL="1200150" lvl="3" indent="-342900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1800" dirty="0" smtClean="0"/>
                  <a:t>The ratio of actual water vapor dry mass mixing ratio </a:t>
                </a:r>
                <a:r>
                  <a:rPr lang="en-US" sz="1800" i="1" dirty="0" smtClean="0"/>
                  <a:t>w</a:t>
                </a:r>
                <a:r>
                  <a:rPr lang="en-US" sz="1800" dirty="0" smtClean="0"/>
                  <a:t> to the equilibrium mixing ratio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at the ambient temperature and pressure:</a:t>
                </a:r>
              </a:p>
              <a:p>
                <a:pPr marL="3143250" lvl="8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600" dirty="0" smtClean="0"/>
                  <a:t>	</a:t>
                </a:r>
                <a:r>
                  <a:rPr lang="en-US" dirty="0" smtClean="0"/>
                  <a:t>RH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100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800" dirty="0" smtClean="0"/>
                  <a:t>Part of his study is a linear regression for moist air. He states that RH &gt; 50% becomes nearly linear.  </a:t>
                </a:r>
              </a:p>
              <a:p>
                <a:pPr marL="3200400" lvl="7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RH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44" t="-809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Description of Your Contribution</a:t>
            </a:r>
            <a:endParaRPr lang="en-US" b="1" dirty="0">
              <a:solidFill>
                <a:srgbClr val="1F497D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Use Logistic Regression to find the relationship between Temperature, Humidity and Dewpoint.</a:t>
                </a:r>
              </a:p>
              <a:p>
                <a:r>
                  <a:rPr lang="en-US" dirty="0" smtClean="0"/>
                  <a:t>Used the ISLR library in R</a:t>
                </a:r>
              </a:p>
              <a:p>
                <a:r>
                  <a:rPr lang="en-US" dirty="0" smtClean="0"/>
                  <a:t>Defined dependent variable as temperature, also known as Y-Variable</a:t>
                </a:r>
              </a:p>
              <a:p>
                <a:r>
                  <a:rPr lang="en-US" dirty="0" smtClean="0"/>
                  <a:t>Independent variable is Dew and Humidity,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43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Data Source and Content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is from the </a:t>
            </a:r>
            <a:r>
              <a:rPr lang="en-US" dirty="0" err="1" smtClean="0"/>
              <a:t>CityPulse</a:t>
            </a:r>
            <a:r>
              <a:rPr lang="en-US" dirty="0" smtClean="0"/>
              <a:t> dataset collection from city Denmark</a:t>
            </a:r>
          </a:p>
          <a:p>
            <a:r>
              <a:rPr lang="en-US" dirty="0" smtClean="0"/>
              <a:t>Contains Date, Time, Temperature, Dew Point, Humidity, Wind Speed, Wind Direction and Visibility. </a:t>
            </a:r>
          </a:p>
          <a:p>
            <a:r>
              <a:rPr lang="en-US" dirty="0" smtClean="0"/>
              <a:t>Data was collected from February 2014 to September 2014.</a:t>
            </a:r>
          </a:p>
          <a:p>
            <a:r>
              <a:rPr lang="en-US" dirty="0" smtClean="0"/>
              <a:t>Data gap in June.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7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Your Method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Data Aggregation (Downloading and Uploading)</a:t>
            </a:r>
          </a:p>
          <a:p>
            <a:r>
              <a:rPr lang="en-US" sz="2800" dirty="0" smtClean="0"/>
              <a:t>Data Cleansing (Excel)</a:t>
            </a:r>
          </a:p>
          <a:p>
            <a:r>
              <a:rPr lang="en-US" sz="2800" dirty="0" smtClean="0"/>
              <a:t>Data Modeling (Dependent on the tool used)</a:t>
            </a:r>
          </a:p>
          <a:p>
            <a:r>
              <a:rPr lang="en-US" sz="2800" dirty="0" smtClean="0"/>
              <a:t>Data Analysis (R, Zeppelin, Tableau, MS Excel)</a:t>
            </a:r>
          </a:p>
          <a:p>
            <a:r>
              <a:rPr lang="en-US" sz="2800" dirty="0" smtClean="0"/>
              <a:t>Findings (Tableau)</a:t>
            </a:r>
          </a:p>
          <a:p>
            <a:r>
              <a:rPr lang="en-US" sz="2800" dirty="0" smtClean="0"/>
              <a:t>Conclusion (Zeppelin, R, Tableau)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7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Quantitative Results 1</a:t>
            </a:r>
            <a:endParaRPr lang="en-US" b="1" dirty="0">
              <a:solidFill>
                <a:srgbClr val="1F497D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427" y="4718534"/>
            <a:ext cx="3069581" cy="13273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40" y="4814953"/>
            <a:ext cx="5450374" cy="17556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5476" y="1721131"/>
            <a:ext cx="39013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Used Tableau to visualize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Find a relationship between Temperature, Dewpoint and Humidity.</a:t>
            </a:r>
          </a:p>
          <a:p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Split data into training data and test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Using Logistic Regression to predict temperature using a test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Confusion matrix tells us number of warm days and cold day on test data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40" y="1721131"/>
            <a:ext cx="4454145" cy="254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0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Quantitative Results 2</a:t>
            </a:r>
            <a:endParaRPr lang="en-US" b="1" dirty="0">
              <a:solidFill>
                <a:srgbClr val="1F497D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243" y="1634910"/>
            <a:ext cx="4634556" cy="17201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52243" y="3501014"/>
            <a:ext cx="45314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Tableau present a different visual representation of weather trends for 2014.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Aggregating the data using Zeppelin to create a subset of warmest and coldest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Gave the ability to extract the temperature, dew point (average), and humidity (average).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40" y="1613140"/>
            <a:ext cx="3753983" cy="505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2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Discussion: Comparison With Your Competitor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Competitor’s Results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Error rate of &lt;5%, (basic range of RH ~90% vs 70%)</a:t>
            </a:r>
          </a:p>
          <a:p>
            <a:r>
              <a:rPr lang="en-US" dirty="0" smtClean="0"/>
              <a:t>Direct relationship between temperature, humidity and dew point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solidFill>
            <a:srgbClr val="FFFFFF"/>
          </a:solidFill>
        </p:spPr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Your Results</a:t>
            </a:r>
            <a:endParaRPr lang="en-US" dirty="0">
              <a:solidFill>
                <a:srgbClr val="1F497D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336" y="4437773"/>
            <a:ext cx="2618686" cy="1369213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867602" y="2174875"/>
            <a:ext cx="4041775" cy="3951288"/>
          </a:xfrm>
        </p:spPr>
        <p:txBody>
          <a:bodyPr/>
          <a:lstStyle/>
          <a:p>
            <a:r>
              <a:rPr lang="en-US" dirty="0" smtClean="0"/>
              <a:t>Decision was based on binary response of temperature.  65⁰ was the threshold.</a:t>
            </a:r>
          </a:p>
          <a:p>
            <a:r>
              <a:rPr lang="en-US" dirty="0" smtClean="0"/>
              <a:t>Using logistic regression, the model was able to predict a 90.3% accuracy rate on the test data.</a:t>
            </a:r>
          </a:p>
          <a:p>
            <a:r>
              <a:rPr lang="en-US" dirty="0" smtClean="0"/>
              <a:t>My work outperforms my competitor’s work.</a:t>
            </a:r>
          </a:p>
        </p:txBody>
      </p:sp>
    </p:spTree>
    <p:extLst>
      <p:ext uri="{BB962C8B-B14F-4D97-AF65-F5344CB8AC3E}">
        <p14:creationId xmlns:p14="http://schemas.microsoft.com/office/powerpoint/2010/main" val="279917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Performance on Big Data: Time Measurements</a:t>
            </a:r>
            <a:endParaRPr lang="en-US" b="1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download:  10 min</a:t>
            </a:r>
          </a:p>
          <a:p>
            <a:r>
              <a:rPr lang="en-US" dirty="0" smtClean="0"/>
              <a:t>Data upload: 60 sec</a:t>
            </a:r>
          </a:p>
          <a:p>
            <a:r>
              <a:rPr lang="en-US" dirty="0" smtClean="0"/>
              <a:t>Data Conversion: 1 hours (</a:t>
            </a:r>
            <a:r>
              <a:rPr lang="en-US" dirty="0" err="1"/>
              <a:t>Json</a:t>
            </a:r>
            <a:r>
              <a:rPr lang="en-US" dirty="0"/>
              <a:t> to </a:t>
            </a:r>
            <a:r>
              <a:rPr lang="en-US" dirty="0" smtClean="0"/>
              <a:t>CSV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Data cleansing: 3 hours</a:t>
            </a:r>
          </a:p>
          <a:p>
            <a:r>
              <a:rPr lang="en-US" dirty="0" smtClean="0"/>
              <a:t>Data exploration: 3 Days</a:t>
            </a:r>
          </a:p>
          <a:p>
            <a:r>
              <a:rPr lang="en-US" dirty="0" smtClean="0"/>
              <a:t>Data Analysis: 20 sec</a:t>
            </a:r>
          </a:p>
          <a:p>
            <a:r>
              <a:rPr lang="en-US" dirty="0" smtClean="0"/>
              <a:t>Data Visualization: 3 hours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0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539</Words>
  <Application>Microsoft Office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Wingdings</vt:lpstr>
      <vt:lpstr>Office Theme</vt:lpstr>
      <vt:lpstr>Capstone of Rhonald Reside</vt:lpstr>
      <vt:lpstr>Contribution of Competitor’s Article</vt:lpstr>
      <vt:lpstr>Description of Your Contribution</vt:lpstr>
      <vt:lpstr>Data Source and Content</vt:lpstr>
      <vt:lpstr>Your Method</vt:lpstr>
      <vt:lpstr>Quantitative Results 1</vt:lpstr>
      <vt:lpstr>Quantitative Results 2</vt:lpstr>
      <vt:lpstr>Discussion: Comparison With Your Competitor</vt:lpstr>
      <vt:lpstr>Performance on Big Data: Time Measurements</vt:lpstr>
      <vt:lpstr>Conclusion</vt:lpstr>
      <vt:lpstr>Quiz for Your Classmates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of Rhonald Reside</dc:title>
  <dc:subject/>
  <dc:creator>Rhonald Reside</dc:creator>
  <cp:keywords/>
  <dc:description/>
  <cp:lastModifiedBy>Rhonald R</cp:lastModifiedBy>
  <cp:revision>55</cp:revision>
  <dcterms:created xsi:type="dcterms:W3CDTF">2017-04-16T22:38:03Z</dcterms:created>
  <dcterms:modified xsi:type="dcterms:W3CDTF">2017-05-14T05:06:17Z</dcterms:modified>
  <cp:category/>
</cp:coreProperties>
</file>