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E2EE-1B31-764F-B1DF-083F5620ACBB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030AC-A4AB-BF4E-9896-FF62FA73F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E189E5-E6B7-F14D-8A8D-093810FF81A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86DEE1-90F4-074E-B270-643D70FE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Aarhus Denmark</a:t>
            </a:r>
            <a:br>
              <a:rPr lang="en-US" dirty="0"/>
            </a:br>
            <a:r>
              <a:rPr lang="en-US" dirty="0"/>
              <a:t>DS-670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Rhonald Reside</a:t>
            </a:r>
          </a:p>
          <a:p>
            <a:r>
              <a:rPr lang="en-US" dirty="0" smtClean="0"/>
              <a:t>Competitors Article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30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Background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63781" y="1778153"/>
                <a:ext cx="9171709" cy="250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0"/>
                  </a:spcBef>
                  <a:buFont typeface="Wingdings" charset="2"/>
                  <a:buChar char="Ø"/>
                </a:pPr>
                <a:r>
                  <a:rPr lang="en-US" sz="2800" dirty="0"/>
                  <a:t>Part of his study is a linear regression for moist air. </a:t>
                </a:r>
                <a:r>
                  <a:rPr lang="en-US" sz="2800" dirty="0"/>
                  <a:t>He states that RH &gt; 50% becomes nearly linear.  </a:t>
                </a:r>
                <a:endParaRPr lang="en-US" sz="2800" dirty="0" smtClean="0"/>
              </a:p>
              <a:p>
                <a:pPr>
                  <a:spcBef>
                    <a:spcPts val="0"/>
                  </a:spcBef>
                </a:pPr>
                <a:endParaRPr lang="en-US" sz="2800" dirty="0"/>
              </a:p>
              <a:p>
                <a:pPr>
                  <a:spcBef>
                    <a:spcPts val="0"/>
                  </a:spcBef>
                </a:pPr>
                <a:endParaRPr lang="en-US" sz="2800" dirty="0" smtClean="0"/>
              </a:p>
              <a:p>
                <a:pPr lvl="3"/>
                <a:r>
                  <a:rPr lang="en-US" sz="2800" dirty="0" smtClean="0"/>
                  <a:t>RH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1778153"/>
                <a:ext cx="9171709" cy="2502993"/>
              </a:xfrm>
              <a:prstGeom prst="rect">
                <a:avLst/>
              </a:prstGeom>
              <a:blipFill rotWithShape="0">
                <a:blip r:embed="rId2"/>
                <a:stretch>
                  <a:fillRect l="-1197" t="-2683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88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8686" y="769204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Background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authors </a:t>
            </a:r>
            <a:r>
              <a:rPr lang="en-US" sz="2400" dirty="0" smtClean="0"/>
              <a:t>first defines what is relative humidity.</a:t>
            </a:r>
          </a:p>
          <a:p>
            <a:r>
              <a:rPr lang="en-US" sz="2400" dirty="0" smtClean="0"/>
              <a:t>“The </a:t>
            </a:r>
            <a:r>
              <a:rPr lang="en-US" sz="2400" dirty="0"/>
              <a:t>relative humidity (RH) and the </a:t>
            </a:r>
            <a:r>
              <a:rPr lang="en-US" sz="2400" dirty="0" smtClean="0"/>
              <a:t>dew point temperature </a:t>
            </a:r>
            <a:r>
              <a:rPr lang="en-US" sz="2400" dirty="0"/>
              <a:t>are two </a:t>
            </a:r>
            <a:r>
              <a:rPr lang="en-US" sz="2400" dirty="0" smtClean="0"/>
              <a:t>widely used indicators of the amount of moisture in the air”</a:t>
            </a:r>
          </a:p>
          <a:p>
            <a:r>
              <a:rPr lang="en-US" sz="2400" dirty="0" smtClean="0"/>
              <a:t>It is the amount of water vapor in the air expressed in percentages of the amount needed for the saturation at the same temperature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29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7159" y="830760"/>
            <a:ext cx="28424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Questions</a:t>
            </a:r>
            <a:endParaRPr 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author has two questions he wants to ask:</a:t>
            </a:r>
          </a:p>
          <a:p>
            <a:pPr lvl="1"/>
            <a:r>
              <a:rPr lang="en-US" sz="2400" dirty="0" smtClean="0"/>
              <a:t>How are the </a:t>
            </a:r>
            <a:r>
              <a:rPr lang="en-US" sz="2400" dirty="0" err="1" smtClean="0"/>
              <a:t>dewpoint</a:t>
            </a:r>
            <a:r>
              <a:rPr lang="en-US" sz="2400" dirty="0" smtClean="0"/>
              <a:t> temperature and relative humidity related?</a:t>
            </a:r>
          </a:p>
          <a:p>
            <a:pPr lvl="1"/>
            <a:r>
              <a:rPr lang="en-US" sz="2400" dirty="0" smtClean="0"/>
              <a:t>Is there an easy and sufficient way to convert between them without using a calculator or computer?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2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4995" y="556552"/>
            <a:ext cx="43460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Author’s Set-up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600201"/>
                <a:ext cx="8042276" cy="4343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“There </a:t>
                </a:r>
                <a:r>
                  <a:rPr lang="en-US" dirty="0"/>
                  <a:t>is a very simple rule of thumb that I have found to be quite useful for approximating the conversion for moist air (RH &gt; 50%), which does not appear to be widely known by the meteorological community: </a:t>
                </a:r>
                <a:r>
                  <a:rPr lang="en-US" i="1" dirty="0"/>
                  <a:t>td </a:t>
                </a:r>
                <a:r>
                  <a:rPr lang="en-US" dirty="0"/>
                  <a:t>decreases by about 1°C for every 5% decrease in RH (starting at </a:t>
                </a:r>
                <a:r>
                  <a:rPr lang="en-US" i="1" dirty="0"/>
                  <a:t>td </a:t>
                </a:r>
                <a:r>
                  <a:rPr lang="en-US" dirty="0"/>
                  <a:t>= </a:t>
                </a:r>
                <a:r>
                  <a:rPr lang="en-US" i="1" dirty="0"/>
                  <a:t>t, </a:t>
                </a:r>
                <a:r>
                  <a:rPr lang="en-US" dirty="0"/>
                  <a:t>the dry-bulb temperature, when RH = 100</a:t>
                </a:r>
                <a:r>
                  <a:rPr lang="en-US" dirty="0" smtClean="0"/>
                  <a:t>%) </a:t>
                </a:r>
                <a:r>
                  <a:rPr lang="en-US" dirty="0"/>
                  <a:t>where </a:t>
                </a:r>
                <a:r>
                  <a:rPr lang="en-US" i="1" dirty="0"/>
                  <a:t>t </a:t>
                </a:r>
                <a:r>
                  <a:rPr lang="en-US" dirty="0"/>
                  <a:t>and </a:t>
                </a:r>
                <a:r>
                  <a:rPr lang="en-US" i="1" dirty="0"/>
                  <a:t>td </a:t>
                </a:r>
                <a:r>
                  <a:rPr lang="en-US" dirty="0"/>
                  <a:t>are in degrees Celsius and RH is in </a:t>
                </a:r>
                <a:r>
                  <a:rPr lang="en-US" dirty="0" smtClean="0"/>
                  <a:t>percent:”</a:t>
                </a:r>
                <a:endParaRPr lang="en-US" dirty="0"/>
              </a:p>
              <a:p>
                <a:pPr marL="2228850" lvl="5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000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3000" dirty="0" smtClean="0"/>
                  <a:t>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30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0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charset="0"/>
                              </a:rPr>
                              <m:t>100 −</m:t>
                            </m:r>
                            <m:r>
                              <a:rPr lang="en-US" sz="3000" b="0" i="1" smtClean="0">
                                <a:latin typeface="Cambria Math" charset="0"/>
                              </a:rPr>
                              <m:t>𝑇𝐻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600201"/>
                <a:ext cx="8042276" cy="4343400"/>
              </a:xfrm>
              <a:blipFill rotWithShape="0">
                <a:blip r:embed="rId2"/>
                <a:stretch>
                  <a:fillRect l="-303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59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2108" y="1623629"/>
            <a:ext cx="100861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Error rate of &lt;5%, (basic range of RH ~90% vs 70%)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Direct relationship between temperature, humidity and dew point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119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13490" y="362588"/>
            <a:ext cx="30107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Limitations</a:t>
            </a:r>
            <a:endParaRPr 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86907" cy="27916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are not provided a data set that he uses in his study</a:t>
            </a:r>
            <a:endParaRPr lang="en-US" sz="2800" dirty="0" smtClean="0"/>
          </a:p>
          <a:p>
            <a:r>
              <a:rPr lang="en-US" sz="2800" dirty="0" smtClean="0"/>
              <a:t>There are other variable that can affect RH (i.e. air pressure or wind speed)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411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How to make it better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733270" cy="4343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 would look at other models that show a relationship, not just the two equations. </a:t>
            </a:r>
            <a:endParaRPr lang="en-US" sz="3200" dirty="0" smtClean="0"/>
          </a:p>
          <a:p>
            <a:r>
              <a:rPr lang="en-US" sz="3200" dirty="0" smtClean="0"/>
              <a:t>Use measurements from different locations to prove consistency in the equations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graph of Dew Point, Humidity and Temperature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53" y="1736371"/>
            <a:ext cx="7502720" cy="42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3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Warmest and Coldest Days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0" y="1567420"/>
            <a:ext cx="3753983" cy="5055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3" y="1567420"/>
            <a:ext cx="3704215" cy="50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40257"/>
            <a:ext cx="4440381" cy="35306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Visualization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statistics on Dew Point, Humidity and Temperature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97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84211" y="685800"/>
            <a:ext cx="10371715" cy="90747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Content</a:t>
            </a:r>
            <a:endParaRPr lang="en-US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7966" y="1808019"/>
            <a:ext cx="7126144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Introduction</a:t>
            </a:r>
          </a:p>
          <a:p>
            <a:r>
              <a:rPr lang="en-US" sz="1800" dirty="0" smtClean="0"/>
              <a:t>Data Set Introduction and Data Processing</a:t>
            </a:r>
          </a:p>
          <a:p>
            <a:r>
              <a:rPr lang="en-US" sz="1800" dirty="0" smtClean="0"/>
              <a:t>Competitor Article</a:t>
            </a:r>
          </a:p>
          <a:p>
            <a:pPr lvl="1"/>
            <a:r>
              <a:rPr lang="en-US" sz="1600" dirty="0" smtClean="0"/>
              <a:t>Background</a:t>
            </a:r>
          </a:p>
          <a:p>
            <a:pPr lvl="1"/>
            <a:r>
              <a:rPr lang="en-US" sz="1600" dirty="0" smtClean="0"/>
              <a:t>Methods</a:t>
            </a:r>
          </a:p>
          <a:p>
            <a:pPr lvl="1"/>
            <a:r>
              <a:rPr lang="en-US" sz="1600" dirty="0" smtClean="0"/>
              <a:t>Experimental Set-up</a:t>
            </a:r>
          </a:p>
          <a:p>
            <a:pPr lvl="1"/>
            <a:r>
              <a:rPr lang="en-US" sz="1600" dirty="0" smtClean="0"/>
              <a:t>Results</a:t>
            </a:r>
          </a:p>
          <a:p>
            <a:pPr lvl="1"/>
            <a:r>
              <a:rPr lang="en-US" sz="1600" dirty="0" smtClean="0"/>
              <a:t>Limitations</a:t>
            </a:r>
          </a:p>
          <a:p>
            <a:pPr lvl="1"/>
            <a:r>
              <a:rPr lang="en-US" sz="1600" dirty="0" smtClean="0"/>
              <a:t>How to make it better</a:t>
            </a:r>
          </a:p>
          <a:p>
            <a:r>
              <a:rPr lang="en-US" sz="1800" dirty="0" smtClean="0"/>
              <a:t>Data Visualizations</a:t>
            </a:r>
          </a:p>
          <a:p>
            <a:r>
              <a:rPr lang="en-US" sz="1800" dirty="0" smtClean="0"/>
              <a:t>Conclusion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030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7593" y="556552"/>
            <a:ext cx="2948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293223" y="2205427"/>
            <a:ext cx="77169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From the dataset, the warmest day was on August 2, 2014 at 80.6⁰ F, with average humidity of 37 and dew point of 11.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Coldest day was on March 11 at 26.6⁰ F, with average humidity of 84 and dew point of -4.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30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2730" y="550922"/>
            <a:ext cx="9758506" cy="13369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9491" y="1995053"/>
            <a:ext cx="9464387" cy="4225638"/>
          </a:xfrm>
        </p:spPr>
        <p:txBody>
          <a:bodyPr>
            <a:normAutofit/>
          </a:bodyPr>
          <a:lstStyle/>
          <a:p>
            <a:r>
              <a:rPr lang="en-US" sz="2400" dirty="0"/>
              <a:t>This dataset </a:t>
            </a:r>
            <a:r>
              <a:rPr lang="en-US" sz="2400" dirty="0" smtClean="0"/>
              <a:t>contains  weather data from a city in Aarhus </a:t>
            </a:r>
            <a:r>
              <a:rPr lang="en-US" sz="2400" dirty="0"/>
              <a:t>in Denmark.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dataset is collection of </a:t>
            </a:r>
            <a:r>
              <a:rPr lang="en-US" sz="2400" dirty="0" smtClean="0"/>
              <a:t>seven variables that measure different aspects of the weather in that city.</a:t>
            </a:r>
          </a:p>
          <a:p>
            <a:r>
              <a:rPr lang="en-US" sz="2400" dirty="0" smtClean="0"/>
              <a:t>The data is all time synced.</a:t>
            </a:r>
          </a:p>
          <a:p>
            <a:r>
              <a:rPr lang="en-US" sz="2400" dirty="0" smtClean="0"/>
              <a:t> The data set came in a JSON </a:t>
            </a:r>
            <a:r>
              <a:rPr lang="en-US" sz="2400" dirty="0" smtClean="0"/>
              <a:t>file format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510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72730" y="550922"/>
            <a:ext cx="9758506" cy="13369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491" y="1995053"/>
            <a:ext cx="9464387" cy="4225638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The weather data is separated by two sets of dates.  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The first range of the weather data set is February 2014 to June of 2014.  </a:t>
            </a:r>
          </a:p>
          <a:p>
            <a:pPr marL="457200" indent="-457200">
              <a:buFont typeface="Arial" charset="0"/>
              <a:buChar char="•"/>
            </a:pPr>
            <a:endParaRPr lang="en-US" sz="24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The second set of the weather data set is in August 2014 to September 2014.  </a:t>
            </a:r>
          </a:p>
        </p:txBody>
      </p:sp>
    </p:spTree>
    <p:extLst>
      <p:ext uri="{BB962C8B-B14F-4D97-AF65-F5344CB8AC3E}">
        <p14:creationId xmlns:p14="http://schemas.microsoft.com/office/powerpoint/2010/main" val="165626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76336" y="343103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Data Set Introduction and Data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1653166"/>
            <a:ext cx="10058400" cy="4608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Weather data set came with seven different types of variable.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It came in with Dew Point, which was in degrees Celsius.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Humidity was the next variable which came in percentage.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Pressure was the next variable which came in the measurement of </a:t>
            </a:r>
            <a:r>
              <a:rPr lang="en-US" sz="2200" dirty="0" err="1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mBar</a:t>
            </a: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Temperature was the next variable which was measured in degrees Celsius.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Wind direction was the next set of variables which was came in the measurement of degrees.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Wind speed is the next variable, which was measured in kilometers per hour. 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latin typeface="Arial" charset="0"/>
                <a:ea typeface="Calibri" charset="0"/>
                <a:cs typeface="Times New Roman" charset="0"/>
              </a:rPr>
              <a:t>The final variable was visibility.</a:t>
            </a:r>
            <a:endParaRPr lang="en-US" sz="2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Data Set Introduction and Data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9051925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was necessary to convert the data from JSON to CSV</a:t>
            </a:r>
          </a:p>
          <a:p>
            <a:r>
              <a:rPr lang="en-US" sz="2400" dirty="0" smtClean="0"/>
              <a:t>Data was cleaned and structured in Excel.</a:t>
            </a:r>
          </a:p>
          <a:p>
            <a:r>
              <a:rPr lang="en-US" sz="2400" dirty="0" smtClean="0"/>
              <a:t>I discovered </a:t>
            </a:r>
            <a:r>
              <a:rPr lang="en-US" sz="2400" dirty="0"/>
              <a:t>that each measurement was also time stamped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I combined all the data into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so that I can work with it in other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41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Competitor Article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5127" y="172084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article I am going to make better is: </a:t>
            </a:r>
          </a:p>
          <a:p>
            <a:pPr lvl="1"/>
            <a:r>
              <a:rPr lang="en-US" sz="2400" dirty="0" smtClean="0"/>
              <a:t>The Relationship between Relative Humidity and </a:t>
            </a:r>
            <a:r>
              <a:rPr lang="en-US" sz="2400" dirty="0" err="1" smtClean="0"/>
              <a:t>Dewpoint</a:t>
            </a:r>
            <a:r>
              <a:rPr lang="en-US" sz="2400" dirty="0" smtClean="0"/>
              <a:t> Temperature in Moist Air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Reference</a:t>
            </a:r>
          </a:p>
          <a:p>
            <a:pPr lvl="1"/>
            <a:r>
              <a:rPr lang="en-US" sz="2400" dirty="0" smtClean="0"/>
              <a:t>Lawrence, Mark G (2005). The Relationship between Relative Humidity and </a:t>
            </a:r>
            <a:r>
              <a:rPr lang="en-US" sz="2400" dirty="0" err="1" smtClean="0"/>
              <a:t>Dewpoint</a:t>
            </a:r>
            <a:r>
              <a:rPr lang="en-US" sz="2400" dirty="0" smtClean="0"/>
              <a:t> Temperature in Moist Air : A Simple Conversion and Applications: Bulletin of the American Meteorological Society: Vol 86, No 2. </a:t>
            </a:r>
            <a:r>
              <a:rPr lang="en-US" sz="2400" dirty="0" err="1" smtClean="0"/>
              <a:t>Journals.ametsoc.org</a:t>
            </a:r>
            <a:r>
              <a:rPr lang="en-US" sz="2400" dirty="0" smtClean="0"/>
              <a:t> http://</a:t>
            </a:r>
            <a:r>
              <a:rPr lang="en-US" sz="2400" dirty="0" err="1" smtClean="0"/>
              <a:t>journals.ametsoc.org</a:t>
            </a:r>
            <a:r>
              <a:rPr lang="en-US" sz="2400" dirty="0" smtClean="0"/>
              <a:t>/</a:t>
            </a:r>
            <a:r>
              <a:rPr lang="en-US" sz="2400" dirty="0" err="1" smtClean="0"/>
              <a:t>doi</a:t>
            </a:r>
            <a:r>
              <a:rPr lang="en-US" sz="2400" dirty="0" smtClean="0"/>
              <a:t>/abs/10.1175/BAMS-86-2-225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577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Background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275" y="1600200"/>
                <a:ext cx="8042276" cy="4856017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0"/>
                  </a:spcBef>
                  <a:buFont typeface="Arial"/>
                  <a:buChar char="•"/>
                </a:pPr>
                <a:r>
                  <a:rPr lang="en-US" sz="2400" dirty="0"/>
                  <a:t>Mark G Lawrence defines relative humidity </a:t>
                </a:r>
                <a:r>
                  <a:rPr lang="en-US" sz="2400" dirty="0" smtClean="0"/>
                  <a:t>with two equations.  </a:t>
                </a:r>
              </a:p>
              <a:p>
                <a:pPr marL="342900" lvl="1" indent="-342900">
                  <a:spcBef>
                    <a:spcPts val="0"/>
                  </a:spcBef>
                  <a:buFont typeface="Arial"/>
                  <a:buChar char="•"/>
                </a:pPr>
                <a:r>
                  <a:rPr lang="en-US" sz="2400" dirty="0" smtClean="0"/>
                  <a:t>The first equations: </a:t>
                </a:r>
                <a:endParaRPr lang="en-US" sz="2400" dirty="0"/>
              </a:p>
              <a:p>
                <a:pPr marL="1200150" lvl="3" indent="-3429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</a:t>
                </a:r>
                <a:r>
                  <a:rPr lang="en-US" sz="2400" dirty="0"/>
                  <a:t>he ratio of the actual water vapor pressure </a:t>
                </a:r>
                <a:r>
                  <a:rPr lang="en-US" sz="2400" i="1" dirty="0"/>
                  <a:t>e</a:t>
                </a:r>
                <a:r>
                  <a:rPr lang="en-US" sz="2400" dirty="0"/>
                  <a:t> to the equilibrium vapor pressure over a plane of water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(“saturation” vapor pressure):</a:t>
                </a:r>
              </a:p>
              <a:p>
                <a:pPr marL="400050" lvl="2" indent="0">
                  <a:spcBef>
                    <a:spcPts val="0"/>
                  </a:spcBef>
                  <a:buNone/>
                </a:pPr>
                <a:r>
                  <a:rPr lang="en-US" sz="2800" dirty="0"/>
                  <a:t>	</a:t>
                </a:r>
                <a:r>
                  <a:rPr lang="en-US" sz="2800" dirty="0"/>
                  <a:t>						RH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275" y="1600200"/>
                <a:ext cx="8042276" cy="4856017"/>
              </a:xfrm>
              <a:blipFill rotWithShape="0"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8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/>
              <a:t>Background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457" y="1676400"/>
                <a:ext cx="8042276" cy="3560617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spcBef>
                    <a:spcPts val="0"/>
                  </a:spcBef>
                  <a:buFont typeface="Arial"/>
                  <a:buChar char="•"/>
                </a:pPr>
                <a:r>
                  <a:rPr lang="en-US" sz="3200" dirty="0"/>
                  <a:t>The </a:t>
                </a:r>
                <a:r>
                  <a:rPr lang="en-US" sz="3200" dirty="0" smtClean="0"/>
                  <a:t>second equation: </a:t>
                </a:r>
                <a:endParaRPr lang="en-US" sz="3600" dirty="0"/>
              </a:p>
              <a:p>
                <a:pPr marL="1200150" lvl="3" indent="-342900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ratio of actual water vapor dry mass mixing ratio </a:t>
                </a:r>
                <a:r>
                  <a:rPr lang="en-US" sz="2400" i="1" dirty="0"/>
                  <a:t>w</a:t>
                </a:r>
                <a:r>
                  <a:rPr lang="en-US" sz="2400" dirty="0"/>
                  <a:t> to the equilibrium mixing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at the ambient temperature and pressure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endParaRPr lang="en-US" sz="2400" dirty="0"/>
              </a:p>
              <a:p>
                <a:pPr marL="3143250" lvl="8" indent="0">
                  <a:spcBef>
                    <a:spcPts val="0"/>
                  </a:spcBef>
                  <a:buNone/>
                </a:pPr>
                <a:r>
                  <a:rPr lang="en-US" sz="2800" dirty="0"/>
                  <a:t>	</a:t>
                </a:r>
                <a:r>
                  <a:rPr lang="en-US" sz="4000" dirty="0"/>
                  <a:t>RH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457" y="1676400"/>
                <a:ext cx="8042276" cy="3560617"/>
              </a:xfrm>
              <a:blipFill rotWithShape="0">
                <a:blip r:embed="rId2"/>
                <a:stretch>
                  <a:fillRect l="-113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66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833</Words>
  <Application>Microsoft Macintosh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Cambria Math</vt:lpstr>
      <vt:lpstr>Century Gothic</vt:lpstr>
      <vt:lpstr>Mangal</vt:lpstr>
      <vt:lpstr>Times New Roman</vt:lpstr>
      <vt:lpstr>Wingdings</vt:lpstr>
      <vt:lpstr>Wingdings 3</vt:lpstr>
      <vt:lpstr>Arial</vt:lpstr>
      <vt:lpstr>Slice</vt:lpstr>
      <vt:lpstr>Weather Dataset Aarhus Denmark DS-670 </vt:lpstr>
      <vt:lpstr>PowerPoint Presentation</vt:lpstr>
      <vt:lpstr>Data Set Introduction and Data Processing</vt:lpstr>
      <vt:lpstr>Data Set Introduction and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Dataset Aarhus Denmark DS-670 </dc:title>
  <dc:creator>Rhonald R</dc:creator>
  <cp:lastModifiedBy>Rhonald R</cp:lastModifiedBy>
  <cp:revision>10</cp:revision>
  <dcterms:created xsi:type="dcterms:W3CDTF">2017-05-13T18:25:43Z</dcterms:created>
  <dcterms:modified xsi:type="dcterms:W3CDTF">2017-05-13T19:52:17Z</dcterms:modified>
</cp:coreProperties>
</file>