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1"/>
  </p:notesMasterIdLst>
  <p:sldIdLst>
    <p:sldId id="256" r:id="rId4"/>
    <p:sldId id="261" r:id="rId5"/>
    <p:sldId id="263" r:id="rId6"/>
    <p:sldId id="264" r:id="rId7"/>
    <p:sldId id="265" r:id="rId8"/>
    <p:sldId id="266" r:id="rId9"/>
    <p:sldId id="262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B4EA"/>
    <a:srgbClr val="98DFBB"/>
    <a:srgbClr val="9AD3E9"/>
    <a:srgbClr val="F8B2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16" y="7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23928" y="2355726"/>
            <a:ext cx="5220072" cy="1368153"/>
          </a:xfrm>
        </p:spPr>
        <p:txBody>
          <a:bodyPr/>
          <a:lstStyle/>
          <a:p>
            <a:pPr lvl="0"/>
            <a:r>
              <a:rPr lang="id-ID" altLang="ko-KR" sz="3000" dirty="0" smtClean="0">
                <a:ea typeface="맑은 고딕" pitchFamily="50" charset="-127"/>
              </a:rPr>
              <a:t>Studi Kasus</a:t>
            </a:r>
            <a:endParaRPr lang="id-ID" altLang="ko-KR" sz="3000" dirty="0">
              <a:ea typeface="맑은 고딕" pitchFamily="50" charset="-127"/>
            </a:endParaRPr>
          </a:p>
          <a:p>
            <a:pPr lvl="0"/>
            <a:r>
              <a:rPr lang="id-ID" altLang="ko-KR" sz="3000" dirty="0" smtClean="0">
                <a:ea typeface="맑은 고딕" pitchFamily="50" charset="-127"/>
              </a:rPr>
              <a:t>(Analisis Data Bank)</a:t>
            </a:r>
            <a:endParaRPr lang="en-US" altLang="ko-KR" sz="3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altLang="ko-KR" b="1" dirty="0" smtClean="0"/>
              <a:t>Roni Yoga Wijimulyo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altLang="ko-KR" b="1" dirty="0" smtClean="0"/>
              <a:t>19.51.0005</a:t>
            </a:r>
            <a:endParaRPr lang="en-US" altLang="ko-KR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3598019" y="2643758"/>
            <a:ext cx="181894" cy="1535028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39"/>
          <p:cNvSpPr/>
          <p:nvPr/>
        </p:nvSpPr>
        <p:spPr>
          <a:xfrm>
            <a:off x="1776806" y="1212678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23352" y="3683922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sz="2800" b="1" dirty="0">
                <a:solidFill>
                  <a:schemeClr val="bg1"/>
                </a:solidFill>
                <a:cs typeface="Arial" pitchFamily="34" charset="0"/>
              </a:rPr>
              <a:t>2</a:t>
            </a:r>
            <a:r>
              <a:rPr lang="en-US" altLang="ko-KR" sz="28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6" name="직사각형 39"/>
          <p:cNvSpPr/>
          <p:nvPr/>
        </p:nvSpPr>
        <p:spPr>
          <a:xfrm>
            <a:off x="1776806" y="3683922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sz="2800" b="1" dirty="0" smtClean="0">
                <a:solidFill>
                  <a:schemeClr val="bg1"/>
                </a:solidFill>
                <a:cs typeface="Arial" pitchFamily="34" charset="0"/>
              </a:rPr>
              <a:t>2</a:t>
            </a:r>
            <a:r>
              <a:rPr lang="en-US" altLang="ko-KR" sz="28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51520" y="525706"/>
            <a:ext cx="864096" cy="1188088"/>
            <a:chOff x="2391994" y="1635646"/>
            <a:chExt cx="805454" cy="1584088"/>
          </a:xfrm>
          <a:solidFill>
            <a:srgbClr val="FFC000"/>
          </a:solidFill>
        </p:grpSpPr>
        <p:sp>
          <p:nvSpPr>
            <p:cNvPr id="49" name="Rectangle 48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Isosceles Triangle 49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187624" y="576711"/>
            <a:ext cx="4392488" cy="532080"/>
            <a:chOff x="496119" y="2469560"/>
            <a:chExt cx="1752190" cy="532080"/>
          </a:xfrm>
          <a:noFill/>
        </p:grpSpPr>
        <p:sp>
          <p:nvSpPr>
            <p:cNvPr id="52" name="TextBox 51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96119" y="2469560"/>
              <a:ext cx="17521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400" b="1" dirty="0" smtClean="0">
                  <a:solidFill>
                    <a:srgbClr val="FFC000"/>
                  </a:solidFill>
                  <a:cs typeface="Arial" pitchFamily="34" charset="0"/>
                </a:rPr>
                <a:t>Total Pengguna</a:t>
              </a:r>
              <a:r>
                <a:rPr lang="id-ID" altLang="ko-KR" sz="1400" b="1" dirty="0" smtClean="0">
                  <a:solidFill>
                    <a:srgbClr val="FFC000"/>
                  </a:solidFill>
                  <a:cs typeface="Arial" pitchFamily="34" charset="0"/>
                </a:rPr>
                <a:t> Berdasarkan Jenis Tabungan</a:t>
              </a:r>
              <a:endParaRPr lang="ko-KR" altLang="en-US" sz="1400" b="1" dirty="0">
                <a:solidFill>
                  <a:srgbClr val="FFC000"/>
                </a:solidFill>
                <a:cs typeface="Arial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29008" y="568454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3600" b="1" dirty="0" smtClean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187624" y="3271427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8926" y="843558"/>
            <a:ext cx="3067050" cy="1390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9552" y="2643758"/>
            <a:ext cx="734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002060"/>
                </a:solidFill>
              </a:rPr>
              <a:t>Dengan mengetahui jumlah pengguna berdasarkan jenis tabungan mereka.</a:t>
            </a:r>
          </a:p>
          <a:p>
            <a:r>
              <a:rPr lang="id-ID" sz="1400" dirty="0" smtClean="0">
                <a:solidFill>
                  <a:srgbClr val="002060"/>
                </a:solidFill>
              </a:rPr>
              <a:t>Sebuah bank dapat membuat keputusan-keputusan marketing, contohnya seperti promosi Jenis Tabungan yang paling banyak digunakan oleh pengguna. Menawarkan bonus-bonus jika mau meng-upgrade ke level selanjutnya, dll.</a:t>
            </a:r>
            <a:endParaRPr 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39"/>
          <p:cNvSpPr/>
          <p:nvPr/>
        </p:nvSpPr>
        <p:spPr>
          <a:xfrm>
            <a:off x="1776806" y="1212678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23352" y="3683922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sz="2800" b="1" dirty="0">
                <a:solidFill>
                  <a:schemeClr val="bg1"/>
                </a:solidFill>
                <a:cs typeface="Arial" pitchFamily="34" charset="0"/>
              </a:rPr>
              <a:t>2</a:t>
            </a:r>
            <a:r>
              <a:rPr lang="en-US" altLang="ko-KR" sz="28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6" name="직사각형 39"/>
          <p:cNvSpPr/>
          <p:nvPr/>
        </p:nvSpPr>
        <p:spPr>
          <a:xfrm>
            <a:off x="1776806" y="3683922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sz="2800" b="1" dirty="0" smtClean="0">
                <a:solidFill>
                  <a:schemeClr val="bg1"/>
                </a:solidFill>
                <a:cs typeface="Arial" pitchFamily="34" charset="0"/>
              </a:rPr>
              <a:t>2</a:t>
            </a:r>
            <a:r>
              <a:rPr lang="en-US" altLang="ko-KR" sz="28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51520" y="525706"/>
            <a:ext cx="864096" cy="1188088"/>
            <a:chOff x="2391994" y="1635646"/>
            <a:chExt cx="805454" cy="1584088"/>
          </a:xfrm>
          <a:solidFill>
            <a:srgbClr val="00B0F0"/>
          </a:solidFill>
        </p:grpSpPr>
        <p:sp>
          <p:nvSpPr>
            <p:cNvPr id="49" name="Rectangle 48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Isosceles Triangle 49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187624" y="576711"/>
            <a:ext cx="4392488" cy="532080"/>
            <a:chOff x="496119" y="2469560"/>
            <a:chExt cx="1752190" cy="532080"/>
          </a:xfrm>
          <a:noFill/>
        </p:grpSpPr>
        <p:sp>
          <p:nvSpPr>
            <p:cNvPr id="52" name="TextBox 51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400" b="1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cs typeface="Arial" pitchFamily="34" charset="0"/>
                </a:rPr>
                <a:t>Total Pengguna</a:t>
              </a:r>
              <a:r>
                <a:rPr lang="id-ID" altLang="ko-KR" sz="1400" b="1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cs typeface="Arial" pitchFamily="34" charset="0"/>
                </a:rPr>
                <a:t> Berdasarkan Jenis Kelamin</a:t>
              </a:r>
              <a:endParaRPr lang="ko-KR" altLang="en-US" sz="1400" b="1" dirty="0">
                <a:solidFill>
                  <a:schemeClr val="tx2">
                    <a:lumMod val="40000"/>
                    <a:lumOff val="60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29008" y="568454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3600" b="1" dirty="0" smtClean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187624" y="3271427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643758"/>
            <a:ext cx="7344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002060"/>
                </a:solidFill>
              </a:rPr>
              <a:t>Dengan mengetahui jumlah pengguna berdasarkan jenis kelamin mereka.</a:t>
            </a:r>
          </a:p>
          <a:p>
            <a:r>
              <a:rPr lang="id-ID" sz="1400" dirty="0" smtClean="0">
                <a:solidFill>
                  <a:srgbClr val="002060"/>
                </a:solidFill>
              </a:rPr>
              <a:t>Bank dapat membuat penawaran khusus jenis kelamin tertentu untuk mengadakan undian atau hal semacamnya.</a:t>
            </a:r>
            <a:endParaRPr lang="en-US" sz="1400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992" y="838321"/>
            <a:ext cx="30575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39"/>
          <p:cNvSpPr/>
          <p:nvPr/>
        </p:nvSpPr>
        <p:spPr>
          <a:xfrm>
            <a:off x="1776806" y="1212678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23352" y="3683922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sz="2800" b="1" dirty="0">
                <a:solidFill>
                  <a:schemeClr val="bg1"/>
                </a:solidFill>
                <a:cs typeface="Arial" pitchFamily="34" charset="0"/>
              </a:rPr>
              <a:t>2</a:t>
            </a:r>
            <a:r>
              <a:rPr lang="en-US" altLang="ko-KR" sz="28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6" name="직사각형 39"/>
          <p:cNvSpPr/>
          <p:nvPr/>
        </p:nvSpPr>
        <p:spPr>
          <a:xfrm>
            <a:off x="1776806" y="3683922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sz="2800" b="1" dirty="0" smtClean="0">
                <a:solidFill>
                  <a:schemeClr val="bg1"/>
                </a:solidFill>
                <a:cs typeface="Arial" pitchFamily="34" charset="0"/>
              </a:rPr>
              <a:t>2</a:t>
            </a:r>
            <a:r>
              <a:rPr lang="en-US" altLang="ko-KR" sz="28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51520" y="525706"/>
            <a:ext cx="864096" cy="1188088"/>
            <a:chOff x="2391994" y="1635646"/>
            <a:chExt cx="805454" cy="1584088"/>
          </a:xfrm>
          <a:solidFill>
            <a:srgbClr val="FF0000"/>
          </a:solidFill>
        </p:grpSpPr>
        <p:sp>
          <p:nvSpPr>
            <p:cNvPr id="49" name="Rectangle 48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Isosceles Triangle 49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187624" y="576711"/>
            <a:ext cx="4392488" cy="532080"/>
            <a:chOff x="496119" y="2469560"/>
            <a:chExt cx="1752190" cy="532080"/>
          </a:xfrm>
          <a:noFill/>
        </p:grpSpPr>
        <p:sp>
          <p:nvSpPr>
            <p:cNvPr id="52" name="TextBox 51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400" b="1" dirty="0" smtClean="0">
                  <a:solidFill>
                    <a:srgbClr val="FF0000"/>
                  </a:solidFill>
                  <a:cs typeface="Arial" pitchFamily="34" charset="0"/>
                </a:rPr>
                <a:t>Total Pengguna</a:t>
              </a:r>
              <a:r>
                <a:rPr lang="id-ID" altLang="ko-KR" sz="1400" b="1" dirty="0" smtClean="0">
                  <a:solidFill>
                    <a:srgbClr val="FF0000"/>
                  </a:solidFill>
                  <a:cs typeface="Arial" pitchFamily="34" charset="0"/>
                </a:rPr>
                <a:t> Berdasarkan Status Perkawinan</a:t>
              </a:r>
              <a:endParaRPr lang="ko-KR" altLang="en-US" sz="1400" b="1" dirty="0">
                <a:solidFill>
                  <a:srgbClr val="FF0000"/>
                </a:solidFill>
                <a:cs typeface="Arial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29008" y="568454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3600" b="1" dirty="0" smtClean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187624" y="3271427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3345254"/>
            <a:ext cx="79208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002060"/>
                </a:solidFill>
              </a:rPr>
              <a:t>Dengan mengetahui data pengguna berdasarkan status perkawinan, bank dapat memberikan</a:t>
            </a:r>
          </a:p>
          <a:p>
            <a:r>
              <a:rPr lang="id-ID" sz="1400" dirty="0" smtClean="0">
                <a:solidFill>
                  <a:srgbClr val="002060"/>
                </a:solidFill>
              </a:rPr>
              <a:t>program khusus seperti Kredit Tanpa Agunan (KTA) kepada pengguna yang belum menikah untuk dijadikan modal menikah, mengingat fasilitas KTA yang fleksibel.</a:t>
            </a:r>
            <a:endParaRPr lang="en-US" sz="1400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78" y="843558"/>
            <a:ext cx="3689970" cy="232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5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39"/>
          <p:cNvSpPr/>
          <p:nvPr/>
        </p:nvSpPr>
        <p:spPr>
          <a:xfrm>
            <a:off x="1776806" y="1212678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23352" y="3683922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sz="2800" b="1" dirty="0">
                <a:solidFill>
                  <a:schemeClr val="bg1"/>
                </a:solidFill>
                <a:cs typeface="Arial" pitchFamily="34" charset="0"/>
              </a:rPr>
              <a:t>2</a:t>
            </a:r>
            <a:r>
              <a:rPr lang="en-US" altLang="ko-KR" sz="28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6" name="직사각형 39"/>
          <p:cNvSpPr/>
          <p:nvPr/>
        </p:nvSpPr>
        <p:spPr>
          <a:xfrm>
            <a:off x="1776806" y="3683922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sz="2800" b="1" dirty="0" smtClean="0">
                <a:solidFill>
                  <a:schemeClr val="bg1"/>
                </a:solidFill>
                <a:cs typeface="Arial" pitchFamily="34" charset="0"/>
              </a:rPr>
              <a:t>2</a:t>
            </a:r>
            <a:r>
              <a:rPr lang="en-US" altLang="ko-KR" sz="28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51520" y="525706"/>
            <a:ext cx="864096" cy="1188088"/>
            <a:chOff x="2391994" y="1635646"/>
            <a:chExt cx="805454" cy="1584088"/>
          </a:xfrm>
          <a:solidFill>
            <a:srgbClr val="00B050"/>
          </a:solidFill>
        </p:grpSpPr>
        <p:sp>
          <p:nvSpPr>
            <p:cNvPr id="49" name="Rectangle 48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Isosceles Triangle 49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187624" y="576711"/>
            <a:ext cx="4392488" cy="532080"/>
            <a:chOff x="496119" y="2469560"/>
            <a:chExt cx="1752190" cy="532080"/>
          </a:xfrm>
          <a:noFill/>
        </p:grpSpPr>
        <p:sp>
          <p:nvSpPr>
            <p:cNvPr id="52" name="TextBox 51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400" b="1" dirty="0" smtClean="0">
                  <a:solidFill>
                    <a:srgbClr val="00B050"/>
                  </a:solidFill>
                  <a:cs typeface="Arial" pitchFamily="34" charset="0"/>
                </a:rPr>
                <a:t>Total Pengguna</a:t>
              </a:r>
              <a:r>
                <a:rPr lang="id-ID" altLang="ko-KR" sz="1400" b="1" dirty="0" smtClean="0">
                  <a:solidFill>
                    <a:srgbClr val="00B050"/>
                  </a:solidFill>
                  <a:cs typeface="Arial" pitchFamily="34" charset="0"/>
                </a:rPr>
                <a:t> Berdasarkan Status Perkawinan</a:t>
              </a:r>
              <a:endParaRPr lang="ko-KR" altLang="en-US" sz="1400" b="1" dirty="0">
                <a:solidFill>
                  <a:srgbClr val="00B050"/>
                </a:solidFill>
                <a:cs typeface="Arial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29008" y="568454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3600" b="1" dirty="0" smtClean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187624" y="3271427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3345254"/>
            <a:ext cx="79208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002060"/>
                </a:solidFill>
              </a:rPr>
              <a:t>Berdasarkan data di atas dapat diketahui bahwa total pengguna yang masih SMA cukup besar</a:t>
            </a:r>
          </a:p>
          <a:p>
            <a:r>
              <a:rPr lang="id-ID" sz="1400" dirty="0" smtClean="0">
                <a:solidFill>
                  <a:srgbClr val="002060"/>
                </a:solidFill>
              </a:rPr>
              <a:t>yaitu 20%. Sebuah bank dapat mempersiapkan proposal kerja sama dengan sekolah-sekolah</a:t>
            </a:r>
          </a:p>
          <a:p>
            <a:r>
              <a:rPr lang="id-ID" sz="1400" dirty="0">
                <a:solidFill>
                  <a:srgbClr val="002060"/>
                </a:solidFill>
              </a:rPr>
              <a:t>u</a:t>
            </a:r>
            <a:r>
              <a:rPr lang="id-ID" sz="1400" dirty="0" smtClean="0">
                <a:solidFill>
                  <a:srgbClr val="002060"/>
                </a:solidFill>
              </a:rPr>
              <a:t>ntuk pembuatan buku tabungan untuk seluruh siswa yang belum memiliki buku tabungan.</a:t>
            </a:r>
          </a:p>
          <a:p>
            <a:endParaRPr lang="id-ID" sz="1400" dirty="0">
              <a:solidFill>
                <a:srgbClr val="002060"/>
              </a:solidFill>
            </a:endParaRPr>
          </a:p>
          <a:p>
            <a:r>
              <a:rPr lang="id-ID" sz="1400" dirty="0" smtClean="0">
                <a:solidFill>
                  <a:srgbClr val="002060"/>
                </a:solidFill>
              </a:rPr>
              <a:t>Tentu saja dengan penawaran-penawaran khusus yang menguntungkan semua pihak.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56" y="849701"/>
            <a:ext cx="37719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99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39"/>
          <p:cNvSpPr/>
          <p:nvPr/>
        </p:nvSpPr>
        <p:spPr>
          <a:xfrm>
            <a:off x="1776806" y="1212678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23352" y="3683922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sz="2800" b="1" dirty="0">
                <a:solidFill>
                  <a:schemeClr val="bg1"/>
                </a:solidFill>
                <a:cs typeface="Arial" pitchFamily="34" charset="0"/>
              </a:rPr>
              <a:t>2</a:t>
            </a:r>
            <a:r>
              <a:rPr lang="en-US" altLang="ko-KR" sz="28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6" name="직사각형 39"/>
          <p:cNvSpPr/>
          <p:nvPr/>
        </p:nvSpPr>
        <p:spPr>
          <a:xfrm>
            <a:off x="1776806" y="3683922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sz="2800" b="1" dirty="0" smtClean="0">
                <a:solidFill>
                  <a:schemeClr val="bg1"/>
                </a:solidFill>
                <a:cs typeface="Arial" pitchFamily="34" charset="0"/>
              </a:rPr>
              <a:t>2</a:t>
            </a:r>
            <a:r>
              <a:rPr lang="en-US" altLang="ko-KR" sz="28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51520" y="525706"/>
            <a:ext cx="864096" cy="1188088"/>
            <a:chOff x="2391994" y="1635646"/>
            <a:chExt cx="805454" cy="1584088"/>
          </a:xfrm>
          <a:solidFill>
            <a:schemeClr val="accent1">
              <a:lumMod val="25000"/>
            </a:schemeClr>
          </a:solidFill>
        </p:grpSpPr>
        <p:sp>
          <p:nvSpPr>
            <p:cNvPr id="49" name="Rectangle 48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Isosceles Triangle 49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187624" y="576711"/>
            <a:ext cx="5616624" cy="532080"/>
            <a:chOff x="496119" y="2469560"/>
            <a:chExt cx="1752190" cy="532080"/>
          </a:xfrm>
          <a:noFill/>
        </p:grpSpPr>
        <p:sp>
          <p:nvSpPr>
            <p:cNvPr id="52" name="TextBox 51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96119" y="2469560"/>
              <a:ext cx="17521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400" b="1" dirty="0" smtClean="0">
                  <a:solidFill>
                    <a:schemeClr val="accent1">
                      <a:lumMod val="25000"/>
                    </a:schemeClr>
                  </a:solidFill>
                  <a:cs typeface="Arial" pitchFamily="34" charset="0"/>
                </a:rPr>
                <a:t>Total Pengguna</a:t>
              </a:r>
              <a:r>
                <a:rPr lang="id-ID" altLang="ko-KR" sz="1400" b="1" dirty="0" smtClean="0">
                  <a:solidFill>
                    <a:schemeClr val="accent1">
                      <a:lumMod val="25000"/>
                    </a:schemeClr>
                  </a:solidFill>
                  <a:cs typeface="Arial" pitchFamily="34" charset="0"/>
                </a:rPr>
                <a:t> Berdasarkan Pendidikan &amp; Status Perkawinan</a:t>
              </a:r>
              <a:endParaRPr lang="ko-KR" altLang="en-US" sz="1400" b="1" dirty="0">
                <a:solidFill>
                  <a:schemeClr val="accent1">
                    <a:lumMod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29008" y="568454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3600" b="1" dirty="0" smtClean="0">
                <a:solidFill>
                  <a:schemeClr val="bg1"/>
                </a:solidFill>
                <a:cs typeface="Arial" pitchFamily="34" charset="0"/>
              </a:rPr>
              <a:t>5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187624" y="3271427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3562439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002060"/>
                </a:solidFill>
              </a:rPr>
              <a:t>Lebih mengerucut lagi, menggabungkan status pendidikan dan perkawinan dapat membantu</a:t>
            </a:r>
          </a:p>
          <a:p>
            <a:r>
              <a:rPr lang="id-ID" sz="1400" dirty="0" smtClean="0">
                <a:solidFill>
                  <a:srgbClr val="002060"/>
                </a:solidFill>
              </a:rPr>
              <a:t>Bank dalam membuat program khusus keluarga, undian khusus keluarga, dll.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167" y="879812"/>
            <a:ext cx="4035921" cy="256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40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131840" y="2283718"/>
            <a:ext cx="2880320" cy="576063"/>
          </a:xfrm>
        </p:spPr>
        <p:txBody>
          <a:bodyPr/>
          <a:lstStyle/>
          <a:p>
            <a:r>
              <a:rPr lang="id-ID" altLang="ko-KR" dirty="0" smtClean="0"/>
              <a:t>Terimakasih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</TotalTime>
  <Words>232</Words>
  <Application>Microsoft Office PowerPoint</Application>
  <PresentationFormat>On-screen Show (16:9)</PresentationFormat>
  <Paragraphs>44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Arial Unicode MS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Roni</dc:creator>
  <cp:lastModifiedBy>New Era</cp:lastModifiedBy>
  <cp:revision>92</cp:revision>
  <dcterms:created xsi:type="dcterms:W3CDTF">2016-12-05T23:26:54Z</dcterms:created>
  <dcterms:modified xsi:type="dcterms:W3CDTF">2020-12-21T18:44:52Z</dcterms:modified>
</cp:coreProperties>
</file>