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61" r:id="rId6"/>
    <p:sldId id="264" r:id="rId7"/>
    <p:sldId id="275" r:id="rId8"/>
    <p:sldId id="265" r:id="rId9"/>
    <p:sldId id="267" r:id="rId10"/>
    <p:sldId id="266" r:id="rId11"/>
    <p:sldId id="280" r:id="rId12"/>
    <p:sldId id="268" r:id="rId13"/>
    <p:sldId id="281" r:id="rId14"/>
    <p:sldId id="282" r:id="rId15"/>
    <p:sldId id="272" r:id="rId16"/>
  </p:sldIdLst>
  <p:sldSz cx="18288000" cy="10287000"/>
  <p:notesSz cx="6858000" cy="9144000"/>
  <p:embeddedFontLst>
    <p:embeddedFont>
      <p:font typeface="Balsamiq Sans" panose="02000603000000000000"/>
      <p:regular r:id="rId21"/>
    </p:embeddedFont>
    <p:embeddedFont>
      <p:font typeface="Balsamiq Sans Bold" panose="02000603000000000000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8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2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0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4800">
                <a:solidFill>
                  <a:srgbClr val="33333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4.svg"/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9.png"/><Relationship Id="rId11" Type="http://schemas.openxmlformats.org/officeDocument/2006/relationships/image" Target="../media/image38.png"/><Relationship Id="rId10" Type="http://schemas.openxmlformats.org/officeDocument/2006/relationships/image" Target="../media/image10.sv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4.svg"/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0.png"/><Relationship Id="rId10" Type="http://schemas.openxmlformats.org/officeDocument/2006/relationships/image" Target="../media/image10.svg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4.svg"/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10.svg"/><Relationship Id="rId1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4.svg"/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3.png"/><Relationship Id="rId10" Type="http://schemas.openxmlformats.org/officeDocument/2006/relationships/image" Target="../media/image10.sv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3" Type="http://schemas.openxmlformats.org/officeDocument/2006/relationships/tags" Target="../tags/tag5.x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6.svg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image" Target="../media/image10.svg"/><Relationship Id="rId12" Type="http://schemas.openxmlformats.org/officeDocument/2006/relationships/image" Target="../media/image9.png"/><Relationship Id="rId11" Type="http://schemas.openxmlformats.org/officeDocument/2006/relationships/image" Target="../media/image14.svg"/><Relationship Id="rId10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image" Target="../media/image28.svg"/><Relationship Id="rId6" Type="http://schemas.openxmlformats.org/officeDocument/2006/relationships/image" Target="../media/image27.png"/><Relationship Id="rId5" Type="http://schemas.openxmlformats.org/officeDocument/2006/relationships/tags" Target="../tags/tag14.xml"/><Relationship Id="rId4" Type="http://schemas.openxmlformats.org/officeDocument/2006/relationships/image" Target="../media/image26.svg"/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0.svg"/><Relationship Id="rId15" Type="http://schemas.openxmlformats.org/officeDocument/2006/relationships/image" Target="../media/image29.png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.svg"/><Relationship Id="rId7" Type="http://schemas.openxmlformats.org/officeDocument/2006/relationships/image" Target="../media/image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28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sv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4.svg"/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6.png"/><Relationship Id="rId11" Type="http://schemas.openxmlformats.org/officeDocument/2006/relationships/image" Target="../media/image35.png"/><Relationship Id="rId10" Type="http://schemas.openxmlformats.org/officeDocument/2006/relationships/image" Target="../media/image10.svg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32.sv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10" Type="http://schemas.openxmlformats.org/officeDocument/2006/relationships/image" Target="../media/image10.sv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529064">
            <a:off x="-578679" y="-1775820"/>
            <a:ext cx="4762585" cy="5609040"/>
          </a:xfrm>
          <a:custGeom>
            <a:avLst/>
            <a:gdLst/>
            <a:ahLst/>
            <a:cxnLst/>
            <a:rect l="l" t="t" r="r" b="b"/>
            <a:pathLst>
              <a:path w="4762585" h="5609040">
                <a:moveTo>
                  <a:pt x="0" y="0"/>
                </a:moveTo>
                <a:lnTo>
                  <a:pt x="4762585" y="0"/>
                </a:lnTo>
                <a:lnTo>
                  <a:pt x="4762585" y="5609040"/>
                </a:lnTo>
                <a:lnTo>
                  <a:pt x="0" y="56090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404787" y="5785751"/>
            <a:ext cx="5617332" cy="4922826"/>
          </a:xfrm>
          <a:custGeom>
            <a:avLst/>
            <a:gdLst/>
            <a:ahLst/>
            <a:cxnLst/>
            <a:rect l="l" t="t" r="r" b="b"/>
            <a:pathLst>
              <a:path w="5617332" h="4922826">
                <a:moveTo>
                  <a:pt x="0" y="0"/>
                </a:moveTo>
                <a:lnTo>
                  <a:pt x="5617333" y="0"/>
                </a:lnTo>
                <a:lnTo>
                  <a:pt x="5617333" y="4922826"/>
                </a:lnTo>
                <a:lnTo>
                  <a:pt x="0" y="4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24245" y="6123514"/>
            <a:ext cx="5668323" cy="5730842"/>
          </a:xfrm>
          <a:custGeom>
            <a:avLst/>
            <a:gdLst/>
            <a:ahLst/>
            <a:cxnLst/>
            <a:rect l="l" t="t" r="r" b="b"/>
            <a:pathLst>
              <a:path w="5668323" h="5730842">
                <a:moveTo>
                  <a:pt x="5668323" y="0"/>
                </a:moveTo>
                <a:lnTo>
                  <a:pt x="0" y="0"/>
                </a:lnTo>
                <a:lnTo>
                  <a:pt x="0" y="5730841"/>
                </a:lnTo>
                <a:lnTo>
                  <a:pt x="5668323" y="5730841"/>
                </a:lnTo>
                <a:lnTo>
                  <a:pt x="56683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1919150">
            <a:off x="14390592" y="-1701879"/>
            <a:ext cx="6506341" cy="3086100"/>
            <a:chOff x="0" y="0"/>
            <a:chExt cx="171360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13604" cy="812800"/>
            </a:xfrm>
            <a:custGeom>
              <a:avLst/>
              <a:gdLst/>
              <a:ahLst/>
              <a:cxnLst/>
              <a:rect l="l" t="t" r="r" b="b"/>
              <a:pathLst>
                <a:path w="1713604" h="812800">
                  <a:moveTo>
                    <a:pt x="0" y="0"/>
                  </a:moveTo>
                  <a:lnTo>
                    <a:pt x="1713604" y="0"/>
                  </a:lnTo>
                  <a:lnTo>
                    <a:pt x="171360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39B7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1360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 rot="6554563" flipH="1">
            <a:off x="14585246" y="-2358133"/>
            <a:ext cx="2680119" cy="7598275"/>
          </a:xfrm>
          <a:custGeom>
            <a:avLst/>
            <a:gdLst/>
            <a:ahLst/>
            <a:cxnLst/>
            <a:rect l="l" t="t" r="r" b="b"/>
            <a:pathLst>
              <a:path w="2680119" h="7598275">
                <a:moveTo>
                  <a:pt x="2680119" y="0"/>
                </a:moveTo>
                <a:lnTo>
                  <a:pt x="0" y="0"/>
                </a:lnTo>
                <a:lnTo>
                  <a:pt x="0" y="7598276"/>
                </a:lnTo>
                <a:lnTo>
                  <a:pt x="2680119" y="7598276"/>
                </a:lnTo>
                <a:lnTo>
                  <a:pt x="268011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54275" y="2324735"/>
            <a:ext cx="14184630" cy="450850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14495"/>
              </a:lnSpc>
            </a:pPr>
            <a:r>
              <a:rPr lang="en-US" sz="6600" b="1" spc="689">
                <a:solidFill>
                  <a:srgbClr val="442F23"/>
                </a:solidFill>
                <a:latin typeface="Funtastic"/>
              </a:rPr>
              <a:t>Enhancing Metaphor Detection on word pairs</a:t>
            </a:r>
            <a:endParaRPr lang="en-US" sz="6600" b="1" spc="689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6423028" y="-453378"/>
            <a:ext cx="2441469" cy="2104103"/>
          </a:xfrm>
          <a:custGeom>
            <a:avLst/>
            <a:gdLst/>
            <a:ahLst/>
            <a:cxnLst/>
            <a:rect l="l" t="t" r="r" b="b"/>
            <a:pathLst>
              <a:path w="2441469" h="2104103">
                <a:moveTo>
                  <a:pt x="0" y="0"/>
                </a:moveTo>
                <a:lnTo>
                  <a:pt x="2441469" y="0"/>
                </a:lnTo>
                <a:lnTo>
                  <a:pt x="2441469" y="2104103"/>
                </a:lnTo>
                <a:lnTo>
                  <a:pt x="0" y="2104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046855" y="7252970"/>
            <a:ext cx="10925175" cy="528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20"/>
              </a:lnSpc>
              <a:spcBef>
                <a:spcPct val="0"/>
              </a:spcBef>
            </a:pPr>
            <a:r>
              <a:rPr lang="en-US" sz="3030" spc="-21">
                <a:solidFill>
                  <a:srgbClr val="442F23"/>
                </a:solidFill>
                <a:latin typeface="Balsamiq Sans" panose="02000603000000000000"/>
              </a:rPr>
              <a:t>Presented by FANG, Yaoran  Lin, Duanhui  GAO, Zhuocheng</a:t>
            </a:r>
            <a:endParaRPr lang="en-US" sz="3030" spc="-21">
              <a:solidFill>
                <a:srgbClr val="442F23"/>
              </a:solidFill>
              <a:latin typeface="Balsamiq Sans" panose="02000603000000000000"/>
            </a:endParaRPr>
          </a:p>
        </p:txBody>
      </p:sp>
      <p:sp>
        <p:nvSpPr>
          <p:cNvPr id="12" name="Freeform 12"/>
          <p:cNvSpPr/>
          <p:nvPr/>
        </p:nvSpPr>
        <p:spPr>
          <a:xfrm rot="1358844" flipH="1">
            <a:off x="-855899" y="-148501"/>
            <a:ext cx="2438939" cy="5015813"/>
          </a:xfrm>
          <a:custGeom>
            <a:avLst/>
            <a:gdLst/>
            <a:ahLst/>
            <a:cxnLst/>
            <a:rect l="l" t="t" r="r" b="b"/>
            <a:pathLst>
              <a:path w="2438939" h="5015813">
                <a:moveTo>
                  <a:pt x="2438940" y="0"/>
                </a:moveTo>
                <a:lnTo>
                  <a:pt x="0" y="0"/>
                </a:lnTo>
                <a:lnTo>
                  <a:pt x="0" y="5015813"/>
                </a:lnTo>
                <a:lnTo>
                  <a:pt x="2438940" y="5015813"/>
                </a:lnTo>
                <a:lnTo>
                  <a:pt x="243894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640371">
            <a:off x="15072615" y="8001353"/>
            <a:ext cx="1922085" cy="3464812"/>
          </a:xfrm>
          <a:custGeom>
            <a:avLst/>
            <a:gdLst/>
            <a:ahLst/>
            <a:cxnLst/>
            <a:rect l="l" t="t" r="r" b="b"/>
            <a:pathLst>
              <a:path w="1922085" h="3464812">
                <a:moveTo>
                  <a:pt x="0" y="0"/>
                </a:moveTo>
                <a:lnTo>
                  <a:pt x="1922085" y="0"/>
                </a:lnTo>
                <a:lnTo>
                  <a:pt x="1922085" y="3464812"/>
                </a:lnTo>
                <a:lnTo>
                  <a:pt x="0" y="34648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462088">
            <a:off x="16574107" y="8853754"/>
            <a:ext cx="1370385" cy="2470300"/>
          </a:xfrm>
          <a:custGeom>
            <a:avLst/>
            <a:gdLst/>
            <a:ahLst/>
            <a:cxnLst/>
            <a:rect l="l" t="t" r="r" b="b"/>
            <a:pathLst>
              <a:path w="1370385" h="2470300">
                <a:moveTo>
                  <a:pt x="0" y="0"/>
                </a:moveTo>
                <a:lnTo>
                  <a:pt x="1370386" y="0"/>
                </a:lnTo>
                <a:lnTo>
                  <a:pt x="1370386" y="2470299"/>
                </a:lnTo>
                <a:lnTo>
                  <a:pt x="0" y="24702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10864"/>
            <a:ext cx="16230600" cy="7259505"/>
          </a:xfrm>
          <a:custGeom>
            <a:avLst/>
            <a:gdLst/>
            <a:ahLst/>
            <a:cxnLst/>
            <a:rect l="l" t="t" r="r" b="b"/>
            <a:pathLst>
              <a:path w="16230600" h="7259505">
                <a:moveTo>
                  <a:pt x="0" y="0"/>
                </a:moveTo>
                <a:lnTo>
                  <a:pt x="16230600" y="0"/>
                </a:lnTo>
                <a:lnTo>
                  <a:pt x="16230600" y="7259505"/>
                </a:lnTo>
                <a:lnTo>
                  <a:pt x="0" y="725950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533537" y="-357774"/>
            <a:ext cx="5617332" cy="4922826"/>
          </a:xfrm>
          <a:custGeom>
            <a:avLst/>
            <a:gdLst/>
            <a:ahLst/>
            <a:cxnLst/>
            <a:rect l="l" t="t" r="r" b="b"/>
            <a:pathLst>
              <a:path w="5617332" h="4922826">
                <a:moveTo>
                  <a:pt x="0" y="0"/>
                </a:moveTo>
                <a:lnTo>
                  <a:pt x="5617332" y="0"/>
                </a:lnTo>
                <a:lnTo>
                  <a:pt x="5617332" y="4922826"/>
                </a:lnTo>
                <a:lnTo>
                  <a:pt x="0" y="4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 flipH="1">
            <a:off x="14082557" y="3566756"/>
            <a:ext cx="3741457" cy="10607224"/>
          </a:xfrm>
          <a:custGeom>
            <a:avLst/>
            <a:gdLst/>
            <a:ahLst/>
            <a:cxnLst/>
            <a:rect l="l" t="t" r="r" b="b"/>
            <a:pathLst>
              <a:path w="3741457" h="10607224">
                <a:moveTo>
                  <a:pt x="3741457" y="0"/>
                </a:moveTo>
                <a:lnTo>
                  <a:pt x="0" y="0"/>
                </a:lnTo>
                <a:lnTo>
                  <a:pt x="0" y="10607225"/>
                </a:lnTo>
                <a:lnTo>
                  <a:pt x="3741457" y="10607225"/>
                </a:lnTo>
                <a:lnTo>
                  <a:pt x="37414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7981816">
            <a:off x="15354470" y="9006815"/>
            <a:ext cx="5401716" cy="3086100"/>
            <a:chOff x="0" y="0"/>
            <a:chExt cx="142267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2674" cy="812800"/>
            </a:xfrm>
            <a:custGeom>
              <a:avLst/>
              <a:gdLst/>
              <a:ahLst/>
              <a:cxnLst/>
              <a:rect l="l" t="t" r="r" b="b"/>
              <a:pathLst>
                <a:path w="1422674" h="812800">
                  <a:moveTo>
                    <a:pt x="0" y="0"/>
                  </a:moveTo>
                  <a:lnTo>
                    <a:pt x="1422674" y="0"/>
                  </a:lnTo>
                  <a:lnTo>
                    <a:pt x="142267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499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42267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 rot="-1640371">
            <a:off x="14159236" y="7603489"/>
            <a:ext cx="2282663" cy="4114800"/>
          </a:xfrm>
          <a:custGeom>
            <a:avLst/>
            <a:gdLst/>
            <a:ahLst/>
            <a:cxnLst/>
            <a:rect l="l" t="t" r="r" b="b"/>
            <a:pathLst>
              <a:path w="2282663" h="4114800">
                <a:moveTo>
                  <a:pt x="0" y="0"/>
                </a:moveTo>
                <a:lnTo>
                  <a:pt x="2282663" y="0"/>
                </a:lnTo>
                <a:lnTo>
                  <a:pt x="2282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243252" y="-358237"/>
            <a:ext cx="2856608" cy="2461876"/>
          </a:xfrm>
          <a:custGeom>
            <a:avLst/>
            <a:gdLst/>
            <a:ahLst/>
            <a:cxnLst/>
            <a:rect l="l" t="t" r="r" b="b"/>
            <a:pathLst>
              <a:path w="2856608" h="2461876">
                <a:moveTo>
                  <a:pt x="0" y="0"/>
                </a:moveTo>
                <a:lnTo>
                  <a:pt x="2856607" y="0"/>
                </a:lnTo>
                <a:lnTo>
                  <a:pt x="2856607" y="2461876"/>
                </a:lnTo>
                <a:lnTo>
                  <a:pt x="0" y="24618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834593" y="8870369"/>
            <a:ext cx="2441469" cy="2104103"/>
          </a:xfrm>
          <a:custGeom>
            <a:avLst/>
            <a:gdLst/>
            <a:ahLst/>
            <a:cxnLst/>
            <a:rect l="l" t="t" r="r" b="b"/>
            <a:pathLst>
              <a:path w="2441469" h="2104103">
                <a:moveTo>
                  <a:pt x="0" y="0"/>
                </a:moveTo>
                <a:lnTo>
                  <a:pt x="2441469" y="0"/>
                </a:lnTo>
                <a:lnTo>
                  <a:pt x="2441469" y="2104102"/>
                </a:lnTo>
                <a:lnTo>
                  <a:pt x="0" y="21041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991485" y="1987550"/>
            <a:ext cx="12961620" cy="14452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7210"/>
              </a:lnSpc>
            </a:pPr>
            <a:r>
              <a:rPr lang="en-US" sz="5400" spc="154">
                <a:solidFill>
                  <a:srgbClr val="442F23"/>
                </a:solidFill>
                <a:latin typeface="Funtastic"/>
              </a:rPr>
              <a:t>Result</a:t>
            </a:r>
            <a:endParaRPr lang="en-US" sz="5400" spc="154">
              <a:solidFill>
                <a:srgbClr val="442F23"/>
              </a:solidFill>
              <a:latin typeface="Funtastic"/>
            </a:endParaRPr>
          </a:p>
          <a:p>
            <a:pPr algn="l">
              <a:lnSpc>
                <a:spcPts val="7210"/>
              </a:lnSpc>
            </a:pPr>
            <a:endParaRPr lang="en-US" sz="5400" spc="154">
              <a:solidFill>
                <a:srgbClr val="442F23"/>
              </a:solidFill>
              <a:latin typeface="Funtastic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19400" y="3009900"/>
            <a:ext cx="5527040" cy="5657215"/>
          </a:xfrm>
          <a:prstGeom prst="rect">
            <a:avLst/>
          </a:prstGeom>
        </p:spPr>
      </p:pic>
      <p:pic>
        <p:nvPicPr>
          <p:cNvPr id="14" name="image6.png"/>
          <p:cNvPicPr preferRelativeResize="0"/>
          <p:nvPr/>
        </p:nvPicPr>
        <p:blipFill>
          <a:blip r:embed="rId12"/>
          <a:srcRect/>
          <a:stretch>
            <a:fillRect/>
          </a:stretch>
        </p:blipFill>
        <p:spPr>
          <a:xfrm>
            <a:off x="9220200" y="3086100"/>
            <a:ext cx="5490845" cy="4390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10864"/>
            <a:ext cx="16230600" cy="7259505"/>
          </a:xfrm>
          <a:custGeom>
            <a:avLst/>
            <a:gdLst/>
            <a:ahLst/>
            <a:cxnLst/>
            <a:rect l="l" t="t" r="r" b="b"/>
            <a:pathLst>
              <a:path w="16230600" h="7259505">
                <a:moveTo>
                  <a:pt x="0" y="0"/>
                </a:moveTo>
                <a:lnTo>
                  <a:pt x="16230600" y="0"/>
                </a:lnTo>
                <a:lnTo>
                  <a:pt x="16230600" y="7259505"/>
                </a:lnTo>
                <a:lnTo>
                  <a:pt x="0" y="725950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533537" y="-357774"/>
            <a:ext cx="5617332" cy="4922826"/>
          </a:xfrm>
          <a:custGeom>
            <a:avLst/>
            <a:gdLst/>
            <a:ahLst/>
            <a:cxnLst/>
            <a:rect l="l" t="t" r="r" b="b"/>
            <a:pathLst>
              <a:path w="5617332" h="4922826">
                <a:moveTo>
                  <a:pt x="0" y="0"/>
                </a:moveTo>
                <a:lnTo>
                  <a:pt x="5617332" y="0"/>
                </a:lnTo>
                <a:lnTo>
                  <a:pt x="5617332" y="4922826"/>
                </a:lnTo>
                <a:lnTo>
                  <a:pt x="0" y="4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 flipH="1">
            <a:off x="14082557" y="3566756"/>
            <a:ext cx="3741457" cy="10607224"/>
          </a:xfrm>
          <a:custGeom>
            <a:avLst/>
            <a:gdLst/>
            <a:ahLst/>
            <a:cxnLst/>
            <a:rect l="l" t="t" r="r" b="b"/>
            <a:pathLst>
              <a:path w="3741457" h="10607224">
                <a:moveTo>
                  <a:pt x="3741457" y="0"/>
                </a:moveTo>
                <a:lnTo>
                  <a:pt x="0" y="0"/>
                </a:lnTo>
                <a:lnTo>
                  <a:pt x="0" y="10607225"/>
                </a:lnTo>
                <a:lnTo>
                  <a:pt x="3741457" y="10607225"/>
                </a:lnTo>
                <a:lnTo>
                  <a:pt x="37414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7981816">
            <a:off x="15354470" y="9006815"/>
            <a:ext cx="5401716" cy="3086100"/>
            <a:chOff x="0" y="0"/>
            <a:chExt cx="142267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2674" cy="812800"/>
            </a:xfrm>
            <a:custGeom>
              <a:avLst/>
              <a:gdLst/>
              <a:ahLst/>
              <a:cxnLst/>
              <a:rect l="l" t="t" r="r" b="b"/>
              <a:pathLst>
                <a:path w="1422674" h="812800">
                  <a:moveTo>
                    <a:pt x="0" y="0"/>
                  </a:moveTo>
                  <a:lnTo>
                    <a:pt x="1422674" y="0"/>
                  </a:lnTo>
                  <a:lnTo>
                    <a:pt x="142267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499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42267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 rot="-1640371">
            <a:off x="14159236" y="7603489"/>
            <a:ext cx="2282663" cy="4114800"/>
          </a:xfrm>
          <a:custGeom>
            <a:avLst/>
            <a:gdLst/>
            <a:ahLst/>
            <a:cxnLst/>
            <a:rect l="l" t="t" r="r" b="b"/>
            <a:pathLst>
              <a:path w="2282663" h="4114800">
                <a:moveTo>
                  <a:pt x="0" y="0"/>
                </a:moveTo>
                <a:lnTo>
                  <a:pt x="2282663" y="0"/>
                </a:lnTo>
                <a:lnTo>
                  <a:pt x="2282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243252" y="-358237"/>
            <a:ext cx="2856608" cy="2461876"/>
          </a:xfrm>
          <a:custGeom>
            <a:avLst/>
            <a:gdLst/>
            <a:ahLst/>
            <a:cxnLst/>
            <a:rect l="l" t="t" r="r" b="b"/>
            <a:pathLst>
              <a:path w="2856608" h="2461876">
                <a:moveTo>
                  <a:pt x="0" y="0"/>
                </a:moveTo>
                <a:lnTo>
                  <a:pt x="2856607" y="0"/>
                </a:lnTo>
                <a:lnTo>
                  <a:pt x="2856607" y="2461876"/>
                </a:lnTo>
                <a:lnTo>
                  <a:pt x="0" y="24618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834593" y="8870369"/>
            <a:ext cx="2441469" cy="2104103"/>
          </a:xfrm>
          <a:custGeom>
            <a:avLst/>
            <a:gdLst/>
            <a:ahLst/>
            <a:cxnLst/>
            <a:rect l="l" t="t" r="r" b="b"/>
            <a:pathLst>
              <a:path w="2441469" h="2104103">
                <a:moveTo>
                  <a:pt x="0" y="0"/>
                </a:moveTo>
                <a:lnTo>
                  <a:pt x="2441469" y="0"/>
                </a:lnTo>
                <a:lnTo>
                  <a:pt x="2441469" y="2104102"/>
                </a:lnTo>
                <a:lnTo>
                  <a:pt x="0" y="21041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991485" y="1987550"/>
            <a:ext cx="12961620" cy="14452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7210"/>
              </a:lnSpc>
            </a:pPr>
            <a:r>
              <a:rPr lang="en-US" sz="5400" spc="154">
                <a:solidFill>
                  <a:srgbClr val="442F23"/>
                </a:solidFill>
                <a:latin typeface="Funtastic"/>
              </a:rPr>
              <a:t>Insights</a:t>
            </a:r>
            <a:endParaRPr lang="en-US" sz="5400" spc="154">
              <a:solidFill>
                <a:srgbClr val="442F23"/>
              </a:solidFill>
              <a:latin typeface="Funtastic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0" y="1987550"/>
            <a:ext cx="6628765" cy="5557520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2362200" y="3086100"/>
            <a:ext cx="6388100" cy="53797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  <a:sym typeface="+mn-ea"/>
              </a:rPr>
              <a:t>During training, the settings of the two hyperparameters, learning rate and batch size, have a significant impact on the performance of the model. If they are set too small or too large, it may result in adverse effects.</a:t>
            </a: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  <a:sym typeface="+mn-ea"/>
              </a:rPr>
              <a:t>Therefore, we conducted multiple experiments based on the first group of experiments to find suitable hyperparameter settings, and the results are shown in the table below.</a:t>
            </a: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10864"/>
            <a:ext cx="16230600" cy="7259505"/>
          </a:xfrm>
          <a:custGeom>
            <a:avLst/>
            <a:gdLst/>
            <a:ahLst/>
            <a:cxnLst/>
            <a:rect l="l" t="t" r="r" b="b"/>
            <a:pathLst>
              <a:path w="16230600" h="7259505">
                <a:moveTo>
                  <a:pt x="0" y="0"/>
                </a:moveTo>
                <a:lnTo>
                  <a:pt x="16230600" y="0"/>
                </a:lnTo>
                <a:lnTo>
                  <a:pt x="16230600" y="7259505"/>
                </a:lnTo>
                <a:lnTo>
                  <a:pt x="0" y="725950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533537" y="-357774"/>
            <a:ext cx="5617332" cy="4922826"/>
          </a:xfrm>
          <a:custGeom>
            <a:avLst/>
            <a:gdLst/>
            <a:ahLst/>
            <a:cxnLst/>
            <a:rect l="l" t="t" r="r" b="b"/>
            <a:pathLst>
              <a:path w="5617332" h="4922826">
                <a:moveTo>
                  <a:pt x="0" y="0"/>
                </a:moveTo>
                <a:lnTo>
                  <a:pt x="5617332" y="0"/>
                </a:lnTo>
                <a:lnTo>
                  <a:pt x="5617332" y="4922826"/>
                </a:lnTo>
                <a:lnTo>
                  <a:pt x="0" y="4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 flipH="1">
            <a:off x="14082557" y="3566756"/>
            <a:ext cx="3741457" cy="10607224"/>
          </a:xfrm>
          <a:custGeom>
            <a:avLst/>
            <a:gdLst/>
            <a:ahLst/>
            <a:cxnLst/>
            <a:rect l="l" t="t" r="r" b="b"/>
            <a:pathLst>
              <a:path w="3741457" h="10607224">
                <a:moveTo>
                  <a:pt x="3741457" y="0"/>
                </a:moveTo>
                <a:lnTo>
                  <a:pt x="0" y="0"/>
                </a:lnTo>
                <a:lnTo>
                  <a:pt x="0" y="10607225"/>
                </a:lnTo>
                <a:lnTo>
                  <a:pt x="3741457" y="10607225"/>
                </a:lnTo>
                <a:lnTo>
                  <a:pt x="37414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7981816">
            <a:off x="15354470" y="9006815"/>
            <a:ext cx="5401716" cy="3086100"/>
            <a:chOff x="0" y="0"/>
            <a:chExt cx="142267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2674" cy="812800"/>
            </a:xfrm>
            <a:custGeom>
              <a:avLst/>
              <a:gdLst/>
              <a:ahLst/>
              <a:cxnLst/>
              <a:rect l="l" t="t" r="r" b="b"/>
              <a:pathLst>
                <a:path w="1422674" h="812800">
                  <a:moveTo>
                    <a:pt x="0" y="0"/>
                  </a:moveTo>
                  <a:lnTo>
                    <a:pt x="1422674" y="0"/>
                  </a:lnTo>
                  <a:lnTo>
                    <a:pt x="142267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499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42267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 rot="-1640371">
            <a:off x="14159236" y="7603489"/>
            <a:ext cx="2282663" cy="4114800"/>
          </a:xfrm>
          <a:custGeom>
            <a:avLst/>
            <a:gdLst/>
            <a:ahLst/>
            <a:cxnLst/>
            <a:rect l="l" t="t" r="r" b="b"/>
            <a:pathLst>
              <a:path w="2282663" h="4114800">
                <a:moveTo>
                  <a:pt x="0" y="0"/>
                </a:moveTo>
                <a:lnTo>
                  <a:pt x="2282663" y="0"/>
                </a:lnTo>
                <a:lnTo>
                  <a:pt x="2282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243252" y="-358237"/>
            <a:ext cx="2856608" cy="2461876"/>
          </a:xfrm>
          <a:custGeom>
            <a:avLst/>
            <a:gdLst/>
            <a:ahLst/>
            <a:cxnLst/>
            <a:rect l="l" t="t" r="r" b="b"/>
            <a:pathLst>
              <a:path w="2856608" h="2461876">
                <a:moveTo>
                  <a:pt x="0" y="0"/>
                </a:moveTo>
                <a:lnTo>
                  <a:pt x="2856607" y="0"/>
                </a:lnTo>
                <a:lnTo>
                  <a:pt x="2856607" y="2461876"/>
                </a:lnTo>
                <a:lnTo>
                  <a:pt x="0" y="24618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834593" y="8870369"/>
            <a:ext cx="2441469" cy="2104103"/>
          </a:xfrm>
          <a:custGeom>
            <a:avLst/>
            <a:gdLst/>
            <a:ahLst/>
            <a:cxnLst/>
            <a:rect l="l" t="t" r="r" b="b"/>
            <a:pathLst>
              <a:path w="2441469" h="2104103">
                <a:moveTo>
                  <a:pt x="0" y="0"/>
                </a:moveTo>
                <a:lnTo>
                  <a:pt x="2441469" y="0"/>
                </a:lnTo>
                <a:lnTo>
                  <a:pt x="2441469" y="2104102"/>
                </a:lnTo>
                <a:lnTo>
                  <a:pt x="0" y="21041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991485" y="1987550"/>
            <a:ext cx="12961620" cy="14452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7210"/>
              </a:lnSpc>
            </a:pPr>
            <a:r>
              <a:rPr lang="en-US" sz="5400" spc="154">
                <a:solidFill>
                  <a:srgbClr val="442F23"/>
                </a:solidFill>
                <a:latin typeface="Funtastic"/>
              </a:rPr>
              <a:t>Insights</a:t>
            </a:r>
            <a:endParaRPr lang="en-US" sz="5400" spc="154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2362200" y="3086100"/>
            <a:ext cx="6388100" cy="53797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  <a:sym typeface="+mn-ea"/>
              </a:rPr>
              <a:t>The experiment found that for the DistilBERT model, multiple hyperparameters can be fine-tuned simultaneously to achieve better model classification performance.</a:t>
            </a: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</p:txBody>
      </p:sp>
      <p:pic>
        <p:nvPicPr>
          <p:cNvPr id="11" name="image1.png"/>
          <p:cNvPicPr preferRelativeResize="0"/>
          <p:nvPr/>
        </p:nvPicPr>
        <p:blipFill>
          <a:blip r:embed="rId11"/>
          <a:srcRect/>
          <a:stretch>
            <a:fillRect/>
          </a:stretch>
        </p:blipFill>
        <p:spPr>
          <a:xfrm>
            <a:off x="2514600" y="4878705"/>
            <a:ext cx="5082540" cy="3587750"/>
          </a:xfrm>
          <a:prstGeom prst="rect">
            <a:avLst/>
          </a:prstGeom>
        </p:spPr>
      </p:pic>
      <p:pic>
        <p:nvPicPr>
          <p:cNvPr id="13" name="image7.png"/>
          <p:cNvPicPr preferRelativeResize="0"/>
          <p:nvPr/>
        </p:nvPicPr>
        <p:blipFill>
          <a:blip r:embed="rId12"/>
          <a:srcRect/>
          <a:stretch>
            <a:fillRect/>
          </a:stretch>
        </p:blipFill>
        <p:spPr>
          <a:xfrm>
            <a:off x="9677400" y="3009900"/>
            <a:ext cx="535686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10864"/>
            <a:ext cx="16230600" cy="7259505"/>
          </a:xfrm>
          <a:custGeom>
            <a:avLst/>
            <a:gdLst/>
            <a:ahLst/>
            <a:cxnLst/>
            <a:rect l="l" t="t" r="r" b="b"/>
            <a:pathLst>
              <a:path w="16230600" h="7259505">
                <a:moveTo>
                  <a:pt x="0" y="0"/>
                </a:moveTo>
                <a:lnTo>
                  <a:pt x="16230600" y="0"/>
                </a:lnTo>
                <a:lnTo>
                  <a:pt x="16230600" y="7259505"/>
                </a:lnTo>
                <a:lnTo>
                  <a:pt x="0" y="725950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533537" y="-357774"/>
            <a:ext cx="5617332" cy="4922826"/>
          </a:xfrm>
          <a:custGeom>
            <a:avLst/>
            <a:gdLst/>
            <a:ahLst/>
            <a:cxnLst/>
            <a:rect l="l" t="t" r="r" b="b"/>
            <a:pathLst>
              <a:path w="5617332" h="4922826">
                <a:moveTo>
                  <a:pt x="0" y="0"/>
                </a:moveTo>
                <a:lnTo>
                  <a:pt x="5617332" y="0"/>
                </a:lnTo>
                <a:lnTo>
                  <a:pt x="5617332" y="4922826"/>
                </a:lnTo>
                <a:lnTo>
                  <a:pt x="0" y="4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 flipH="1">
            <a:off x="14082557" y="3566756"/>
            <a:ext cx="3741457" cy="10607224"/>
          </a:xfrm>
          <a:custGeom>
            <a:avLst/>
            <a:gdLst/>
            <a:ahLst/>
            <a:cxnLst/>
            <a:rect l="l" t="t" r="r" b="b"/>
            <a:pathLst>
              <a:path w="3741457" h="10607224">
                <a:moveTo>
                  <a:pt x="3741457" y="0"/>
                </a:moveTo>
                <a:lnTo>
                  <a:pt x="0" y="0"/>
                </a:lnTo>
                <a:lnTo>
                  <a:pt x="0" y="10607225"/>
                </a:lnTo>
                <a:lnTo>
                  <a:pt x="3741457" y="10607225"/>
                </a:lnTo>
                <a:lnTo>
                  <a:pt x="37414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7981816">
            <a:off x="15354470" y="9006815"/>
            <a:ext cx="5401716" cy="3086100"/>
            <a:chOff x="0" y="0"/>
            <a:chExt cx="142267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2674" cy="812800"/>
            </a:xfrm>
            <a:custGeom>
              <a:avLst/>
              <a:gdLst/>
              <a:ahLst/>
              <a:cxnLst/>
              <a:rect l="l" t="t" r="r" b="b"/>
              <a:pathLst>
                <a:path w="1422674" h="812800">
                  <a:moveTo>
                    <a:pt x="0" y="0"/>
                  </a:moveTo>
                  <a:lnTo>
                    <a:pt x="1422674" y="0"/>
                  </a:lnTo>
                  <a:lnTo>
                    <a:pt x="142267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499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42267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 rot="-1640371">
            <a:off x="14159236" y="7603489"/>
            <a:ext cx="2282663" cy="4114800"/>
          </a:xfrm>
          <a:custGeom>
            <a:avLst/>
            <a:gdLst/>
            <a:ahLst/>
            <a:cxnLst/>
            <a:rect l="l" t="t" r="r" b="b"/>
            <a:pathLst>
              <a:path w="2282663" h="4114800">
                <a:moveTo>
                  <a:pt x="0" y="0"/>
                </a:moveTo>
                <a:lnTo>
                  <a:pt x="2282663" y="0"/>
                </a:lnTo>
                <a:lnTo>
                  <a:pt x="2282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243252" y="-358237"/>
            <a:ext cx="2856608" cy="2461876"/>
          </a:xfrm>
          <a:custGeom>
            <a:avLst/>
            <a:gdLst/>
            <a:ahLst/>
            <a:cxnLst/>
            <a:rect l="l" t="t" r="r" b="b"/>
            <a:pathLst>
              <a:path w="2856608" h="2461876">
                <a:moveTo>
                  <a:pt x="0" y="0"/>
                </a:moveTo>
                <a:lnTo>
                  <a:pt x="2856607" y="0"/>
                </a:lnTo>
                <a:lnTo>
                  <a:pt x="2856607" y="2461876"/>
                </a:lnTo>
                <a:lnTo>
                  <a:pt x="0" y="24618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834593" y="8870369"/>
            <a:ext cx="2441469" cy="2104103"/>
          </a:xfrm>
          <a:custGeom>
            <a:avLst/>
            <a:gdLst/>
            <a:ahLst/>
            <a:cxnLst/>
            <a:rect l="l" t="t" r="r" b="b"/>
            <a:pathLst>
              <a:path w="2441469" h="2104103">
                <a:moveTo>
                  <a:pt x="0" y="0"/>
                </a:moveTo>
                <a:lnTo>
                  <a:pt x="2441469" y="0"/>
                </a:lnTo>
                <a:lnTo>
                  <a:pt x="2441469" y="2104102"/>
                </a:lnTo>
                <a:lnTo>
                  <a:pt x="0" y="21041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991485" y="1987550"/>
            <a:ext cx="12961620" cy="144526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7210"/>
              </a:lnSpc>
            </a:pPr>
            <a:r>
              <a:rPr lang="en-US" sz="5400" spc="154">
                <a:solidFill>
                  <a:srgbClr val="442F23"/>
                </a:solidFill>
                <a:latin typeface="Funtastic"/>
              </a:rPr>
              <a:t>Insights</a:t>
            </a:r>
            <a:endParaRPr lang="en-US" sz="5400" spc="154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2362200" y="3086100"/>
            <a:ext cx="6388100" cy="53797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  <a:sym typeface="+mn-ea"/>
              </a:rPr>
              <a:t>The performance of the model trained using RoBERTa is not good, and the evaluation metrics fluctuate greatly during the training process, making it unstable.</a:t>
            </a: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  <a:sym typeface="+mn-ea"/>
              </a:rPr>
              <a:t>Possible explanations: DistilBERT is a smaller and faster version of BERT, which means it has fewer parameters and is more computationally efficient. This can make it easier to fine-tune on smaller datasets.</a:t>
            </a: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</p:txBody>
      </p:sp>
      <p:pic>
        <p:nvPicPr>
          <p:cNvPr id="14" name="image5.png"/>
          <p:cNvPicPr preferRelativeResize="0"/>
          <p:nvPr/>
        </p:nvPicPr>
        <p:blipFill>
          <a:blip r:embed="rId11"/>
          <a:srcRect/>
          <a:stretch>
            <a:fillRect/>
          </a:stretch>
        </p:blipFill>
        <p:spPr>
          <a:xfrm>
            <a:off x="10058400" y="2628900"/>
            <a:ext cx="4912995" cy="4568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8989" y="3616744"/>
            <a:ext cx="11390022" cy="202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5"/>
              </a:lnSpc>
            </a:pPr>
            <a:r>
              <a:rPr lang="en-US" sz="13100" spc="733">
                <a:solidFill>
                  <a:srgbClr val="442F23"/>
                </a:solidFill>
                <a:latin typeface="Funtastic"/>
              </a:rPr>
              <a:t>THANK YOU</a:t>
            </a:r>
            <a:endParaRPr lang="en-US" sz="13100" spc="733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3" name="Freeform 3"/>
          <p:cNvSpPr/>
          <p:nvPr/>
        </p:nvSpPr>
        <p:spPr>
          <a:xfrm rot="1529064">
            <a:off x="-578679" y="-1775820"/>
            <a:ext cx="4762585" cy="5609040"/>
          </a:xfrm>
          <a:custGeom>
            <a:avLst/>
            <a:gdLst/>
            <a:ahLst/>
            <a:cxnLst/>
            <a:rect l="l" t="t" r="r" b="b"/>
            <a:pathLst>
              <a:path w="4762585" h="5609040">
                <a:moveTo>
                  <a:pt x="0" y="0"/>
                </a:moveTo>
                <a:lnTo>
                  <a:pt x="4762585" y="0"/>
                </a:lnTo>
                <a:lnTo>
                  <a:pt x="4762585" y="5609040"/>
                </a:lnTo>
                <a:lnTo>
                  <a:pt x="0" y="56090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404787" y="5785751"/>
            <a:ext cx="5617332" cy="4922826"/>
          </a:xfrm>
          <a:custGeom>
            <a:avLst/>
            <a:gdLst/>
            <a:ahLst/>
            <a:cxnLst/>
            <a:rect l="l" t="t" r="r" b="b"/>
            <a:pathLst>
              <a:path w="5617332" h="4922826">
                <a:moveTo>
                  <a:pt x="0" y="0"/>
                </a:moveTo>
                <a:lnTo>
                  <a:pt x="5617333" y="0"/>
                </a:lnTo>
                <a:lnTo>
                  <a:pt x="5617333" y="4922826"/>
                </a:lnTo>
                <a:lnTo>
                  <a:pt x="0" y="4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1324245" y="6123514"/>
            <a:ext cx="5668323" cy="5730842"/>
          </a:xfrm>
          <a:custGeom>
            <a:avLst/>
            <a:gdLst/>
            <a:ahLst/>
            <a:cxnLst/>
            <a:rect l="l" t="t" r="r" b="b"/>
            <a:pathLst>
              <a:path w="5668323" h="5730842">
                <a:moveTo>
                  <a:pt x="5668323" y="0"/>
                </a:moveTo>
                <a:lnTo>
                  <a:pt x="0" y="0"/>
                </a:lnTo>
                <a:lnTo>
                  <a:pt x="0" y="5730841"/>
                </a:lnTo>
                <a:lnTo>
                  <a:pt x="5668323" y="5730841"/>
                </a:lnTo>
                <a:lnTo>
                  <a:pt x="56683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1919150">
            <a:off x="14390592" y="-1701879"/>
            <a:ext cx="6506341" cy="3086100"/>
            <a:chOff x="0" y="0"/>
            <a:chExt cx="171360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13604" cy="812800"/>
            </a:xfrm>
            <a:custGeom>
              <a:avLst/>
              <a:gdLst/>
              <a:ahLst/>
              <a:cxnLst/>
              <a:rect l="l" t="t" r="r" b="b"/>
              <a:pathLst>
                <a:path w="1713604" h="812800">
                  <a:moveTo>
                    <a:pt x="0" y="0"/>
                  </a:moveTo>
                  <a:lnTo>
                    <a:pt x="1713604" y="0"/>
                  </a:lnTo>
                  <a:lnTo>
                    <a:pt x="171360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39B7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71360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 rot="6554563" flipH="1">
            <a:off x="14585246" y="-2358133"/>
            <a:ext cx="2680119" cy="7598275"/>
          </a:xfrm>
          <a:custGeom>
            <a:avLst/>
            <a:gdLst/>
            <a:ahLst/>
            <a:cxnLst/>
            <a:rect l="l" t="t" r="r" b="b"/>
            <a:pathLst>
              <a:path w="2680119" h="7598275">
                <a:moveTo>
                  <a:pt x="2680119" y="0"/>
                </a:moveTo>
                <a:lnTo>
                  <a:pt x="0" y="0"/>
                </a:lnTo>
                <a:lnTo>
                  <a:pt x="0" y="7598276"/>
                </a:lnTo>
                <a:lnTo>
                  <a:pt x="2680119" y="7598276"/>
                </a:lnTo>
                <a:lnTo>
                  <a:pt x="268011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423028" y="-453378"/>
            <a:ext cx="2441469" cy="2104103"/>
          </a:xfrm>
          <a:custGeom>
            <a:avLst/>
            <a:gdLst/>
            <a:ahLst/>
            <a:cxnLst/>
            <a:rect l="l" t="t" r="r" b="b"/>
            <a:pathLst>
              <a:path w="2441469" h="2104103">
                <a:moveTo>
                  <a:pt x="0" y="0"/>
                </a:moveTo>
                <a:lnTo>
                  <a:pt x="2441469" y="0"/>
                </a:lnTo>
                <a:lnTo>
                  <a:pt x="2441469" y="2104103"/>
                </a:lnTo>
                <a:lnTo>
                  <a:pt x="0" y="21041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817131">
            <a:off x="-1650418" y="-562267"/>
            <a:ext cx="6619434" cy="5801031"/>
          </a:xfrm>
          <a:custGeom>
            <a:avLst/>
            <a:gdLst/>
            <a:ahLst/>
            <a:cxnLst/>
            <a:rect l="l" t="t" r="r" b="b"/>
            <a:pathLst>
              <a:path w="6619434" h="5801031">
                <a:moveTo>
                  <a:pt x="0" y="0"/>
                </a:moveTo>
                <a:lnTo>
                  <a:pt x="6619434" y="0"/>
                </a:lnTo>
                <a:lnTo>
                  <a:pt x="6619434" y="5801031"/>
                </a:lnTo>
                <a:lnTo>
                  <a:pt x="0" y="580103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>
            <p:custDataLst>
              <p:tags r:id="rId3"/>
            </p:custDataLst>
          </p:nvPr>
        </p:nvSpPr>
        <p:spPr>
          <a:xfrm>
            <a:off x="5264221" y="3747985"/>
            <a:ext cx="7759225" cy="931107"/>
          </a:xfrm>
          <a:custGeom>
            <a:avLst/>
            <a:gdLst/>
            <a:ahLst/>
            <a:cxnLst/>
            <a:rect l="l" t="t" r="r" b="b"/>
            <a:pathLst>
              <a:path w="7759225" h="931107">
                <a:moveTo>
                  <a:pt x="0" y="0"/>
                </a:moveTo>
                <a:lnTo>
                  <a:pt x="7759225" y="0"/>
                </a:lnTo>
                <a:lnTo>
                  <a:pt x="7759225" y="931107"/>
                </a:lnTo>
                <a:lnTo>
                  <a:pt x="0" y="931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>
            <p:custDataLst>
              <p:tags r:id="rId6"/>
            </p:custDataLst>
          </p:nvPr>
        </p:nvSpPr>
        <p:spPr>
          <a:xfrm>
            <a:off x="5264221" y="4810735"/>
            <a:ext cx="7759225" cy="931107"/>
          </a:xfrm>
          <a:custGeom>
            <a:avLst/>
            <a:gdLst/>
            <a:ahLst/>
            <a:cxnLst/>
            <a:rect l="l" t="t" r="r" b="b"/>
            <a:pathLst>
              <a:path w="7759225" h="931107">
                <a:moveTo>
                  <a:pt x="0" y="0"/>
                </a:moveTo>
                <a:lnTo>
                  <a:pt x="7759225" y="0"/>
                </a:lnTo>
                <a:lnTo>
                  <a:pt x="7759225" y="931107"/>
                </a:lnTo>
                <a:lnTo>
                  <a:pt x="0" y="931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>
            <p:custDataLst>
              <p:tags r:id="rId7"/>
            </p:custDataLst>
          </p:nvPr>
        </p:nvSpPr>
        <p:spPr>
          <a:xfrm>
            <a:off x="5260715" y="5873484"/>
            <a:ext cx="7759225" cy="931107"/>
          </a:xfrm>
          <a:custGeom>
            <a:avLst/>
            <a:gdLst/>
            <a:ahLst/>
            <a:cxnLst/>
            <a:rect l="l" t="t" r="r" b="b"/>
            <a:pathLst>
              <a:path w="7759225" h="931107">
                <a:moveTo>
                  <a:pt x="0" y="0"/>
                </a:moveTo>
                <a:lnTo>
                  <a:pt x="7759225" y="0"/>
                </a:lnTo>
                <a:lnTo>
                  <a:pt x="7759225" y="931107"/>
                </a:lnTo>
                <a:lnTo>
                  <a:pt x="0" y="9311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8526084" flipH="1">
            <a:off x="15301000" y="4288412"/>
            <a:ext cx="2951469" cy="8367567"/>
          </a:xfrm>
          <a:custGeom>
            <a:avLst/>
            <a:gdLst/>
            <a:ahLst/>
            <a:cxnLst/>
            <a:rect l="l" t="t" r="r" b="b"/>
            <a:pathLst>
              <a:path w="2951469" h="8367567">
                <a:moveTo>
                  <a:pt x="2951469" y="0"/>
                </a:moveTo>
                <a:lnTo>
                  <a:pt x="0" y="0"/>
                </a:lnTo>
                <a:lnTo>
                  <a:pt x="0" y="8367567"/>
                </a:lnTo>
                <a:lnTo>
                  <a:pt x="2951469" y="8367567"/>
                </a:lnTo>
                <a:lnTo>
                  <a:pt x="2951469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7555732">
            <a:off x="16455424" y="8364671"/>
            <a:ext cx="4261173" cy="2434487"/>
            <a:chOff x="0" y="0"/>
            <a:chExt cx="1422674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22674" cy="812800"/>
            </a:xfrm>
            <a:custGeom>
              <a:avLst/>
              <a:gdLst/>
              <a:ahLst/>
              <a:cxnLst/>
              <a:rect l="l" t="t" r="r" b="b"/>
              <a:pathLst>
                <a:path w="1422674" h="812800">
                  <a:moveTo>
                    <a:pt x="0" y="0"/>
                  </a:moveTo>
                  <a:lnTo>
                    <a:pt x="1422674" y="0"/>
                  </a:lnTo>
                  <a:lnTo>
                    <a:pt x="142267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4997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42267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 rot="-1640371">
            <a:off x="15072615" y="8001353"/>
            <a:ext cx="1922085" cy="3464812"/>
          </a:xfrm>
          <a:custGeom>
            <a:avLst/>
            <a:gdLst/>
            <a:ahLst/>
            <a:cxnLst/>
            <a:rect l="l" t="t" r="r" b="b"/>
            <a:pathLst>
              <a:path w="1922085" h="3464812">
                <a:moveTo>
                  <a:pt x="0" y="0"/>
                </a:moveTo>
                <a:lnTo>
                  <a:pt x="1922085" y="0"/>
                </a:lnTo>
                <a:lnTo>
                  <a:pt x="1922085" y="3464812"/>
                </a:lnTo>
                <a:lnTo>
                  <a:pt x="0" y="34648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763988" y="272336"/>
            <a:ext cx="3051285" cy="2629653"/>
          </a:xfrm>
          <a:custGeom>
            <a:avLst/>
            <a:gdLst/>
            <a:ahLst/>
            <a:cxnLst/>
            <a:rect l="l" t="t" r="r" b="b"/>
            <a:pathLst>
              <a:path w="3051285" h="2629653">
                <a:moveTo>
                  <a:pt x="0" y="0"/>
                </a:moveTo>
                <a:lnTo>
                  <a:pt x="3051285" y="0"/>
                </a:lnTo>
                <a:lnTo>
                  <a:pt x="3051285" y="2629653"/>
                </a:lnTo>
                <a:lnTo>
                  <a:pt x="0" y="262965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307616" y="1904130"/>
            <a:ext cx="11672769" cy="130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5"/>
              </a:lnSpc>
            </a:pPr>
            <a:r>
              <a:rPr lang="en-US" sz="8000">
                <a:solidFill>
                  <a:srgbClr val="442F23"/>
                </a:solidFill>
                <a:latin typeface="Funtastic"/>
              </a:rPr>
              <a:t>Today's Agenda</a:t>
            </a:r>
            <a:endParaRPr lang="en-US" sz="8000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13" name="TextBox 13"/>
          <p:cNvSpPr txBox="1"/>
          <p:nvPr>
            <p:custDataLst>
              <p:tags r:id="rId14"/>
            </p:custDataLst>
          </p:nvPr>
        </p:nvSpPr>
        <p:spPr>
          <a:xfrm>
            <a:off x="6237911" y="3931687"/>
            <a:ext cx="6546202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0"/>
              </a:lnSpc>
              <a:spcBef>
                <a:spcPct val="0"/>
              </a:spcBef>
            </a:pPr>
            <a:r>
              <a:rPr lang="en-US" sz="3610">
                <a:solidFill>
                  <a:srgbClr val="442F23"/>
                </a:solidFill>
                <a:latin typeface="Balsamiq Sans" panose="02000603000000000000"/>
              </a:rPr>
              <a:t>Model and dataset</a:t>
            </a:r>
            <a:endParaRPr lang="en-US" sz="3610">
              <a:solidFill>
                <a:srgbClr val="442F23"/>
              </a:solidFill>
              <a:latin typeface="Balsamiq Sans" panose="02000603000000000000"/>
            </a:endParaRPr>
          </a:p>
        </p:txBody>
      </p:sp>
      <p:sp>
        <p:nvSpPr>
          <p:cNvPr id="14" name="TextBox 14"/>
          <p:cNvSpPr txBox="1"/>
          <p:nvPr>
            <p:custDataLst>
              <p:tags r:id="rId15"/>
            </p:custDataLst>
          </p:nvPr>
        </p:nvSpPr>
        <p:spPr>
          <a:xfrm>
            <a:off x="5449966" y="3857598"/>
            <a:ext cx="787945" cy="61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610">
                <a:solidFill>
                  <a:srgbClr val="442F23"/>
                </a:solidFill>
                <a:latin typeface="Funtastic"/>
              </a:rPr>
              <a:t>1</a:t>
            </a:r>
            <a:endParaRPr lang="en-US" sz="3610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15" name="TextBox 15"/>
          <p:cNvSpPr txBox="1"/>
          <p:nvPr>
            <p:custDataLst>
              <p:tags r:id="rId16"/>
            </p:custDataLst>
          </p:nvPr>
        </p:nvSpPr>
        <p:spPr>
          <a:xfrm>
            <a:off x="6264705" y="4998957"/>
            <a:ext cx="6546202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0"/>
              </a:lnSpc>
              <a:spcBef>
                <a:spcPct val="0"/>
              </a:spcBef>
            </a:pPr>
            <a:r>
              <a:rPr lang="en-US" sz="3610">
                <a:solidFill>
                  <a:srgbClr val="442F23"/>
                </a:solidFill>
                <a:latin typeface="Balsamiq Sans" panose="02000603000000000000"/>
              </a:rPr>
              <a:t>Methods</a:t>
            </a:r>
            <a:endParaRPr lang="en-US" sz="3610">
              <a:solidFill>
                <a:srgbClr val="442F23"/>
              </a:solidFill>
              <a:latin typeface="Balsamiq Sans" panose="02000603000000000000"/>
            </a:endParaRPr>
          </a:p>
        </p:txBody>
      </p:sp>
      <p:sp>
        <p:nvSpPr>
          <p:cNvPr id="16" name="TextBox 16"/>
          <p:cNvSpPr txBox="1"/>
          <p:nvPr>
            <p:custDataLst>
              <p:tags r:id="rId17"/>
            </p:custDataLst>
          </p:nvPr>
        </p:nvSpPr>
        <p:spPr>
          <a:xfrm>
            <a:off x="5476760" y="4924868"/>
            <a:ext cx="787945" cy="61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610">
                <a:solidFill>
                  <a:srgbClr val="442F23"/>
                </a:solidFill>
                <a:latin typeface="Funtastic"/>
              </a:rPr>
              <a:t>2</a:t>
            </a:r>
            <a:endParaRPr lang="en-US" sz="3610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17" name="TextBox 17"/>
          <p:cNvSpPr txBox="1"/>
          <p:nvPr>
            <p:custDataLst>
              <p:tags r:id="rId18"/>
            </p:custDataLst>
          </p:nvPr>
        </p:nvSpPr>
        <p:spPr>
          <a:xfrm>
            <a:off x="6291499" y="6066228"/>
            <a:ext cx="6546202" cy="554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0"/>
              </a:lnSpc>
              <a:spcBef>
                <a:spcPct val="0"/>
              </a:spcBef>
            </a:pPr>
            <a:r>
              <a:rPr lang="en-US" sz="3610">
                <a:solidFill>
                  <a:srgbClr val="442F23"/>
                </a:solidFill>
                <a:latin typeface="Balsamiq Sans" panose="02000603000000000000"/>
              </a:rPr>
              <a:t>Results and Insights</a:t>
            </a:r>
            <a:endParaRPr lang="en-US" sz="3610">
              <a:solidFill>
                <a:srgbClr val="442F23"/>
              </a:solidFill>
              <a:latin typeface="Balsamiq Sans" panose="02000603000000000000"/>
            </a:endParaRPr>
          </a:p>
        </p:txBody>
      </p:sp>
      <p:sp>
        <p:nvSpPr>
          <p:cNvPr id="18" name="TextBox 18"/>
          <p:cNvSpPr txBox="1"/>
          <p:nvPr>
            <p:custDataLst>
              <p:tags r:id="rId19"/>
            </p:custDataLst>
          </p:nvPr>
        </p:nvSpPr>
        <p:spPr>
          <a:xfrm>
            <a:off x="5503554" y="5992139"/>
            <a:ext cx="787945" cy="619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0"/>
              </a:lnSpc>
              <a:spcBef>
                <a:spcPct val="0"/>
              </a:spcBef>
            </a:pPr>
            <a:r>
              <a:rPr lang="en-US" sz="3610">
                <a:solidFill>
                  <a:srgbClr val="442F23"/>
                </a:solidFill>
                <a:latin typeface="Funtastic"/>
              </a:rPr>
              <a:t>3</a:t>
            </a:r>
            <a:endParaRPr lang="en-US" sz="3610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19" name="Freeform 19"/>
          <p:cNvSpPr/>
          <p:nvPr/>
        </p:nvSpPr>
        <p:spPr>
          <a:xfrm rot="-462088">
            <a:off x="16574107" y="8853754"/>
            <a:ext cx="1370385" cy="2470300"/>
          </a:xfrm>
          <a:custGeom>
            <a:avLst/>
            <a:gdLst/>
            <a:ahLst/>
            <a:cxnLst/>
            <a:rect l="l" t="t" r="r" b="b"/>
            <a:pathLst>
              <a:path w="1370385" h="2470300">
                <a:moveTo>
                  <a:pt x="0" y="0"/>
                </a:moveTo>
                <a:lnTo>
                  <a:pt x="1370386" y="0"/>
                </a:lnTo>
                <a:lnTo>
                  <a:pt x="1370386" y="2470299"/>
                </a:lnTo>
                <a:lnTo>
                  <a:pt x="0" y="24702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918194" y="-698352"/>
            <a:ext cx="7239599" cy="6344521"/>
          </a:xfrm>
          <a:custGeom>
            <a:avLst/>
            <a:gdLst/>
            <a:ahLst/>
            <a:cxnLst/>
            <a:rect l="l" t="t" r="r" b="b"/>
            <a:pathLst>
              <a:path w="7239599" h="6344521">
                <a:moveTo>
                  <a:pt x="0" y="0"/>
                </a:moveTo>
                <a:lnTo>
                  <a:pt x="7239599" y="0"/>
                </a:lnTo>
                <a:lnTo>
                  <a:pt x="7239599" y="6344521"/>
                </a:lnTo>
                <a:lnTo>
                  <a:pt x="0" y="6344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45816" y="2161481"/>
            <a:ext cx="16436960" cy="6163860"/>
          </a:xfrm>
          <a:custGeom>
            <a:avLst/>
            <a:gdLst/>
            <a:ahLst/>
            <a:cxnLst/>
            <a:rect l="l" t="t" r="r" b="b"/>
            <a:pathLst>
              <a:path w="16436960" h="6163860">
                <a:moveTo>
                  <a:pt x="0" y="0"/>
                </a:moveTo>
                <a:lnTo>
                  <a:pt x="16436960" y="0"/>
                </a:lnTo>
                <a:lnTo>
                  <a:pt x="16436960" y="6163860"/>
                </a:lnTo>
                <a:lnTo>
                  <a:pt x="0" y="61638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21674" y="4886757"/>
            <a:ext cx="10981586" cy="103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5"/>
              </a:lnSpc>
            </a:pPr>
            <a:r>
              <a:rPr lang="en-US" sz="3065">
                <a:solidFill>
                  <a:srgbClr val="442F23"/>
                </a:solidFill>
                <a:latin typeface="Balsamiq Sans" panose="02000603000000000000"/>
              </a:rPr>
              <a:t>We finetuned the DistilBERT model to make it better in Metaphor detections.</a:t>
            </a:r>
            <a:endParaRPr lang="en-US" sz="3065">
              <a:solidFill>
                <a:srgbClr val="442F23"/>
              </a:solidFill>
              <a:latin typeface="Balsamiq Sans" panose="02000603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33654" y="2827922"/>
            <a:ext cx="13587235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65"/>
              </a:lnSpc>
              <a:spcBef>
                <a:spcPct val="0"/>
              </a:spcBef>
            </a:pPr>
            <a:r>
              <a:rPr lang="en-US" sz="6000" spc="193">
                <a:solidFill>
                  <a:srgbClr val="442F23"/>
                </a:solidFill>
                <a:latin typeface="Funtastic"/>
              </a:rPr>
              <a:t>Goal</a:t>
            </a:r>
            <a:endParaRPr lang="en-US" sz="6000" spc="193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6" name="Freeform 6"/>
          <p:cNvSpPr/>
          <p:nvPr/>
        </p:nvSpPr>
        <p:spPr>
          <a:xfrm rot="829963">
            <a:off x="12711172" y="5424826"/>
            <a:ext cx="6619434" cy="5801031"/>
          </a:xfrm>
          <a:custGeom>
            <a:avLst/>
            <a:gdLst/>
            <a:ahLst/>
            <a:cxnLst/>
            <a:rect l="l" t="t" r="r" b="b"/>
            <a:pathLst>
              <a:path w="6619434" h="5801031">
                <a:moveTo>
                  <a:pt x="0" y="0"/>
                </a:moveTo>
                <a:lnTo>
                  <a:pt x="6619434" y="0"/>
                </a:lnTo>
                <a:lnTo>
                  <a:pt x="6619434" y="5801031"/>
                </a:lnTo>
                <a:lnTo>
                  <a:pt x="0" y="58010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8987167">
            <a:off x="15757133" y="8614518"/>
            <a:ext cx="3051285" cy="2629653"/>
          </a:xfrm>
          <a:custGeom>
            <a:avLst/>
            <a:gdLst/>
            <a:ahLst/>
            <a:cxnLst/>
            <a:rect l="l" t="t" r="r" b="b"/>
            <a:pathLst>
              <a:path w="3051285" h="2629653">
                <a:moveTo>
                  <a:pt x="0" y="0"/>
                </a:moveTo>
                <a:lnTo>
                  <a:pt x="3051285" y="0"/>
                </a:lnTo>
                <a:lnTo>
                  <a:pt x="3051285" y="2629653"/>
                </a:lnTo>
                <a:lnTo>
                  <a:pt x="0" y="26296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349844">
            <a:off x="-510621" y="217739"/>
            <a:ext cx="1922085" cy="3464812"/>
          </a:xfrm>
          <a:custGeom>
            <a:avLst/>
            <a:gdLst/>
            <a:ahLst/>
            <a:cxnLst/>
            <a:rect l="l" t="t" r="r" b="b"/>
            <a:pathLst>
              <a:path w="1922085" h="3464812">
                <a:moveTo>
                  <a:pt x="0" y="0"/>
                </a:moveTo>
                <a:lnTo>
                  <a:pt x="1922086" y="0"/>
                </a:lnTo>
                <a:lnTo>
                  <a:pt x="1922086" y="3464812"/>
                </a:lnTo>
                <a:lnTo>
                  <a:pt x="0" y="34648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918194" y="-698352"/>
            <a:ext cx="7239599" cy="6344521"/>
          </a:xfrm>
          <a:custGeom>
            <a:avLst/>
            <a:gdLst/>
            <a:ahLst/>
            <a:cxnLst/>
            <a:rect l="l" t="t" r="r" b="b"/>
            <a:pathLst>
              <a:path w="7239599" h="6344521">
                <a:moveTo>
                  <a:pt x="0" y="0"/>
                </a:moveTo>
                <a:lnTo>
                  <a:pt x="7239599" y="0"/>
                </a:lnTo>
                <a:lnTo>
                  <a:pt x="7239599" y="6344521"/>
                </a:lnTo>
                <a:lnTo>
                  <a:pt x="0" y="6344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45816" y="2161481"/>
            <a:ext cx="16436960" cy="6163860"/>
          </a:xfrm>
          <a:custGeom>
            <a:avLst/>
            <a:gdLst/>
            <a:ahLst/>
            <a:cxnLst/>
            <a:rect l="l" t="t" r="r" b="b"/>
            <a:pathLst>
              <a:path w="16436960" h="6163860">
                <a:moveTo>
                  <a:pt x="0" y="0"/>
                </a:moveTo>
                <a:lnTo>
                  <a:pt x="16436960" y="0"/>
                </a:lnTo>
                <a:lnTo>
                  <a:pt x="16436960" y="6163860"/>
                </a:lnTo>
                <a:lnTo>
                  <a:pt x="0" y="61638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21380" y="3506470"/>
            <a:ext cx="11912600" cy="62058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5310" lvl="1" indent="-287655" algn="l">
              <a:lnSpc>
                <a:spcPts val="3515"/>
              </a:lnSpc>
              <a:buFont typeface="Arial" panose="020B0604020202020204"/>
              <a:buChar char="•"/>
            </a:pPr>
            <a:r>
              <a:rPr lang="en-US" sz="2665">
                <a:solidFill>
                  <a:srgbClr val="442F23"/>
                </a:solidFill>
                <a:latin typeface="Balsamiq Sans Bold" panose="02000603000000000000"/>
              </a:rPr>
              <a:t>Light weight:</a:t>
            </a:r>
            <a:r>
              <a:rPr lang="en-US" sz="2665">
                <a:solidFill>
                  <a:srgbClr val="442F23"/>
                </a:solidFill>
                <a:latin typeface="Balsamiq Sans" panose="02000603000000000000"/>
              </a:rPr>
              <a:t> DistilBERT is a lightweight model based on the BERT model, which has similar principles to BERT but differs in model structure and training methods. </a:t>
            </a:r>
            <a:endParaRPr lang="en-US" sz="2665">
              <a:solidFill>
                <a:srgbClr val="442F23"/>
              </a:solidFill>
              <a:latin typeface="Balsamiq Sans" panose="02000603000000000000"/>
            </a:endParaRPr>
          </a:p>
          <a:p>
            <a:pPr marL="575310" lvl="1" indent="-287655" algn="l">
              <a:lnSpc>
                <a:spcPts val="3515"/>
              </a:lnSpc>
              <a:buFont typeface="Arial" panose="020B0604020202020204"/>
              <a:buChar char="•"/>
            </a:pPr>
            <a:r>
              <a:rPr lang="en-US" sz="2665">
                <a:solidFill>
                  <a:srgbClr val="442F23"/>
                </a:solidFill>
                <a:latin typeface="Balsamiq Sans Bold" panose="02000603000000000000"/>
              </a:rPr>
              <a:t>Performance: </a:t>
            </a:r>
            <a:r>
              <a:rPr lang="en-US" sz="2665">
                <a:solidFill>
                  <a:srgbClr val="442F23"/>
                </a:solidFill>
                <a:latin typeface="Balsamiq Sans" panose="02000603000000000000"/>
              </a:rPr>
              <a:t>DistilBERT uses a technique called "knowledge distillation" to transfer pre-trained knowledge from BERT to DistilBERT, allowing DistilBERT to achieve performance similar to BERT with fewer computational resources.</a:t>
            </a:r>
            <a:endParaRPr lang="en-US" sz="2665">
              <a:solidFill>
                <a:srgbClr val="442F23"/>
              </a:solidFill>
              <a:latin typeface="Balsamiq Sans" panose="02000603000000000000"/>
            </a:endParaRPr>
          </a:p>
          <a:p>
            <a:pPr marL="575310" lvl="1" indent="-287655" algn="l">
              <a:lnSpc>
                <a:spcPts val="3515"/>
              </a:lnSpc>
              <a:buFont typeface="Arial" panose="020B0604020202020204"/>
              <a:buChar char="•"/>
            </a:pPr>
            <a:r>
              <a:rPr lang="en-US" sz="2665">
                <a:solidFill>
                  <a:srgbClr val="442F23"/>
                </a:solidFill>
                <a:latin typeface="Balsamiq Sans Bold" panose="02000603000000000000"/>
                <a:sym typeface="+mn-ea"/>
              </a:rPr>
              <a:t>Suitability</a:t>
            </a:r>
            <a:r>
              <a:rPr lang="en-US" sz="2665">
                <a:solidFill>
                  <a:srgbClr val="442F23"/>
                </a:solidFill>
                <a:latin typeface="Balsamiq Sans" panose="02000603000000000000"/>
              </a:rPr>
              <a:t>: </a:t>
            </a:r>
            <a:r>
              <a:rPr lang="en-US" sz="2665">
                <a:solidFill>
                  <a:srgbClr val="442F23"/>
                </a:solidFill>
                <a:latin typeface="Balsamiq Sans" panose="02000603000000000000"/>
                <a:sym typeface="+mn-ea"/>
              </a:rPr>
              <a:t>"Encoder-only" models like BERT are designed to produce a single prediction per input token or a single prediction for an entire input sequence. This makes them applicable for text classification</a:t>
            </a:r>
            <a:r>
              <a:rPr lang="en-US" sz="2665">
                <a:solidFill>
                  <a:srgbClr val="442F23"/>
                </a:solidFill>
                <a:latin typeface="Balsamiq Sans" panose="02000603000000000000"/>
                <a:sym typeface="+mn-ea"/>
              </a:rPr>
              <a:t>.</a:t>
            </a:r>
            <a:endParaRPr lang="en-US" sz="2665">
              <a:solidFill>
                <a:srgbClr val="442F23"/>
              </a:solidFill>
              <a:latin typeface="Balsamiq Sans" panose="02000603000000000000"/>
            </a:endParaRPr>
          </a:p>
          <a:p>
            <a:pPr marL="575310" lvl="1" indent="-287655" algn="l">
              <a:lnSpc>
                <a:spcPts val="3515"/>
              </a:lnSpc>
              <a:buFont typeface="Arial" panose="020B0604020202020204"/>
              <a:buChar char="•"/>
            </a:pPr>
            <a:endParaRPr lang="en-US" sz="2665">
              <a:solidFill>
                <a:srgbClr val="442F23"/>
              </a:solidFill>
              <a:latin typeface="Balsamiq Sans" panose="02000603000000000000"/>
            </a:endParaRPr>
          </a:p>
          <a:p>
            <a:pPr marL="575310" lvl="1" indent="-287655" algn="l">
              <a:lnSpc>
                <a:spcPts val="3515"/>
              </a:lnSpc>
              <a:buFont typeface="Arial" panose="020B0604020202020204"/>
              <a:buChar char="•"/>
            </a:pPr>
            <a:endParaRPr lang="en-US" sz="2665">
              <a:solidFill>
                <a:srgbClr val="442F23"/>
              </a:solidFill>
              <a:latin typeface="Balsamiq Sans" panose="02000603000000000000"/>
            </a:endParaRPr>
          </a:p>
          <a:p>
            <a:pPr marL="575310" lvl="1" indent="-287655" algn="l">
              <a:lnSpc>
                <a:spcPts val="3515"/>
              </a:lnSpc>
              <a:buFont typeface="Arial" panose="020B0604020202020204"/>
              <a:buChar char="•"/>
            </a:pPr>
            <a:endParaRPr lang="en-US" sz="2665">
              <a:solidFill>
                <a:srgbClr val="442F23"/>
              </a:solidFill>
              <a:latin typeface="Balsamiq Sans" panose="02000603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89647" y="2476470"/>
            <a:ext cx="13587235" cy="72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65"/>
              </a:lnSpc>
              <a:spcBef>
                <a:spcPct val="0"/>
              </a:spcBef>
            </a:pPr>
            <a:r>
              <a:rPr lang="en-US" sz="5500" spc="121">
                <a:solidFill>
                  <a:srgbClr val="442F23"/>
                </a:solidFill>
                <a:latin typeface="Funtastic"/>
              </a:rPr>
              <a:t>Why use DistillBert?</a:t>
            </a:r>
            <a:endParaRPr lang="en-US" sz="5500" spc="121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6" name="Freeform 6"/>
          <p:cNvSpPr/>
          <p:nvPr/>
        </p:nvSpPr>
        <p:spPr>
          <a:xfrm rot="829963">
            <a:off x="12711172" y="5424826"/>
            <a:ext cx="6619434" cy="5801031"/>
          </a:xfrm>
          <a:custGeom>
            <a:avLst/>
            <a:gdLst/>
            <a:ahLst/>
            <a:cxnLst/>
            <a:rect l="l" t="t" r="r" b="b"/>
            <a:pathLst>
              <a:path w="6619434" h="5801031">
                <a:moveTo>
                  <a:pt x="0" y="0"/>
                </a:moveTo>
                <a:lnTo>
                  <a:pt x="6619434" y="0"/>
                </a:lnTo>
                <a:lnTo>
                  <a:pt x="6619434" y="5801031"/>
                </a:lnTo>
                <a:lnTo>
                  <a:pt x="0" y="58010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8987167">
            <a:off x="15757133" y="8614518"/>
            <a:ext cx="3051285" cy="2629653"/>
          </a:xfrm>
          <a:custGeom>
            <a:avLst/>
            <a:gdLst/>
            <a:ahLst/>
            <a:cxnLst/>
            <a:rect l="l" t="t" r="r" b="b"/>
            <a:pathLst>
              <a:path w="3051285" h="2629653">
                <a:moveTo>
                  <a:pt x="0" y="0"/>
                </a:moveTo>
                <a:lnTo>
                  <a:pt x="3051285" y="0"/>
                </a:lnTo>
                <a:lnTo>
                  <a:pt x="3051285" y="2629653"/>
                </a:lnTo>
                <a:lnTo>
                  <a:pt x="0" y="26296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349844">
            <a:off x="-510621" y="217739"/>
            <a:ext cx="1922085" cy="3464812"/>
          </a:xfrm>
          <a:custGeom>
            <a:avLst/>
            <a:gdLst/>
            <a:ahLst/>
            <a:cxnLst/>
            <a:rect l="l" t="t" r="r" b="b"/>
            <a:pathLst>
              <a:path w="1922085" h="3464812">
                <a:moveTo>
                  <a:pt x="0" y="0"/>
                </a:moveTo>
                <a:lnTo>
                  <a:pt x="1922086" y="0"/>
                </a:lnTo>
                <a:lnTo>
                  <a:pt x="1922086" y="3464812"/>
                </a:lnTo>
                <a:lnTo>
                  <a:pt x="0" y="34648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053249">
            <a:off x="13969499" y="-653033"/>
            <a:ext cx="6110888" cy="5355360"/>
          </a:xfrm>
          <a:custGeom>
            <a:avLst/>
            <a:gdLst/>
            <a:ahLst/>
            <a:cxnLst/>
            <a:rect l="l" t="t" r="r" b="b"/>
            <a:pathLst>
              <a:path w="6110888" h="5355360">
                <a:moveTo>
                  <a:pt x="0" y="0"/>
                </a:moveTo>
                <a:lnTo>
                  <a:pt x="6110888" y="0"/>
                </a:lnTo>
                <a:lnTo>
                  <a:pt x="6110888" y="5355360"/>
                </a:lnTo>
                <a:lnTo>
                  <a:pt x="0" y="535536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70558" y="610504"/>
            <a:ext cx="1233973" cy="1414143"/>
          </a:xfrm>
          <a:custGeom>
            <a:avLst/>
            <a:gdLst/>
            <a:ahLst/>
            <a:cxnLst/>
            <a:rect l="l" t="t" r="r" b="b"/>
            <a:pathLst>
              <a:path w="1233973" h="1414143">
                <a:moveTo>
                  <a:pt x="0" y="0"/>
                </a:moveTo>
                <a:lnTo>
                  <a:pt x="1233973" y="0"/>
                </a:lnTo>
                <a:lnTo>
                  <a:pt x="1233973" y="1414143"/>
                </a:lnTo>
                <a:lnTo>
                  <a:pt x="0" y="14141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>
            <p:custDataLst>
              <p:tags r:id="rId5"/>
            </p:custDataLst>
          </p:nvPr>
        </p:nvSpPr>
        <p:spPr>
          <a:xfrm rot="-5400000">
            <a:off x="10674373" y="2487425"/>
            <a:ext cx="5187173" cy="7991444"/>
          </a:xfrm>
          <a:custGeom>
            <a:avLst/>
            <a:gdLst/>
            <a:ahLst/>
            <a:cxnLst/>
            <a:rect l="l" t="t" r="r" b="b"/>
            <a:pathLst>
              <a:path w="5187173" h="7991444">
                <a:moveTo>
                  <a:pt x="0" y="0"/>
                </a:moveTo>
                <a:lnTo>
                  <a:pt x="5187174" y="0"/>
                </a:lnTo>
                <a:lnTo>
                  <a:pt x="5187174" y="7991443"/>
                </a:lnTo>
                <a:lnTo>
                  <a:pt x="0" y="79914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076142" y="1000125"/>
            <a:ext cx="10135716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65"/>
              </a:lnSpc>
              <a:spcBef>
                <a:spcPct val="0"/>
              </a:spcBef>
            </a:pPr>
            <a:r>
              <a:rPr lang="en-US" sz="8800" spc="193">
                <a:solidFill>
                  <a:srgbClr val="442F23"/>
                </a:solidFill>
                <a:latin typeface="Funtastic"/>
              </a:rPr>
              <a:t>DateSet</a:t>
            </a:r>
            <a:endParaRPr lang="en-US" sz="8800" spc="193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6" name="Freeform 6"/>
          <p:cNvSpPr/>
          <p:nvPr>
            <p:custDataLst>
              <p:tags r:id="rId8"/>
            </p:custDataLst>
          </p:nvPr>
        </p:nvSpPr>
        <p:spPr>
          <a:xfrm rot="-5400000">
            <a:off x="2430835" y="2487425"/>
            <a:ext cx="5187173" cy="7991444"/>
          </a:xfrm>
          <a:custGeom>
            <a:avLst/>
            <a:gdLst/>
            <a:ahLst/>
            <a:cxnLst/>
            <a:rect l="l" t="t" r="r" b="b"/>
            <a:pathLst>
              <a:path w="5187173" h="7991444">
                <a:moveTo>
                  <a:pt x="0" y="0"/>
                </a:moveTo>
                <a:lnTo>
                  <a:pt x="5187174" y="0"/>
                </a:lnTo>
                <a:lnTo>
                  <a:pt x="5187174" y="7991443"/>
                </a:lnTo>
                <a:lnTo>
                  <a:pt x="0" y="79914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>
            <p:custDataLst>
              <p:tags r:id="rId9"/>
            </p:custDataLst>
          </p:nvPr>
        </p:nvSpPr>
        <p:spPr>
          <a:xfrm>
            <a:off x="10265362" y="4500322"/>
            <a:ext cx="6159807" cy="642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15"/>
              </a:lnSpc>
              <a:spcBef>
                <a:spcPct val="0"/>
              </a:spcBef>
            </a:pPr>
            <a:r>
              <a:rPr lang="en-US" sz="4180">
                <a:solidFill>
                  <a:srgbClr val="442F23"/>
                </a:solidFill>
                <a:latin typeface="Funtastic"/>
              </a:rPr>
              <a:t> </a:t>
            </a:r>
            <a:r>
              <a:rPr lang="en-US" sz="3600">
                <a:solidFill>
                  <a:srgbClr val="442F23"/>
                </a:solidFill>
                <a:latin typeface="Funtastic"/>
              </a:rPr>
              <a:t>Jankowiak Dataset</a:t>
            </a:r>
            <a:endParaRPr lang="en-US" sz="3600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8" name="TextBox 8"/>
          <p:cNvSpPr txBox="1"/>
          <p:nvPr>
            <p:custDataLst>
              <p:tags r:id="rId10"/>
            </p:custDataLst>
          </p:nvPr>
        </p:nvSpPr>
        <p:spPr>
          <a:xfrm>
            <a:off x="10265362" y="5369810"/>
            <a:ext cx="6005196" cy="459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5"/>
              </a:lnSpc>
            </a:pPr>
            <a:r>
              <a:rPr lang="en-US" sz="2345">
                <a:solidFill>
                  <a:srgbClr val="442F23"/>
                </a:solidFill>
                <a:latin typeface="Balsamiq Sans Bold" panose="02000603000000000000"/>
              </a:rPr>
              <a:t>It contains 120 sets of triples with</a:t>
            </a:r>
            <a:endParaRPr lang="en-US" sz="2345">
              <a:solidFill>
                <a:srgbClr val="442F23"/>
              </a:solidFill>
              <a:latin typeface="Balsamiq Sans Bold" panose="02000603000000000000"/>
            </a:endParaRPr>
          </a:p>
          <a:p>
            <a:pPr algn="l">
              <a:lnSpc>
                <a:spcPts val="3285"/>
              </a:lnSpc>
            </a:pPr>
            <a:r>
              <a:rPr lang="en-US" sz="2345">
                <a:solidFill>
                  <a:srgbClr val="442F23"/>
                </a:solidFill>
                <a:latin typeface="Balsamiq Sans Bold" panose="02000603000000000000"/>
              </a:rPr>
              <a:t>"A is-a/is-like-a B" sentences. Each set contains one literal, one semantically abnormal, and one metaphorical expression. The labels (0, 1, 2) denote the degree of metaphorical usage, ranging from anomaly , literal, and metaphor.</a:t>
            </a:r>
            <a:endParaRPr lang="en-US" sz="2345">
              <a:solidFill>
                <a:srgbClr val="442F23"/>
              </a:solidFill>
              <a:latin typeface="Balsamiq Sans Bold" panose="02000603000000000000"/>
            </a:endParaRPr>
          </a:p>
          <a:p>
            <a:pPr algn="l">
              <a:lnSpc>
                <a:spcPts val="3285"/>
              </a:lnSpc>
            </a:pPr>
            <a:endParaRPr lang="en-US" sz="2345">
              <a:solidFill>
                <a:srgbClr val="442F23"/>
              </a:solidFill>
              <a:latin typeface="Balsamiq Sans Bold" panose="02000603000000000000"/>
            </a:endParaRPr>
          </a:p>
          <a:p>
            <a:pPr algn="l">
              <a:lnSpc>
                <a:spcPts val="3285"/>
              </a:lnSpc>
            </a:pPr>
          </a:p>
          <a:p>
            <a:pPr algn="l">
              <a:lnSpc>
                <a:spcPts val="3285"/>
              </a:lnSpc>
            </a:pPr>
          </a:p>
          <a:p>
            <a:pPr algn="l">
              <a:lnSpc>
                <a:spcPts val="3005"/>
              </a:lnSpc>
            </a:pPr>
          </a:p>
        </p:txBody>
      </p:sp>
      <p:sp>
        <p:nvSpPr>
          <p:cNvPr id="9" name="TextBox 9"/>
          <p:cNvSpPr txBox="1"/>
          <p:nvPr>
            <p:custDataLst>
              <p:tags r:id="rId11"/>
            </p:custDataLst>
          </p:nvPr>
        </p:nvSpPr>
        <p:spPr>
          <a:xfrm>
            <a:off x="2131454" y="4539104"/>
            <a:ext cx="6159807" cy="642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15"/>
              </a:lnSpc>
              <a:spcBef>
                <a:spcPct val="0"/>
              </a:spcBef>
            </a:pPr>
            <a:r>
              <a:rPr lang="en-US" sz="4180">
                <a:solidFill>
                  <a:srgbClr val="442F23"/>
                </a:solidFill>
                <a:latin typeface="Funtastic"/>
              </a:rPr>
              <a:t> </a:t>
            </a:r>
            <a:r>
              <a:rPr lang="en-US" sz="3600">
                <a:solidFill>
                  <a:srgbClr val="442F23"/>
                </a:solidFill>
                <a:latin typeface="Funtastic"/>
              </a:rPr>
              <a:t>Metaphor datasets</a:t>
            </a:r>
            <a:endParaRPr lang="en-US" sz="3600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10" name="TextBox 10"/>
          <p:cNvSpPr txBox="1"/>
          <p:nvPr>
            <p:custDataLst>
              <p:tags r:id="rId12"/>
            </p:custDataLst>
          </p:nvPr>
        </p:nvSpPr>
        <p:spPr>
          <a:xfrm>
            <a:off x="2131454" y="5369810"/>
            <a:ext cx="6005196" cy="231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5"/>
              </a:lnSpc>
            </a:pPr>
            <a:r>
              <a:rPr lang="en-US" sz="2345">
                <a:solidFill>
                  <a:srgbClr val="442F23"/>
                </a:solidFill>
                <a:latin typeface="Balsamiq Sans Bold" panose="02000603000000000000"/>
              </a:rPr>
              <a:t>Pair instances: The primary structure of each instance is a pair of nouns (A and B)</a:t>
            </a:r>
            <a:endParaRPr lang="en-US" sz="2345">
              <a:solidFill>
                <a:srgbClr val="442F23"/>
              </a:solidFill>
              <a:latin typeface="Balsamiq Sans Bold" panose="02000603000000000000"/>
            </a:endParaRPr>
          </a:p>
          <a:p>
            <a:pPr algn="l">
              <a:lnSpc>
                <a:spcPts val="3005"/>
              </a:lnSpc>
            </a:pPr>
            <a:r>
              <a:rPr lang="en-US" sz="2345">
                <a:solidFill>
                  <a:srgbClr val="442F23"/>
                </a:solidFill>
                <a:latin typeface="Balsamiq Sans Bold" panose="02000603000000000000"/>
              </a:rPr>
              <a:t>within a sentence, mostly formatted as "A is a B." These sentences exhibit different levels of metaphorical expression. </a:t>
            </a:r>
          </a:p>
          <a:p>
            <a:pPr algn="l">
              <a:lnSpc>
                <a:spcPts val="3005"/>
              </a:lnSpc>
            </a:pPr>
          </a:p>
        </p:txBody>
      </p:sp>
      <p:sp>
        <p:nvSpPr>
          <p:cNvPr id="11" name="Freeform 11"/>
          <p:cNvSpPr/>
          <p:nvPr/>
        </p:nvSpPr>
        <p:spPr>
          <a:xfrm rot="1220970">
            <a:off x="-2068258" y="-2064891"/>
            <a:ext cx="6193915" cy="7294761"/>
          </a:xfrm>
          <a:custGeom>
            <a:avLst/>
            <a:gdLst/>
            <a:ahLst/>
            <a:cxnLst/>
            <a:rect l="l" t="t" r="r" b="b"/>
            <a:pathLst>
              <a:path w="6193915" h="7294761">
                <a:moveTo>
                  <a:pt x="0" y="0"/>
                </a:moveTo>
                <a:lnTo>
                  <a:pt x="6193916" y="0"/>
                </a:lnTo>
                <a:lnTo>
                  <a:pt x="6193916" y="7294761"/>
                </a:lnTo>
                <a:lnTo>
                  <a:pt x="0" y="72947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768436">
            <a:off x="-993630" y="635026"/>
            <a:ext cx="3020654" cy="1576232"/>
          </a:xfrm>
          <a:custGeom>
            <a:avLst/>
            <a:gdLst/>
            <a:ahLst/>
            <a:cxnLst/>
            <a:rect l="l" t="t" r="r" b="b"/>
            <a:pathLst>
              <a:path w="3020654" h="1576232">
                <a:moveTo>
                  <a:pt x="0" y="0"/>
                </a:moveTo>
                <a:lnTo>
                  <a:pt x="3020654" y="0"/>
                </a:lnTo>
                <a:lnTo>
                  <a:pt x="3020654" y="1576233"/>
                </a:lnTo>
                <a:lnTo>
                  <a:pt x="0" y="157623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918194" y="-698352"/>
            <a:ext cx="7239599" cy="6344521"/>
          </a:xfrm>
          <a:custGeom>
            <a:avLst/>
            <a:gdLst/>
            <a:ahLst/>
            <a:cxnLst/>
            <a:rect l="l" t="t" r="r" b="b"/>
            <a:pathLst>
              <a:path w="7239599" h="6344521">
                <a:moveTo>
                  <a:pt x="0" y="0"/>
                </a:moveTo>
                <a:lnTo>
                  <a:pt x="7239599" y="0"/>
                </a:lnTo>
                <a:lnTo>
                  <a:pt x="7239599" y="6344521"/>
                </a:lnTo>
                <a:lnTo>
                  <a:pt x="0" y="634452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45816" y="2161481"/>
            <a:ext cx="16436960" cy="6163860"/>
          </a:xfrm>
          <a:custGeom>
            <a:avLst/>
            <a:gdLst/>
            <a:ahLst/>
            <a:cxnLst/>
            <a:rect l="l" t="t" r="r" b="b"/>
            <a:pathLst>
              <a:path w="16436960" h="6163860">
                <a:moveTo>
                  <a:pt x="0" y="0"/>
                </a:moveTo>
                <a:lnTo>
                  <a:pt x="16436960" y="0"/>
                </a:lnTo>
                <a:lnTo>
                  <a:pt x="16436960" y="6163860"/>
                </a:lnTo>
                <a:lnTo>
                  <a:pt x="0" y="61638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21380" y="3506470"/>
            <a:ext cx="11912600" cy="62058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575310" lvl="1" indent="-287655" algn="l">
              <a:lnSpc>
                <a:spcPts val="3515"/>
              </a:lnSpc>
              <a:buFont typeface="Arial" panose="020B0604020202020204"/>
              <a:buChar char="•"/>
            </a:pPr>
            <a:r>
              <a:rPr lang="en-US" sz="2665">
                <a:solidFill>
                  <a:srgbClr val="442F23"/>
                </a:solidFill>
                <a:latin typeface="Balsamiq Sans" panose="02000603000000000000"/>
              </a:rPr>
              <a:t>Anomaly: This refers to language that is unexpected or does not fit within a particular context or category.  “A car is a banana.”</a:t>
            </a:r>
            <a:endParaRPr lang="en-US" sz="2665">
              <a:solidFill>
                <a:srgbClr val="442F23"/>
              </a:solidFill>
              <a:latin typeface="Balsamiq Sans" panose="02000603000000000000"/>
            </a:endParaRPr>
          </a:p>
          <a:p>
            <a:pPr marL="575310" lvl="1" indent="-287655" algn="l">
              <a:lnSpc>
                <a:spcPts val="3515"/>
              </a:lnSpc>
              <a:buFont typeface="Arial" panose="020B0604020202020204"/>
              <a:buChar char="•"/>
            </a:pPr>
            <a:r>
              <a:rPr lang="en-US" sz="2665">
                <a:solidFill>
                  <a:srgbClr val="442F23"/>
                </a:solidFill>
                <a:latin typeface="Balsamiq Sans" panose="02000603000000000000"/>
              </a:rPr>
              <a:t>Literal: This refers to language that is used in a straightforward, factual manner without any figurative or metaphorical meaning. “A car is a vehicle:”</a:t>
            </a:r>
            <a:endParaRPr lang="en-US" sz="2665">
              <a:solidFill>
                <a:srgbClr val="442F23"/>
              </a:solidFill>
              <a:latin typeface="Balsamiq Sans" panose="02000603000000000000"/>
            </a:endParaRPr>
          </a:p>
          <a:p>
            <a:pPr marL="575310" lvl="1" indent="-287655" algn="l">
              <a:lnSpc>
                <a:spcPts val="3515"/>
              </a:lnSpc>
              <a:buFont typeface="Arial" panose="020B0604020202020204"/>
              <a:buChar char="•"/>
            </a:pPr>
            <a:r>
              <a:rPr lang="en-US" sz="2665">
                <a:solidFill>
                  <a:srgbClr val="442F23"/>
                </a:solidFill>
                <a:latin typeface="Balsamiq Sans" panose="02000603000000000000"/>
              </a:rPr>
              <a:t>Metaphor: This refers to language that uses a figure of speech to describe something in a non-literal way. “A car is a metal horse.”</a:t>
            </a:r>
            <a:endParaRPr lang="en-US" sz="2665">
              <a:solidFill>
                <a:srgbClr val="442F23"/>
              </a:solidFill>
              <a:latin typeface="Balsamiq Sans" panose="02000603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89647" y="2476470"/>
            <a:ext cx="13587235" cy="72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65"/>
              </a:lnSpc>
              <a:spcBef>
                <a:spcPct val="0"/>
              </a:spcBef>
            </a:pPr>
            <a:r>
              <a:rPr lang="en-US" sz="5500" spc="121">
                <a:solidFill>
                  <a:srgbClr val="442F23"/>
                </a:solidFill>
                <a:latin typeface="Funtastic"/>
              </a:rPr>
              <a:t>Examples</a:t>
            </a:r>
            <a:endParaRPr lang="en-US" sz="5500" spc="121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6" name="Freeform 6"/>
          <p:cNvSpPr/>
          <p:nvPr/>
        </p:nvSpPr>
        <p:spPr>
          <a:xfrm rot="829963">
            <a:off x="12711172" y="5424826"/>
            <a:ext cx="6619434" cy="5801031"/>
          </a:xfrm>
          <a:custGeom>
            <a:avLst/>
            <a:gdLst/>
            <a:ahLst/>
            <a:cxnLst/>
            <a:rect l="l" t="t" r="r" b="b"/>
            <a:pathLst>
              <a:path w="6619434" h="5801031">
                <a:moveTo>
                  <a:pt x="0" y="0"/>
                </a:moveTo>
                <a:lnTo>
                  <a:pt x="6619434" y="0"/>
                </a:lnTo>
                <a:lnTo>
                  <a:pt x="6619434" y="5801031"/>
                </a:lnTo>
                <a:lnTo>
                  <a:pt x="0" y="58010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8987167">
            <a:off x="15757133" y="8614518"/>
            <a:ext cx="3051285" cy="2629653"/>
          </a:xfrm>
          <a:custGeom>
            <a:avLst/>
            <a:gdLst/>
            <a:ahLst/>
            <a:cxnLst/>
            <a:rect l="l" t="t" r="r" b="b"/>
            <a:pathLst>
              <a:path w="3051285" h="2629653">
                <a:moveTo>
                  <a:pt x="0" y="0"/>
                </a:moveTo>
                <a:lnTo>
                  <a:pt x="3051285" y="0"/>
                </a:lnTo>
                <a:lnTo>
                  <a:pt x="3051285" y="2629653"/>
                </a:lnTo>
                <a:lnTo>
                  <a:pt x="0" y="26296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349844">
            <a:off x="-510621" y="217739"/>
            <a:ext cx="1922085" cy="3464812"/>
          </a:xfrm>
          <a:custGeom>
            <a:avLst/>
            <a:gdLst/>
            <a:ahLst/>
            <a:cxnLst/>
            <a:rect l="l" t="t" r="r" b="b"/>
            <a:pathLst>
              <a:path w="1922085" h="3464812">
                <a:moveTo>
                  <a:pt x="0" y="0"/>
                </a:moveTo>
                <a:lnTo>
                  <a:pt x="1922086" y="0"/>
                </a:lnTo>
                <a:lnTo>
                  <a:pt x="1922086" y="3464812"/>
                </a:lnTo>
                <a:lnTo>
                  <a:pt x="0" y="34648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674373" y="2487425"/>
            <a:ext cx="5187173" cy="7991444"/>
          </a:xfrm>
          <a:custGeom>
            <a:avLst/>
            <a:gdLst/>
            <a:ahLst/>
            <a:cxnLst/>
            <a:rect l="l" t="t" r="r" b="b"/>
            <a:pathLst>
              <a:path w="5187173" h="7991444">
                <a:moveTo>
                  <a:pt x="0" y="0"/>
                </a:moveTo>
                <a:lnTo>
                  <a:pt x="5187174" y="0"/>
                </a:lnTo>
                <a:lnTo>
                  <a:pt x="5187174" y="7991443"/>
                </a:lnTo>
                <a:lnTo>
                  <a:pt x="0" y="799144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053249">
            <a:off x="14208238" y="-104702"/>
            <a:ext cx="6110888" cy="5355360"/>
          </a:xfrm>
          <a:custGeom>
            <a:avLst/>
            <a:gdLst/>
            <a:ahLst/>
            <a:cxnLst/>
            <a:rect l="l" t="t" r="r" b="b"/>
            <a:pathLst>
              <a:path w="6110888" h="5355360">
                <a:moveTo>
                  <a:pt x="0" y="0"/>
                </a:moveTo>
                <a:lnTo>
                  <a:pt x="6110888" y="0"/>
                </a:lnTo>
                <a:lnTo>
                  <a:pt x="6110888" y="5355360"/>
                </a:lnTo>
                <a:lnTo>
                  <a:pt x="0" y="5355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270558" y="610504"/>
            <a:ext cx="1233973" cy="1414143"/>
          </a:xfrm>
          <a:custGeom>
            <a:avLst/>
            <a:gdLst/>
            <a:ahLst/>
            <a:cxnLst/>
            <a:rect l="l" t="t" r="r" b="b"/>
            <a:pathLst>
              <a:path w="1233973" h="1414143">
                <a:moveTo>
                  <a:pt x="0" y="0"/>
                </a:moveTo>
                <a:lnTo>
                  <a:pt x="1233973" y="0"/>
                </a:lnTo>
                <a:lnTo>
                  <a:pt x="1233973" y="1414143"/>
                </a:lnTo>
                <a:lnTo>
                  <a:pt x="0" y="14141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076142" y="1000125"/>
            <a:ext cx="10135716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65"/>
              </a:lnSpc>
              <a:spcBef>
                <a:spcPct val="0"/>
              </a:spcBef>
            </a:pPr>
            <a:r>
              <a:rPr lang="en-US" sz="8800" spc="193">
                <a:solidFill>
                  <a:srgbClr val="442F23"/>
                </a:solidFill>
                <a:latin typeface="Funtastic"/>
              </a:rPr>
              <a:t>Methods</a:t>
            </a:r>
            <a:endParaRPr lang="en-US" sz="8800" spc="193">
              <a:solidFill>
                <a:srgbClr val="442F23"/>
              </a:solidFill>
              <a:latin typeface="Funtastic"/>
            </a:endParaRPr>
          </a:p>
        </p:txBody>
      </p:sp>
      <p:sp>
        <p:nvSpPr>
          <p:cNvPr id="6" name="Freeform 6"/>
          <p:cNvSpPr/>
          <p:nvPr/>
        </p:nvSpPr>
        <p:spPr>
          <a:xfrm rot="-5400000">
            <a:off x="2430835" y="2487425"/>
            <a:ext cx="5187173" cy="7991444"/>
          </a:xfrm>
          <a:custGeom>
            <a:avLst/>
            <a:gdLst/>
            <a:ahLst/>
            <a:cxnLst/>
            <a:rect l="l" t="t" r="r" b="b"/>
            <a:pathLst>
              <a:path w="5187173" h="7991444">
                <a:moveTo>
                  <a:pt x="0" y="0"/>
                </a:moveTo>
                <a:lnTo>
                  <a:pt x="5187174" y="0"/>
                </a:lnTo>
                <a:lnTo>
                  <a:pt x="5187174" y="7991443"/>
                </a:lnTo>
                <a:lnTo>
                  <a:pt x="0" y="799144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027920" y="4358005"/>
            <a:ext cx="6646545" cy="53797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</a:rPr>
              <a:t>C</a:t>
            </a:r>
            <a:r>
              <a:rPr lang="en-US" sz="2400">
                <a:solidFill>
                  <a:srgbClr val="442F23"/>
                </a:solidFill>
                <a:latin typeface="Balsamiq Sans Bold" panose="02000603000000000000"/>
              </a:rPr>
              <a:t>reate a tokenizer from a pre-trained checkpoint</a:t>
            </a:r>
            <a:endParaRPr lang="en-US" sz="2400">
              <a:solidFill>
                <a:srgbClr val="442F23"/>
              </a:solidFill>
              <a:latin typeface="Balsamiq Sans Bold" panose="02000603000000000000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442F23"/>
              </a:solidFill>
              <a:latin typeface="Balsamiq Sans Bold" panose="02000603000000000000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  <a:sym typeface="+mn-ea"/>
              </a:rPr>
              <a:t>Define a tokenization function for truncating the input text</a:t>
            </a: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  <a:sym typeface="+mn-ea"/>
              </a:rPr>
              <a:t>Tokenize the dataset</a:t>
            </a: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31695" y="4283710"/>
            <a:ext cx="6005195" cy="64547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</a:rPr>
              <a:t>AutoModelForSequenceClassification</a:t>
            </a:r>
            <a:endParaRPr lang="en-US" sz="2400">
              <a:solidFill>
                <a:srgbClr val="442F23"/>
              </a:solidFill>
              <a:latin typeface="Balsamiq Sans Bold" panose="02000603000000000000"/>
            </a:endParaRPr>
          </a:p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endParaRPr lang="en-US" sz="2400">
              <a:solidFill>
                <a:srgbClr val="442F23"/>
              </a:solidFill>
              <a:latin typeface="Balsamiq Sans Bold" panose="02000603000000000000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</a:rPr>
              <a:t>Fully connected layer (linear transformation plus activation function) for classification.</a:t>
            </a:r>
            <a:endParaRPr lang="en-US" sz="2400">
              <a:solidFill>
                <a:srgbClr val="442F23"/>
              </a:solidFill>
              <a:latin typeface="Balsamiq Sans Bold" panose="02000603000000000000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rgbClr val="442F23"/>
              </a:solidFill>
              <a:latin typeface="Balsamiq Sans Bold" panose="02000603000000000000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</a:rPr>
              <a:t>The softmax function to convert the output into a probability distribution</a:t>
            </a:r>
            <a:endParaRPr lang="en-US" sz="2400">
              <a:solidFill>
                <a:srgbClr val="442F23"/>
              </a:solidFill>
              <a:latin typeface="Balsamiq Sans Bold" panose="02000603000000000000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endParaRPr lang="en-US" sz="2345">
              <a:solidFill>
                <a:srgbClr val="442F23"/>
              </a:solidFill>
              <a:latin typeface="Balsamiq Sans Bold" panose="02000603000000000000"/>
            </a:endParaRPr>
          </a:p>
          <a:p>
            <a:pPr marL="342900" indent="-342900" algn="l">
              <a:lnSpc>
                <a:spcPts val="3285"/>
              </a:lnSpc>
              <a:buFont typeface="Arial" panose="020B0604020202020204" pitchFamily="34" charset="0"/>
              <a:buChar char="•"/>
            </a:pPr>
            <a:endParaRPr lang="en-US" sz="2345">
              <a:solidFill>
                <a:srgbClr val="442F23"/>
              </a:solidFill>
              <a:latin typeface="Balsamiq Sans Bold" panose="02000603000000000000"/>
            </a:endParaRPr>
          </a:p>
          <a:p>
            <a:pPr algn="l">
              <a:lnSpc>
                <a:spcPts val="3285"/>
              </a:lnSpc>
            </a:pPr>
          </a:p>
          <a:p>
            <a:pPr algn="l">
              <a:lnSpc>
                <a:spcPts val="3285"/>
              </a:lnSpc>
            </a:pPr>
          </a:p>
          <a:p>
            <a:pPr algn="l">
              <a:lnSpc>
                <a:spcPts val="3005"/>
              </a:lnSpc>
            </a:pPr>
          </a:p>
          <a:p>
            <a:pPr algn="l">
              <a:lnSpc>
                <a:spcPts val="3005"/>
              </a:lnSpc>
            </a:pPr>
          </a:p>
          <a:p>
            <a:pPr algn="l">
              <a:lnSpc>
                <a:spcPts val="3005"/>
              </a:lnSpc>
            </a:pPr>
          </a:p>
        </p:txBody>
      </p:sp>
      <p:sp>
        <p:nvSpPr>
          <p:cNvPr id="11" name="Freeform 11"/>
          <p:cNvSpPr/>
          <p:nvPr/>
        </p:nvSpPr>
        <p:spPr>
          <a:xfrm rot="1220970">
            <a:off x="-2068258" y="-2064891"/>
            <a:ext cx="6193915" cy="7294761"/>
          </a:xfrm>
          <a:custGeom>
            <a:avLst/>
            <a:gdLst/>
            <a:ahLst/>
            <a:cxnLst/>
            <a:rect l="l" t="t" r="r" b="b"/>
            <a:pathLst>
              <a:path w="6193915" h="7294761">
                <a:moveTo>
                  <a:pt x="0" y="0"/>
                </a:moveTo>
                <a:lnTo>
                  <a:pt x="6193916" y="0"/>
                </a:lnTo>
                <a:lnTo>
                  <a:pt x="6193916" y="7294761"/>
                </a:lnTo>
                <a:lnTo>
                  <a:pt x="0" y="7294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2768436">
            <a:off x="-993630" y="635026"/>
            <a:ext cx="3020654" cy="1576232"/>
          </a:xfrm>
          <a:custGeom>
            <a:avLst/>
            <a:gdLst/>
            <a:ahLst/>
            <a:cxnLst/>
            <a:rect l="l" t="t" r="r" b="b"/>
            <a:pathLst>
              <a:path w="3020654" h="1576232">
                <a:moveTo>
                  <a:pt x="0" y="0"/>
                </a:moveTo>
                <a:lnTo>
                  <a:pt x="3020654" y="0"/>
                </a:lnTo>
                <a:lnTo>
                  <a:pt x="3020654" y="1576233"/>
                </a:lnTo>
                <a:lnTo>
                  <a:pt x="0" y="15762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10864"/>
            <a:ext cx="16230600" cy="7259505"/>
          </a:xfrm>
          <a:custGeom>
            <a:avLst/>
            <a:gdLst/>
            <a:ahLst/>
            <a:cxnLst/>
            <a:rect l="l" t="t" r="r" b="b"/>
            <a:pathLst>
              <a:path w="16230600" h="7259505">
                <a:moveTo>
                  <a:pt x="0" y="0"/>
                </a:moveTo>
                <a:lnTo>
                  <a:pt x="16230600" y="0"/>
                </a:lnTo>
                <a:lnTo>
                  <a:pt x="16230600" y="7259505"/>
                </a:lnTo>
                <a:lnTo>
                  <a:pt x="0" y="725950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533537" y="-357774"/>
            <a:ext cx="5617332" cy="4922826"/>
          </a:xfrm>
          <a:custGeom>
            <a:avLst/>
            <a:gdLst/>
            <a:ahLst/>
            <a:cxnLst/>
            <a:rect l="l" t="t" r="r" b="b"/>
            <a:pathLst>
              <a:path w="5617332" h="4922826">
                <a:moveTo>
                  <a:pt x="0" y="0"/>
                </a:moveTo>
                <a:lnTo>
                  <a:pt x="5617332" y="0"/>
                </a:lnTo>
                <a:lnTo>
                  <a:pt x="5617332" y="4922826"/>
                </a:lnTo>
                <a:lnTo>
                  <a:pt x="0" y="4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100000" flipH="1">
            <a:off x="14082557" y="3566756"/>
            <a:ext cx="3741457" cy="10607224"/>
          </a:xfrm>
          <a:custGeom>
            <a:avLst/>
            <a:gdLst/>
            <a:ahLst/>
            <a:cxnLst/>
            <a:rect l="l" t="t" r="r" b="b"/>
            <a:pathLst>
              <a:path w="3741457" h="10607224">
                <a:moveTo>
                  <a:pt x="3741457" y="0"/>
                </a:moveTo>
                <a:lnTo>
                  <a:pt x="0" y="0"/>
                </a:lnTo>
                <a:lnTo>
                  <a:pt x="0" y="10607225"/>
                </a:lnTo>
                <a:lnTo>
                  <a:pt x="3741457" y="10607225"/>
                </a:lnTo>
                <a:lnTo>
                  <a:pt x="37414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7981816">
            <a:off x="15354470" y="9006815"/>
            <a:ext cx="5401716" cy="3086100"/>
            <a:chOff x="0" y="0"/>
            <a:chExt cx="142267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2674" cy="812800"/>
            </a:xfrm>
            <a:custGeom>
              <a:avLst/>
              <a:gdLst/>
              <a:ahLst/>
              <a:cxnLst/>
              <a:rect l="l" t="t" r="r" b="b"/>
              <a:pathLst>
                <a:path w="1422674" h="812800">
                  <a:moveTo>
                    <a:pt x="0" y="0"/>
                  </a:moveTo>
                  <a:lnTo>
                    <a:pt x="1422674" y="0"/>
                  </a:lnTo>
                  <a:lnTo>
                    <a:pt x="142267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499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42267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 rot="-1640371">
            <a:off x="14159236" y="7603489"/>
            <a:ext cx="2282663" cy="4114800"/>
          </a:xfrm>
          <a:custGeom>
            <a:avLst/>
            <a:gdLst/>
            <a:ahLst/>
            <a:cxnLst/>
            <a:rect l="l" t="t" r="r" b="b"/>
            <a:pathLst>
              <a:path w="2282663" h="4114800">
                <a:moveTo>
                  <a:pt x="0" y="0"/>
                </a:moveTo>
                <a:lnTo>
                  <a:pt x="2282663" y="0"/>
                </a:lnTo>
                <a:lnTo>
                  <a:pt x="22826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243252" y="-358237"/>
            <a:ext cx="2856608" cy="2461876"/>
          </a:xfrm>
          <a:custGeom>
            <a:avLst/>
            <a:gdLst/>
            <a:ahLst/>
            <a:cxnLst/>
            <a:rect l="l" t="t" r="r" b="b"/>
            <a:pathLst>
              <a:path w="2856608" h="2461876">
                <a:moveTo>
                  <a:pt x="0" y="0"/>
                </a:moveTo>
                <a:lnTo>
                  <a:pt x="2856607" y="0"/>
                </a:lnTo>
                <a:lnTo>
                  <a:pt x="2856607" y="2461876"/>
                </a:lnTo>
                <a:lnTo>
                  <a:pt x="0" y="24618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834593" y="8870369"/>
            <a:ext cx="2441469" cy="2104103"/>
          </a:xfrm>
          <a:custGeom>
            <a:avLst/>
            <a:gdLst/>
            <a:ahLst/>
            <a:cxnLst/>
            <a:rect l="l" t="t" r="r" b="b"/>
            <a:pathLst>
              <a:path w="2441469" h="2104103">
                <a:moveTo>
                  <a:pt x="0" y="0"/>
                </a:moveTo>
                <a:lnTo>
                  <a:pt x="2441469" y="0"/>
                </a:lnTo>
                <a:lnTo>
                  <a:pt x="2441469" y="2104102"/>
                </a:lnTo>
                <a:lnTo>
                  <a:pt x="0" y="21041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934970" y="2019935"/>
            <a:ext cx="12424410" cy="11290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7005"/>
              </a:lnSpc>
            </a:pPr>
            <a:r>
              <a:rPr lang="en-US" sz="6000" spc="149">
                <a:solidFill>
                  <a:srgbClr val="442F23"/>
                </a:solidFill>
                <a:latin typeface="Funtastic"/>
              </a:rPr>
              <a:t>Examples</a:t>
            </a:r>
            <a:endParaRPr lang="en-US" sz="6000" spc="149">
              <a:solidFill>
                <a:srgbClr val="442F23"/>
              </a:solidFill>
              <a:latin typeface="Funtastic"/>
            </a:endParaRPr>
          </a:p>
          <a:p>
            <a:pPr algn="l">
              <a:lnSpc>
                <a:spcPts val="7005"/>
              </a:lnSpc>
            </a:pPr>
            <a:endParaRPr lang="en-US" sz="6000" spc="149">
              <a:solidFill>
                <a:srgbClr val="442F23"/>
              </a:solidFill>
              <a:latin typeface="Funtastic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400" y="3390900"/>
            <a:ext cx="7340600" cy="19088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0200" y="3161030"/>
            <a:ext cx="7349490" cy="4961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10864"/>
            <a:ext cx="16230600" cy="7259505"/>
          </a:xfrm>
          <a:custGeom>
            <a:avLst/>
            <a:gdLst/>
            <a:ahLst/>
            <a:cxnLst/>
            <a:rect l="l" t="t" r="r" b="b"/>
            <a:pathLst>
              <a:path w="16230600" h="7259505">
                <a:moveTo>
                  <a:pt x="0" y="0"/>
                </a:moveTo>
                <a:lnTo>
                  <a:pt x="16230600" y="0"/>
                </a:lnTo>
                <a:lnTo>
                  <a:pt x="16230600" y="7259505"/>
                </a:lnTo>
                <a:lnTo>
                  <a:pt x="0" y="725950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404787" y="5785751"/>
            <a:ext cx="5617332" cy="4922826"/>
          </a:xfrm>
          <a:custGeom>
            <a:avLst/>
            <a:gdLst/>
            <a:ahLst/>
            <a:cxnLst/>
            <a:rect l="l" t="t" r="r" b="b"/>
            <a:pathLst>
              <a:path w="5617332" h="4922826">
                <a:moveTo>
                  <a:pt x="0" y="0"/>
                </a:moveTo>
                <a:lnTo>
                  <a:pt x="5617333" y="0"/>
                </a:lnTo>
                <a:lnTo>
                  <a:pt x="5617333" y="4922826"/>
                </a:lnTo>
                <a:lnTo>
                  <a:pt x="0" y="4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700000" flipH="1">
            <a:off x="620002" y="-3239108"/>
            <a:ext cx="3741457" cy="10607224"/>
          </a:xfrm>
          <a:custGeom>
            <a:avLst/>
            <a:gdLst/>
            <a:ahLst/>
            <a:cxnLst/>
            <a:rect l="l" t="t" r="r" b="b"/>
            <a:pathLst>
              <a:path w="3741457" h="10607224">
                <a:moveTo>
                  <a:pt x="3741457" y="0"/>
                </a:moveTo>
                <a:lnTo>
                  <a:pt x="0" y="0"/>
                </a:lnTo>
                <a:lnTo>
                  <a:pt x="0" y="10607225"/>
                </a:lnTo>
                <a:lnTo>
                  <a:pt x="3741457" y="10607225"/>
                </a:lnTo>
                <a:lnTo>
                  <a:pt x="37414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2818183">
            <a:off x="-2312169" y="-1158042"/>
            <a:ext cx="5401716" cy="3086100"/>
            <a:chOff x="0" y="0"/>
            <a:chExt cx="142267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2674" cy="812800"/>
            </a:xfrm>
            <a:custGeom>
              <a:avLst/>
              <a:gdLst/>
              <a:ahLst/>
              <a:cxnLst/>
              <a:rect l="l" t="t" r="r" b="b"/>
              <a:pathLst>
                <a:path w="1422674" h="812800">
                  <a:moveTo>
                    <a:pt x="0" y="0"/>
                  </a:moveTo>
                  <a:lnTo>
                    <a:pt x="1422674" y="0"/>
                  </a:lnTo>
                  <a:lnTo>
                    <a:pt x="142267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499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42267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 rot="-111250">
            <a:off x="1094672" y="7200900"/>
            <a:ext cx="2282663" cy="4114800"/>
          </a:xfrm>
          <a:custGeom>
            <a:avLst/>
            <a:gdLst/>
            <a:ahLst/>
            <a:cxnLst/>
            <a:rect l="l" t="t" r="r" b="b"/>
            <a:pathLst>
              <a:path w="2282663" h="4114800">
                <a:moveTo>
                  <a:pt x="0" y="0"/>
                </a:moveTo>
                <a:lnTo>
                  <a:pt x="2282662" y="0"/>
                </a:lnTo>
                <a:lnTo>
                  <a:pt x="22826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534358" y="-937330"/>
            <a:ext cx="3068716" cy="2644675"/>
          </a:xfrm>
          <a:custGeom>
            <a:avLst/>
            <a:gdLst/>
            <a:ahLst/>
            <a:cxnLst/>
            <a:rect l="l" t="t" r="r" b="b"/>
            <a:pathLst>
              <a:path w="3068716" h="2644675">
                <a:moveTo>
                  <a:pt x="0" y="0"/>
                </a:moveTo>
                <a:lnTo>
                  <a:pt x="3068716" y="0"/>
                </a:lnTo>
                <a:lnTo>
                  <a:pt x="3068716" y="2644675"/>
                </a:lnTo>
                <a:lnTo>
                  <a:pt x="0" y="26446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3642" y="8706876"/>
            <a:ext cx="3068716" cy="2644675"/>
          </a:xfrm>
          <a:custGeom>
            <a:avLst/>
            <a:gdLst/>
            <a:ahLst/>
            <a:cxnLst/>
            <a:rect l="l" t="t" r="r" b="b"/>
            <a:pathLst>
              <a:path w="3068716" h="2644675">
                <a:moveTo>
                  <a:pt x="0" y="0"/>
                </a:moveTo>
                <a:lnTo>
                  <a:pt x="3068716" y="0"/>
                </a:lnTo>
                <a:lnTo>
                  <a:pt x="3068716" y="2644676"/>
                </a:lnTo>
                <a:lnTo>
                  <a:pt x="0" y="26446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5"/>
          <p:cNvSpPr txBox="1"/>
          <p:nvPr/>
        </p:nvSpPr>
        <p:spPr>
          <a:xfrm>
            <a:off x="2438477" y="1790700"/>
            <a:ext cx="10135716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65"/>
              </a:lnSpc>
              <a:spcBef>
                <a:spcPct val="0"/>
              </a:spcBef>
            </a:pPr>
            <a:r>
              <a:rPr lang="en-US" sz="3600" b="1" spc="193">
                <a:solidFill>
                  <a:srgbClr val="442F23"/>
                </a:solidFill>
                <a:latin typeface="Funtastic"/>
              </a:rPr>
              <a:t>Parameter Efficient Fine-Tuning (PEFT)</a:t>
            </a:r>
            <a:endParaRPr lang="en-US" sz="3600" b="1" spc="193">
              <a:solidFill>
                <a:srgbClr val="442F23"/>
              </a:solidFill>
              <a:latin typeface="Funtastic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800" y="4686300"/>
            <a:ext cx="13115925" cy="2371725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2362200" y="3086100"/>
            <a:ext cx="9548495" cy="537972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indent="0" algn="l">
              <a:lnSpc>
                <a:spcPts val="3285"/>
              </a:lnSpc>
              <a:buFont typeface="Arial" panose="020B0604020202020204" pitchFamily="34" charset="0"/>
              <a:buNone/>
            </a:pPr>
            <a:r>
              <a:rPr lang="en-US" sz="2400">
                <a:solidFill>
                  <a:srgbClr val="442F23"/>
                </a:solidFill>
                <a:latin typeface="Balsamiq Sans Bold" panose="02000603000000000000"/>
                <a:sym typeface="+mn-ea"/>
              </a:rPr>
              <a:t>Freezing a portion of the parameters in the pre-trained model and only fine-tuning a small subset of the parameters.</a:t>
            </a:r>
            <a:endParaRPr lang="en-US" sz="2400">
              <a:solidFill>
                <a:srgbClr val="442F23"/>
              </a:solidFill>
              <a:latin typeface="Balsamiq Sans Bold" panose="0200060300000000000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DIAGRAM_VIRTUALLY_FRAME" val="{&quot;height&quot;:240.67763779527553,&quot;left&quot;:414.2295275590551,&quot;top&quot;:295.11692913385826,&quot;width&quot;:611.2386614173228}"/>
</p:tagLst>
</file>

<file path=ppt/tags/tag11.xml><?xml version="1.0" encoding="utf-8"?>
<p:tagLst xmlns:p="http://schemas.openxmlformats.org/presentationml/2006/main">
  <p:tag name="KSO_WM_DIAGRAM_VIRTUALLY_FRAME" val="{&quot;height&quot;:240.67763779527553,&quot;left&quot;:414.2295275590551,&quot;top&quot;:295.11692913385826,&quot;width&quot;:611.2386614173228}"/>
</p:tagLst>
</file>

<file path=ppt/tags/tag12.xml><?xml version="1.0" encoding="utf-8"?>
<p:tagLst xmlns:p="http://schemas.openxmlformats.org/presentationml/2006/main">
  <p:tag name="KSO_WM_DIAGRAM_VIRTUALLY_FRAME" val="{&quot;height&quot;:240.67763779527553,&quot;left&quot;:414.2295275590551,&quot;top&quot;:295.11692913385826,&quot;width&quot;:611.2386614173228}"/>
</p:tagLst>
</file>

<file path=ppt/tags/tag13.xml><?xml version="1.0" encoding="utf-8"?>
<p:tagLst xmlns:p="http://schemas.openxmlformats.org/presentationml/2006/main">
  <p:tag name="KSO_WM_DIAGRAM_VIRTUALLY_FRAME" val="{&quot;height&quot;:240.67763779527553,&quot;left&quot;:414.2295275590551,&quot;top&quot;:295.11692913385826,&quot;width&quot;:611.2386614173228}"/>
</p:tagLst>
</file>

<file path=ppt/tags/tag14.xml><?xml version="1.0" encoding="utf-8"?>
<p:tagLst xmlns:p="http://schemas.openxmlformats.org/presentationml/2006/main">
  <p:tag name="KSO_WM_DIAGRAM_VIRTUALLY_FRAME" val="{&quot;height&quot;:611.3050787401575,&quot;left&quot;:80.99996062992122,&quot;top&quot;:306.2646062992126,&quot;width&quot;:1278.3450393700787}"/>
</p:tagLst>
</file>

<file path=ppt/tags/tag15.xml><?xml version="1.0" encoding="utf-8"?>
<p:tagLst xmlns:p="http://schemas.openxmlformats.org/presentationml/2006/main">
  <p:tag name="KSO_WM_DIAGRAM_VIRTUALLY_FRAME" val="{&quot;height&quot;:611.3050787401575,&quot;left&quot;:80.99996062992122,&quot;top&quot;:306.2646062992126,&quot;width&quot;:1278.3450393700787}"/>
</p:tagLst>
</file>

<file path=ppt/tags/tag16.xml><?xml version="1.0" encoding="utf-8"?>
<p:tagLst xmlns:p="http://schemas.openxmlformats.org/presentationml/2006/main">
  <p:tag name="KSO_WM_DIAGRAM_VIRTUALLY_FRAME" val="{&quot;height&quot;:611.3050787401575,&quot;left&quot;:80.99996062992122,&quot;top&quot;:306.2646062992126,&quot;width&quot;:1278.3450393700787}"/>
</p:tagLst>
</file>

<file path=ppt/tags/tag17.xml><?xml version="1.0" encoding="utf-8"?>
<p:tagLst xmlns:p="http://schemas.openxmlformats.org/presentationml/2006/main">
  <p:tag name="KSO_WM_DIAGRAM_VIRTUALLY_FRAME" val="{&quot;height&quot;:611.3050787401575,&quot;left&quot;:80.99996062992122,&quot;top&quot;:306.2646062992126,&quot;width&quot;:1278.3450393700787}"/>
</p:tagLst>
</file>

<file path=ppt/tags/tag18.xml><?xml version="1.0" encoding="utf-8"?>
<p:tagLst xmlns:p="http://schemas.openxmlformats.org/presentationml/2006/main">
  <p:tag name="KSO_WM_DIAGRAM_VIRTUALLY_FRAME" val="{&quot;height&quot;:611.3050787401575,&quot;left&quot;:80.99996062992122,&quot;top&quot;:306.2646062992126,&quot;width&quot;:1278.3450393700787}"/>
</p:tagLst>
</file>

<file path=ppt/tags/tag19.xml><?xml version="1.0" encoding="utf-8"?>
<p:tagLst xmlns:p="http://schemas.openxmlformats.org/presentationml/2006/main">
  <p:tag name="KSO_WM_DIAGRAM_VIRTUALLY_FRAME" val="{&quot;height&quot;:611.3050787401575,&quot;left&quot;:80.99996062992122,&quot;top&quot;:306.2646062992126,&quot;width&quot;:1278.3450393700787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commondata" val="eyJoZGlkIjoiODczOGFkNmQ1NDMxYTJlMzdiNzlmMDM5YWIwMTQ4NTA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240.67763779527553,&quot;left&quot;:414.2295275590551,&quot;top&quot;:295.11692913385826,&quot;width&quot;:611.2386614173228}"/>
</p:tagLst>
</file>

<file path=ppt/tags/tag6.xml><?xml version="1.0" encoding="utf-8"?>
<p:tagLst xmlns:p="http://schemas.openxmlformats.org/presentationml/2006/main">
  <p:tag name="KSO_WM_DIAGRAM_VIRTUALLY_FRAME" val="{&quot;height&quot;:240.67763779527553,&quot;left&quot;:414.2295275590551,&quot;top&quot;:295.11692913385826,&quot;width&quot;:611.2386614173228}"/>
</p:tagLst>
</file>

<file path=ppt/tags/tag7.xml><?xml version="1.0" encoding="utf-8"?>
<p:tagLst xmlns:p="http://schemas.openxmlformats.org/presentationml/2006/main">
  <p:tag name="KSO_WM_DIAGRAM_VIRTUALLY_FRAME" val="{&quot;height&quot;:240.67763779527553,&quot;left&quot;:414.2295275590551,&quot;top&quot;:295.11692913385826,&quot;width&quot;:611.2386614173228}"/>
</p:tagLst>
</file>

<file path=ppt/tags/tag8.xml><?xml version="1.0" encoding="utf-8"?>
<p:tagLst xmlns:p="http://schemas.openxmlformats.org/presentationml/2006/main">
  <p:tag name="KSO_WM_DIAGRAM_VIRTUALLY_FRAME" val="{&quot;height&quot;:240.67763779527553,&quot;left&quot;:414.2295275590551,&quot;top&quot;:295.11692913385826,&quot;width&quot;:611.2386614173228}"/>
</p:tagLst>
</file>

<file path=ppt/tags/tag9.xml><?xml version="1.0" encoding="utf-8"?>
<p:tagLst xmlns:p="http://schemas.openxmlformats.org/presentationml/2006/main">
  <p:tag name="KSO_WM_DIAGRAM_VIRTUALLY_FRAME" val="{&quot;height&quot;:240.67763779527553,&quot;left&quot;:414.2295275590551,&quot;top&quot;:295.11692913385826,&quot;width&quot;:611.238661417322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3240</Words>
  <Application>WPS 演示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4" baseType="lpstr">
      <vt:lpstr>Arial</vt:lpstr>
      <vt:lpstr>宋体</vt:lpstr>
      <vt:lpstr>Wingdings</vt:lpstr>
      <vt:lpstr>Funtastic</vt:lpstr>
      <vt:lpstr>Segoe Print</vt:lpstr>
      <vt:lpstr>Balsamiq Sans</vt:lpstr>
      <vt:lpstr>Arial</vt:lpstr>
      <vt:lpstr>Balsamiq Sans Bold</vt:lpstr>
      <vt:lpstr>Calibri</vt:lpstr>
      <vt:lpstr>微软雅黑</vt:lpstr>
      <vt:lpstr>Arial Unicode MS</vt:lpstr>
      <vt:lpstr>Balsamiq Sans</vt:lpstr>
      <vt:lpstr>华文楷体</vt:lpstr>
      <vt:lpstr>方正姚体</vt:lpstr>
      <vt:lpstr>Malgun Gothic</vt:lpstr>
      <vt:lpstr>MingLiU-ExtB</vt:lpstr>
      <vt:lpstr>STIXSizeFiveSym</vt:lpstr>
      <vt:lpstr>Yu Gothic Light</vt:lpstr>
      <vt:lpstr>Bahnschrift Condensed</vt:lpstr>
      <vt:lpstr>Bahnschrift Light Condensed</vt:lpstr>
      <vt:lpstr>Bahnschrift SemiBold Condensed</vt:lpstr>
      <vt:lpstr>Baskerville Old Face</vt:lpstr>
      <vt:lpstr>Arial Rounded MT Bold</vt:lpstr>
      <vt:lpstr>Bahnschrift</vt:lpstr>
      <vt:lpstr>MiSans Light</vt:lpstr>
      <vt:lpstr>思源黑体 CN Light</vt:lpstr>
      <vt:lpstr>黑体</vt:lpstr>
      <vt:lpstr>Balsamiq Sans Bold</vt:lpstr>
      <vt:lpstr>Funtastic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Project Timeline</dc:title>
  <dc:creator/>
  <cp:lastModifiedBy>勇敢的心</cp:lastModifiedBy>
  <cp:revision>5</cp:revision>
  <dcterms:created xsi:type="dcterms:W3CDTF">2006-08-16T00:00:00Z</dcterms:created>
  <dcterms:modified xsi:type="dcterms:W3CDTF">2024-05-06T17:21:23Z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894F4997086F4D979974243AEDD27B08_12</vt:lpwstr>
  </property>
  <property fmtid="{D5CDD505-2E9C-101B-9397-08002B2CF9AE}" pid="3" name="KSOProductBuildVer">
    <vt:lpwstr>2052-12.1.0.16729</vt:lpwstr>
  </property>
</Properties>
</file>