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2" r:id="rId2"/>
    <p:sldId id="320" r:id="rId3"/>
    <p:sldId id="321" r:id="rId4"/>
    <p:sldId id="322" r:id="rId5"/>
    <p:sldId id="323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FF9900"/>
    <a:srgbClr val="24F02E"/>
    <a:srgbClr val="FF9933"/>
    <a:srgbClr val="D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5915" autoAdjust="0"/>
  </p:normalViewPr>
  <p:slideViewPr>
    <p:cSldViewPr>
      <p:cViewPr varScale="1">
        <p:scale>
          <a:sx n="16" d="100"/>
          <a:sy n="16" d="100"/>
        </p:scale>
        <p:origin x="-112" y="-20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3A33D3D-D7D0-4AC0-8364-5CFE65119B3E}" type="datetimeFigureOut">
              <a:rPr lang="en-US"/>
              <a:pPr>
                <a:defRPr/>
              </a:pPr>
              <a:t>3/22/13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64F57C0-6D23-4D86-97E1-033DDB599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78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ATLAS UK HLT</a:t>
            </a:r>
            <a:r>
              <a:rPr lang="en-US" baseline="0" dirty="0" smtClean="0"/>
              <a:t> Meeting</a:t>
            </a:r>
            <a:r>
              <a:rPr lang="en-US" dirty="0" smtClean="0"/>
              <a:t> – Manuel Proissl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B31916-5B0E-4151-A4DA-A953F23010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B1A1D-B972-4960-B6C2-9D9A33EACCE5}" type="datetimeFigureOut">
              <a:rPr lang="en-US"/>
              <a:pPr>
                <a:defRPr/>
              </a:pPr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8A508-8E04-46AC-B9D8-B41534BA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491EB-FC4A-4913-8B9F-06719DF18036}" type="datetimeFigureOut">
              <a:rPr lang="en-US"/>
              <a:pPr>
                <a:defRPr/>
              </a:pPr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1F59D-FCAF-4FEC-8729-0C7A214A8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DAF4B-671B-4366-AF4B-1C72BFC2DF0A}" type="datetimeFigureOut">
              <a:rPr lang="en-US"/>
              <a:pPr>
                <a:defRPr/>
              </a:pPr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3C4C6-59EA-46E9-B635-0D4283D36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0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F22E7-82F8-4A24-A367-3F16558747EF}" type="datetimeFigureOut">
              <a:rPr lang="en-US"/>
              <a:pPr>
                <a:defRPr/>
              </a:pPr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AD625-8604-4C97-8A98-C6FFE7E96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16AA7-92CC-4785-B8F9-32FC1AABFFC1}" type="datetimeFigureOut">
              <a:rPr lang="en-US"/>
              <a:pPr>
                <a:defRPr/>
              </a:pPr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1E405-A5AA-4055-88D4-F51994467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0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38519-EF5C-4A34-B5BB-16D8D13F5DD8}" type="datetimeFigureOut">
              <a:rPr lang="en-US"/>
              <a:pPr>
                <a:defRPr/>
              </a:pPr>
              <a:t>3/22/13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B50DE-8DE6-42AD-8840-91A794D26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B5BCE-066B-49C8-BAEA-FECCDE1FF068}" type="datetimeFigureOut">
              <a:rPr lang="en-US"/>
              <a:pPr>
                <a:defRPr/>
              </a:pPr>
              <a:t>3/22/13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5C978-8877-41CB-9057-A6921A381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FC57D-6226-4F48-BACD-3A8150AC16DB}" type="datetimeFigureOut">
              <a:rPr lang="en-US"/>
              <a:pPr>
                <a:defRPr/>
              </a:pPr>
              <a:t>3/22/13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58B15-B4DE-4379-95AD-17E1D6549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6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37B2-9BC0-4602-B6FA-D9B4AB2EFF0B}" type="datetimeFigureOut">
              <a:rPr lang="en-US"/>
              <a:pPr>
                <a:defRPr/>
              </a:pPr>
              <a:t>3/22/13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BC5DF-3FCD-4CF1-9A6D-C0FF1D4043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FEB49-47EA-43D3-919C-7F896303B6ED}" type="datetimeFigureOut">
              <a:rPr lang="en-US"/>
              <a:pPr>
                <a:defRPr/>
              </a:pPr>
              <a:t>3/22/13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82E5B-2E84-44AA-B971-FD246E81D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33E7-C3B2-4357-99D3-0FF35017F76C}" type="datetimeFigureOut">
              <a:rPr lang="en-US"/>
              <a:pPr>
                <a:defRPr/>
              </a:pPr>
              <a:t>3/22/13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4D681-E84C-4FD2-8302-864F1DB08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5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2135B5-D22C-47B9-B0D3-A2DB812C937B}" type="datetimeFigureOut">
              <a:rPr lang="en-US"/>
              <a:pPr>
                <a:defRPr/>
              </a:pPr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A72806-F34D-4ACC-96B5-9FCC7AD3B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667397"/>
            <a:ext cx="38100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50" y="1950402"/>
            <a:ext cx="9144000" cy="1400930"/>
          </a:xfrm>
          <a:prstGeom prst="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1371600" y="2109653"/>
            <a:ext cx="762635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endParaRPr lang="en-GB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1" hangingPunct="1"/>
            <a:r>
              <a:rPr lang="en-US" sz="3600" b="1" dirty="0" err="1" smtClean="0"/>
              <a:t>MyMD</a:t>
            </a:r>
            <a:r>
              <a:rPr lang="en-US" sz="3600" b="1" dirty="0" smtClean="0"/>
              <a:t>. A program with potential…</a:t>
            </a:r>
            <a:endParaRPr lang="en-US" sz="2400" b="1" dirty="0" smtClean="0"/>
          </a:p>
          <a:p>
            <a:pPr eaLnBrk="1" hangingPunct="1"/>
            <a:endParaRPr lang="en-US" sz="800" b="1" dirty="0" smtClean="0"/>
          </a:p>
          <a:p>
            <a:pPr eaLnBrk="1" hangingPunct="1"/>
            <a:endParaRPr lang="en-US" sz="800" b="1" dirty="0"/>
          </a:p>
          <a:p>
            <a:pPr eaLnBrk="1" hangingPunct="1"/>
            <a:endParaRPr lang="en-US" sz="800" b="1" dirty="0" smtClean="0"/>
          </a:p>
          <a:p>
            <a:pPr eaLnBrk="1" hangingPunct="1"/>
            <a:endParaRPr lang="en-US" sz="800" b="1" dirty="0"/>
          </a:p>
          <a:p>
            <a:pPr eaLnBrk="1" hangingPunct="1"/>
            <a:endParaRPr lang="en-US" sz="1400" b="1" dirty="0" smtClean="0"/>
          </a:p>
          <a:p>
            <a:pPr eaLnBrk="1" hangingPunct="1"/>
            <a:r>
              <a:rPr lang="en-GB" sz="1400" b="1" dirty="0" smtClean="0"/>
              <a:t>Workshop </a:t>
            </a:r>
            <a:r>
              <a:rPr lang="en-GB" sz="1400" b="1" dirty="0"/>
              <a:t>on Computer Programming and Advanced Tools for Scientific Research Work</a:t>
            </a:r>
            <a:endParaRPr lang="en-US" sz="1400" b="1" dirty="0" smtClean="0"/>
          </a:p>
          <a:p>
            <a:pPr eaLnBrk="1" hangingPunct="1"/>
            <a:endParaRPr lang="en-US" sz="1400" b="1" dirty="0" smtClean="0"/>
          </a:p>
          <a:p>
            <a:pPr eaLnBrk="1" hangingPunct="1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Manuel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Proissl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 on behalf of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MyMD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 Team</a:t>
            </a:r>
          </a:p>
          <a:p>
            <a:pPr eaLnBrk="1" hangingPunct="1"/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</a:rPr>
              <a:t>Miramare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</a:rPr>
              <a:t>, Trieste</a:t>
            </a:r>
          </a:p>
        </p:txBody>
      </p:sp>
      <p:sp>
        <p:nvSpPr>
          <p:cNvPr id="2" name="Rechteck 1"/>
          <p:cNvSpPr/>
          <p:nvPr/>
        </p:nvSpPr>
        <p:spPr>
          <a:xfrm>
            <a:off x="-6350" y="7620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-6350" y="59436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5257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Get the code:</a:t>
            </a:r>
            <a:r>
              <a:rPr lang="en-US" sz="1400" b="1" dirty="0"/>
              <a:t> </a:t>
            </a:r>
            <a:r>
              <a:rPr lang="en-US" b="1" dirty="0" err="1">
                <a:latin typeface="Microsoft Yi Baiti"/>
                <a:cs typeface="Microsoft Yi Baiti"/>
              </a:rPr>
              <a:t>git</a:t>
            </a:r>
            <a:r>
              <a:rPr lang="en-US" b="1" dirty="0">
                <a:latin typeface="Microsoft Yi Baiti"/>
                <a:cs typeface="Microsoft Yi Baiti"/>
              </a:rPr>
              <a:t> clone https://</a:t>
            </a:r>
            <a:r>
              <a:rPr lang="en-US" b="1" dirty="0" err="1">
                <a:latin typeface="Microsoft Yi Baiti"/>
                <a:cs typeface="Microsoft Yi Baiti"/>
              </a:rPr>
              <a:t>github.com</a:t>
            </a:r>
            <a:r>
              <a:rPr lang="en-US" b="1" dirty="0">
                <a:latin typeface="Microsoft Yi Baiti"/>
                <a:cs typeface="Microsoft Yi Baiti"/>
              </a:rPr>
              <a:t>/</a:t>
            </a:r>
            <a:r>
              <a:rPr lang="en-US" b="1" dirty="0" err="1">
                <a:latin typeface="Microsoft Yi Baiti"/>
                <a:cs typeface="Microsoft Yi Baiti"/>
              </a:rPr>
              <a:t>Rhouli</a:t>
            </a:r>
            <a:r>
              <a:rPr lang="en-US" b="1" dirty="0">
                <a:latin typeface="Microsoft Yi Baiti"/>
                <a:cs typeface="Microsoft Yi Baiti"/>
              </a:rPr>
              <a:t>/</a:t>
            </a:r>
            <a:r>
              <a:rPr lang="en-US" b="1" dirty="0" err="1">
                <a:latin typeface="Microsoft Yi Baiti"/>
                <a:cs typeface="Microsoft Yi Baiti"/>
              </a:rPr>
              <a:t>ljmd-c.git</a:t>
            </a:r>
            <a:endParaRPr lang="en-US" b="1" dirty="0">
              <a:latin typeface="Microsoft Yi Baiti"/>
              <a:cs typeface="Microsoft Yi Bait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0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-6350" y="228600"/>
            <a:ext cx="915035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-6350" y="0"/>
            <a:ext cx="915035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-6350" y="66294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 smtClean="0"/>
              <a:t>Example</a:t>
            </a:r>
            <a:endParaRPr lang="en-US" sz="3600" b="1" cap="all" dirty="0"/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853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cap="all" dirty="0" err="1" smtClean="0">
                <a:solidFill>
                  <a:schemeClr val="bg1"/>
                </a:solidFill>
              </a:rPr>
              <a:t>MyMD</a:t>
            </a:r>
            <a:r>
              <a:rPr lang="it-IT" sz="800" b="1" cap="all" dirty="0" smtClean="0">
                <a:solidFill>
                  <a:schemeClr val="bg1"/>
                </a:solidFill>
              </a:rPr>
              <a:t>. A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program</a:t>
            </a:r>
            <a:r>
              <a:rPr lang="it-IT" sz="800" b="1" cap="all" dirty="0" smtClean="0">
                <a:solidFill>
                  <a:schemeClr val="bg1"/>
                </a:solidFill>
              </a:rPr>
              <a:t> with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potential</a:t>
            </a:r>
            <a:r>
              <a:rPr lang="it-IT" sz="800" b="1" cap="all" dirty="0" smtClean="0">
                <a:solidFill>
                  <a:schemeClr val="bg1"/>
                </a:solidFill>
              </a:rPr>
              <a:t>…</a:t>
            </a:r>
            <a:endParaRPr lang="en-US" sz="800" b="1" cap="all" dirty="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0" y="6642100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6511925" algn="ctr"/>
                <a:tab pos="8913813" algn="r"/>
              </a:tabLst>
            </a:pPr>
            <a:r>
              <a:rPr lang="en-GB" sz="900" dirty="0"/>
              <a:t>Workshop on Computer Programming and Advanced Tools for Scientific Research Work</a:t>
            </a:r>
            <a:r>
              <a:rPr lang="en-US" sz="900" dirty="0"/>
              <a:t>	Manuel Proissl	</a:t>
            </a:r>
            <a:fld id="{D1FE0D4B-1F7D-4BCE-8D61-646A4526EF42}" type="slidenum">
              <a:rPr lang="en-US" sz="900"/>
              <a:pPr eaLnBrk="1" hangingPunct="1">
                <a:tabLst>
                  <a:tab pos="6511925" algn="ctr"/>
                  <a:tab pos="8913813" algn="r"/>
                </a:tabLst>
              </a:pPr>
              <a:t>10</a:t>
            </a:fld>
            <a:endParaRPr lang="en-US" sz="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4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9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-6350" y="228600"/>
            <a:ext cx="915035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-6350" y="0"/>
            <a:ext cx="915035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-6350" y="66294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 smtClean="0"/>
              <a:t>Example</a:t>
            </a:r>
            <a:endParaRPr lang="en-US" sz="3600" b="1" cap="all" dirty="0"/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853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cap="all" dirty="0" err="1" smtClean="0">
                <a:solidFill>
                  <a:schemeClr val="bg1"/>
                </a:solidFill>
              </a:rPr>
              <a:t>MyMD</a:t>
            </a:r>
            <a:r>
              <a:rPr lang="it-IT" sz="800" b="1" cap="all" dirty="0" smtClean="0">
                <a:solidFill>
                  <a:schemeClr val="bg1"/>
                </a:solidFill>
              </a:rPr>
              <a:t>. A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program</a:t>
            </a:r>
            <a:r>
              <a:rPr lang="it-IT" sz="800" b="1" cap="all" dirty="0" smtClean="0">
                <a:solidFill>
                  <a:schemeClr val="bg1"/>
                </a:solidFill>
              </a:rPr>
              <a:t> with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potential</a:t>
            </a:r>
            <a:r>
              <a:rPr lang="it-IT" sz="800" b="1" cap="all" dirty="0" smtClean="0">
                <a:solidFill>
                  <a:schemeClr val="bg1"/>
                </a:solidFill>
              </a:rPr>
              <a:t>…</a:t>
            </a:r>
            <a:endParaRPr lang="en-US" sz="800" b="1" cap="all" dirty="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0" y="6642100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6511925" algn="ctr"/>
                <a:tab pos="8913813" algn="r"/>
              </a:tabLst>
            </a:pPr>
            <a:r>
              <a:rPr lang="en-GB" sz="900" dirty="0"/>
              <a:t>Workshop on Computer Programming and Advanced Tools for Scientific Research Work</a:t>
            </a:r>
            <a:r>
              <a:rPr lang="en-US" sz="900" dirty="0"/>
              <a:t>	Manuel Proissl	</a:t>
            </a:r>
            <a:fld id="{D1FE0D4B-1F7D-4BCE-8D61-646A4526EF42}" type="slidenum">
              <a:rPr lang="en-US" sz="900"/>
              <a:pPr eaLnBrk="1" hangingPunct="1">
                <a:tabLst>
                  <a:tab pos="6511925" algn="ctr"/>
                  <a:tab pos="8913813" algn="r"/>
                </a:tabLst>
              </a:pPr>
              <a:t>11</a:t>
            </a:fld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4686498" cy="4579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295400"/>
            <a:ext cx="4864100" cy="46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-6350" y="228600"/>
            <a:ext cx="915035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-6350" y="0"/>
            <a:ext cx="915035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-6350" y="66294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 smtClean="0"/>
              <a:t>Example</a:t>
            </a:r>
            <a:endParaRPr lang="en-US" sz="3600" b="1" cap="all" dirty="0"/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853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cap="all" dirty="0" err="1" smtClean="0">
                <a:solidFill>
                  <a:schemeClr val="bg1"/>
                </a:solidFill>
              </a:rPr>
              <a:t>MyMD</a:t>
            </a:r>
            <a:r>
              <a:rPr lang="it-IT" sz="800" b="1" cap="all" dirty="0" smtClean="0">
                <a:solidFill>
                  <a:schemeClr val="bg1"/>
                </a:solidFill>
              </a:rPr>
              <a:t>. A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program</a:t>
            </a:r>
            <a:r>
              <a:rPr lang="it-IT" sz="800" b="1" cap="all" dirty="0" smtClean="0">
                <a:solidFill>
                  <a:schemeClr val="bg1"/>
                </a:solidFill>
              </a:rPr>
              <a:t> with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potential</a:t>
            </a:r>
            <a:r>
              <a:rPr lang="it-IT" sz="800" b="1" cap="all" dirty="0" smtClean="0">
                <a:solidFill>
                  <a:schemeClr val="bg1"/>
                </a:solidFill>
              </a:rPr>
              <a:t>…</a:t>
            </a:r>
            <a:endParaRPr lang="en-US" sz="800" b="1" cap="all" dirty="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0" y="6642100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6511925" algn="ctr"/>
                <a:tab pos="8913813" algn="r"/>
              </a:tabLst>
            </a:pPr>
            <a:r>
              <a:rPr lang="en-GB" sz="900" dirty="0"/>
              <a:t>Workshop on Computer Programming and Advanced Tools for Scientific Research Work</a:t>
            </a:r>
            <a:r>
              <a:rPr lang="en-US" sz="900" dirty="0"/>
              <a:t>	Manuel Proissl	</a:t>
            </a:r>
            <a:fld id="{D1FE0D4B-1F7D-4BCE-8D61-646A4526EF42}" type="slidenum">
              <a:rPr lang="en-US" sz="900"/>
              <a:pPr eaLnBrk="1" hangingPunct="1">
                <a:tabLst>
                  <a:tab pos="6511925" algn="ctr"/>
                  <a:tab pos="8913813" algn="r"/>
                </a:tabLst>
              </a:pPr>
              <a:t>12</a:t>
            </a:fld>
            <a:endParaRPr lang="en-US" sz="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5" y="2675510"/>
            <a:ext cx="6039465" cy="3801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066800"/>
            <a:ext cx="4872567" cy="37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0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-6350" y="228600"/>
            <a:ext cx="915035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-6350" y="0"/>
            <a:ext cx="915035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-6350" y="66294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 smtClean="0"/>
              <a:t>Thanks!</a:t>
            </a:r>
            <a:endParaRPr lang="en-US" sz="3600" b="1" cap="all" dirty="0"/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853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cap="all" dirty="0" err="1" smtClean="0">
                <a:solidFill>
                  <a:schemeClr val="bg1"/>
                </a:solidFill>
              </a:rPr>
              <a:t>MyMD</a:t>
            </a:r>
            <a:r>
              <a:rPr lang="it-IT" sz="800" b="1" cap="all" dirty="0" smtClean="0">
                <a:solidFill>
                  <a:schemeClr val="bg1"/>
                </a:solidFill>
              </a:rPr>
              <a:t>. A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program</a:t>
            </a:r>
            <a:r>
              <a:rPr lang="it-IT" sz="800" b="1" cap="all" dirty="0" smtClean="0">
                <a:solidFill>
                  <a:schemeClr val="bg1"/>
                </a:solidFill>
              </a:rPr>
              <a:t> with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potential</a:t>
            </a:r>
            <a:r>
              <a:rPr lang="it-IT" sz="800" b="1" cap="all" dirty="0" smtClean="0">
                <a:solidFill>
                  <a:schemeClr val="bg1"/>
                </a:solidFill>
              </a:rPr>
              <a:t>…</a:t>
            </a:r>
            <a:endParaRPr lang="en-US" sz="800" b="1" cap="all" dirty="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0" y="6642100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6511925" algn="ctr"/>
                <a:tab pos="8913813" algn="r"/>
              </a:tabLst>
            </a:pPr>
            <a:r>
              <a:rPr lang="en-GB" sz="900" dirty="0"/>
              <a:t>Workshop on Computer Programming and Advanced Tools for Scientific Research Work</a:t>
            </a:r>
            <a:r>
              <a:rPr lang="en-US" sz="900" dirty="0"/>
              <a:t>	Manuel Proissl	</a:t>
            </a:r>
            <a:fld id="{D1FE0D4B-1F7D-4BCE-8D61-646A4526EF42}" type="slidenum">
              <a:rPr lang="en-US" sz="900"/>
              <a:pPr eaLnBrk="1" hangingPunct="1">
                <a:tabLst>
                  <a:tab pos="6511925" algn="ctr"/>
                  <a:tab pos="8913813" algn="r"/>
                </a:tabLst>
              </a:pPr>
              <a:t>13</a:t>
            </a:fld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2743200"/>
            <a:ext cx="899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Check out </a:t>
            </a:r>
            <a:r>
              <a:rPr lang="en-US" sz="2000" b="1" dirty="0">
                <a:solidFill>
                  <a:srgbClr val="FF0000"/>
                </a:solidFill>
              </a:rPr>
              <a:t>code:</a:t>
            </a:r>
            <a:r>
              <a:rPr lang="en-US" sz="2000" b="1" dirty="0"/>
              <a:t> </a:t>
            </a:r>
            <a:r>
              <a:rPr lang="en-US" sz="2800" b="1" dirty="0" err="1">
                <a:latin typeface="Microsoft Yi Baiti"/>
                <a:cs typeface="Microsoft Yi Baiti"/>
              </a:rPr>
              <a:t>git</a:t>
            </a:r>
            <a:r>
              <a:rPr lang="en-US" sz="2800" b="1" dirty="0">
                <a:latin typeface="Microsoft Yi Baiti"/>
                <a:cs typeface="Microsoft Yi Baiti"/>
              </a:rPr>
              <a:t> clone https://</a:t>
            </a:r>
            <a:r>
              <a:rPr lang="en-US" sz="2800" b="1" dirty="0" err="1">
                <a:latin typeface="Microsoft Yi Baiti"/>
                <a:cs typeface="Microsoft Yi Baiti"/>
              </a:rPr>
              <a:t>github.com</a:t>
            </a:r>
            <a:r>
              <a:rPr lang="en-US" sz="2800" b="1" dirty="0">
                <a:latin typeface="Microsoft Yi Baiti"/>
                <a:cs typeface="Microsoft Yi Baiti"/>
              </a:rPr>
              <a:t>/</a:t>
            </a:r>
            <a:r>
              <a:rPr lang="en-US" sz="2800" b="1" dirty="0" err="1">
                <a:latin typeface="Microsoft Yi Baiti"/>
                <a:cs typeface="Microsoft Yi Baiti"/>
              </a:rPr>
              <a:t>Rhouli</a:t>
            </a:r>
            <a:r>
              <a:rPr lang="en-US" sz="2800" b="1" dirty="0">
                <a:latin typeface="Microsoft Yi Baiti"/>
                <a:cs typeface="Microsoft Yi Baiti"/>
              </a:rPr>
              <a:t>/</a:t>
            </a:r>
            <a:r>
              <a:rPr lang="en-US" sz="2800" b="1" dirty="0" err="1">
                <a:latin typeface="Microsoft Yi Baiti"/>
                <a:cs typeface="Microsoft Yi Baiti"/>
              </a:rPr>
              <a:t>ljmd-c.git</a:t>
            </a:r>
            <a:endParaRPr lang="en-US" sz="2800" b="1" dirty="0">
              <a:latin typeface="Microsoft Yi Baiti"/>
              <a:cs typeface="Microsoft Yi Baiti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025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-6350" y="228600"/>
            <a:ext cx="915035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-6350" y="0"/>
            <a:ext cx="915035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-6350" y="66294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 smtClean="0"/>
              <a:t>Project  Management</a:t>
            </a:r>
            <a:endParaRPr lang="en-US" sz="3600" b="1" cap="all" dirty="0"/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853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cap="all" dirty="0" err="1" smtClean="0">
                <a:solidFill>
                  <a:schemeClr val="bg1"/>
                </a:solidFill>
              </a:rPr>
              <a:t>MyMD</a:t>
            </a:r>
            <a:r>
              <a:rPr lang="it-IT" sz="800" b="1" cap="all" dirty="0" smtClean="0">
                <a:solidFill>
                  <a:schemeClr val="bg1"/>
                </a:solidFill>
              </a:rPr>
              <a:t>. A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program</a:t>
            </a:r>
            <a:r>
              <a:rPr lang="it-IT" sz="800" b="1" cap="all" dirty="0" smtClean="0">
                <a:solidFill>
                  <a:schemeClr val="bg1"/>
                </a:solidFill>
              </a:rPr>
              <a:t> with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potential</a:t>
            </a:r>
            <a:r>
              <a:rPr lang="it-IT" sz="800" b="1" cap="all" dirty="0" smtClean="0">
                <a:solidFill>
                  <a:schemeClr val="bg1"/>
                </a:solidFill>
              </a:rPr>
              <a:t>…</a:t>
            </a:r>
            <a:endParaRPr lang="en-US" sz="800" b="1" cap="all" dirty="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0" y="6642100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6511925" algn="ctr"/>
                <a:tab pos="8913813" algn="r"/>
              </a:tabLst>
            </a:pPr>
            <a:r>
              <a:rPr lang="en-GB" sz="900" dirty="0"/>
              <a:t>Workshop on Computer Programming and Advanced Tools for Scientific Research Work</a:t>
            </a:r>
            <a:r>
              <a:rPr lang="en-US" sz="900" dirty="0"/>
              <a:t>	Manuel Proissl	</a:t>
            </a:r>
            <a:fld id="{D1FE0D4B-1F7D-4BCE-8D61-646A4526EF42}" type="slidenum">
              <a:rPr lang="en-US" sz="900"/>
              <a:pPr eaLnBrk="1" hangingPunct="1">
                <a:tabLst>
                  <a:tab pos="6511925" algn="ctr"/>
                  <a:tab pos="8913813" algn="r"/>
                </a:tabLst>
              </a:pPr>
              <a:t>2</a:t>
            </a:fld>
            <a:endParaRPr lang="en-US" sz="900" dirty="0"/>
          </a:p>
        </p:txBody>
      </p:sp>
      <p:sp>
        <p:nvSpPr>
          <p:cNvPr id="10" name="Textfeld 9"/>
          <p:cNvSpPr txBox="1"/>
          <p:nvPr/>
        </p:nvSpPr>
        <p:spPr>
          <a:xfrm>
            <a:off x="220494" y="1143000"/>
            <a:ext cx="86949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With the intention to restructure an existing C version of a MD code, we have decided to turn this into an object-oriented C++ version and applied the following class structure:</a:t>
            </a:r>
          </a:p>
          <a:p>
            <a:pPr algn="just">
              <a:tabLst>
                <a:tab pos="2335213" algn="l"/>
              </a:tabLst>
            </a:pPr>
            <a:endParaRPr lang="en-GB" dirty="0" smtClean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 smtClean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 smtClean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 smtClean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In addition we have developed a flexible Python interface to run the program with different inputs.</a:t>
            </a: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 smtClean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Working as a group in an amateur-software-company-style:</a:t>
            </a:r>
          </a:p>
          <a:p>
            <a:pPr marL="742950" lvl="1" indent="-285750" algn="just">
              <a:buFont typeface="Wingdings" pitchFamily="2" charset="2"/>
              <a:buChar char="ü"/>
              <a:tabLst>
                <a:tab pos="2335213" algn="l"/>
              </a:tabLst>
            </a:pPr>
            <a:r>
              <a:rPr lang="en-GB" dirty="0" smtClean="0"/>
              <a:t>One main meeting to plan the program structure</a:t>
            </a:r>
          </a:p>
          <a:p>
            <a:pPr marL="742950" lvl="1" indent="-285750" algn="just">
              <a:buFont typeface="Wingdings" pitchFamily="2" charset="2"/>
              <a:buChar char="ü"/>
              <a:tabLst>
                <a:tab pos="2335213" algn="l"/>
              </a:tabLst>
            </a:pPr>
            <a:r>
              <a:rPr lang="en-GB" dirty="0" smtClean="0"/>
              <a:t>Individual work on classes in sub-groups</a:t>
            </a:r>
          </a:p>
          <a:p>
            <a:pPr marL="742950" lvl="1" indent="-285750" algn="just">
              <a:buFont typeface="Wingdings" pitchFamily="2" charset="2"/>
              <a:buChar char="ü"/>
              <a:tabLst>
                <a:tab pos="2335213" algn="l"/>
              </a:tabLst>
            </a:pPr>
            <a:r>
              <a:rPr lang="en-GB" dirty="0" smtClean="0"/>
              <a:t>Several meetings to debug and compile the code</a:t>
            </a:r>
          </a:p>
          <a:p>
            <a:pPr marL="742950" lvl="1" indent="-285750" algn="just">
              <a:buFont typeface="Wingdings" pitchFamily="2" charset="2"/>
              <a:buChar char="ü"/>
              <a:tabLst>
                <a:tab pos="2335213" algn="l"/>
              </a:tabLst>
            </a:pPr>
            <a:r>
              <a:rPr lang="en-GB" dirty="0" smtClean="0"/>
              <a:t>Validating the output with reference data from original C version.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27359"/>
              </p:ext>
            </p:extLst>
          </p:nvPr>
        </p:nvGraphicFramePr>
        <p:xfrm>
          <a:off x="609600" y="2133600"/>
          <a:ext cx="8229600" cy="17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4036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Classes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Group members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latin typeface="Arial" pitchFamily="34" charset="0"/>
                          <a:cs typeface="Arial" pitchFamily="34" charset="0"/>
                        </a:rPr>
                        <a:t>MyMD</a:t>
                      </a:r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 (main class), Helper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Rodrigo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Atoms, Integrator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Manuel,</a:t>
                      </a:r>
                      <a:r>
                        <a:rPr lang="en-GB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Maksim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Force, Pair(_LJ)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Giovanni</a:t>
                      </a:r>
                      <a:r>
                        <a:rPr lang="en-GB" sz="1600" baseline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GB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Aris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Python interface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Leopold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19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-6350" y="228600"/>
            <a:ext cx="915035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-6350" y="0"/>
            <a:ext cx="915035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-6350" y="66294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 smtClean="0"/>
              <a:t>Development  Problems / Status</a:t>
            </a:r>
            <a:endParaRPr lang="en-US" sz="3600" b="1" cap="all" dirty="0"/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853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cap="all" dirty="0" err="1" smtClean="0">
                <a:solidFill>
                  <a:schemeClr val="bg1"/>
                </a:solidFill>
              </a:rPr>
              <a:t>MyMD</a:t>
            </a:r>
            <a:r>
              <a:rPr lang="it-IT" sz="800" b="1" cap="all" dirty="0" smtClean="0">
                <a:solidFill>
                  <a:schemeClr val="bg1"/>
                </a:solidFill>
              </a:rPr>
              <a:t>. A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program</a:t>
            </a:r>
            <a:r>
              <a:rPr lang="it-IT" sz="800" b="1" cap="all" dirty="0" smtClean="0">
                <a:solidFill>
                  <a:schemeClr val="bg1"/>
                </a:solidFill>
              </a:rPr>
              <a:t> with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potential</a:t>
            </a:r>
            <a:r>
              <a:rPr lang="it-IT" sz="800" b="1" cap="all" dirty="0" smtClean="0">
                <a:solidFill>
                  <a:schemeClr val="bg1"/>
                </a:solidFill>
              </a:rPr>
              <a:t>…</a:t>
            </a:r>
            <a:endParaRPr lang="en-US" sz="800" b="1" cap="all" dirty="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0" y="6642100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6511925" algn="ctr"/>
                <a:tab pos="8913813" algn="r"/>
              </a:tabLst>
            </a:pPr>
            <a:r>
              <a:rPr lang="en-GB" sz="900" dirty="0"/>
              <a:t>Workshop on Computer Programming and Advanced Tools for Scientific Research Work</a:t>
            </a:r>
            <a:r>
              <a:rPr lang="en-US" sz="900" dirty="0"/>
              <a:t>	Manuel Proissl	</a:t>
            </a:r>
            <a:fld id="{D1FE0D4B-1F7D-4BCE-8D61-646A4526EF42}" type="slidenum">
              <a:rPr lang="en-US" sz="900"/>
              <a:pPr eaLnBrk="1" hangingPunct="1">
                <a:tabLst>
                  <a:tab pos="6511925" algn="ctr"/>
                  <a:tab pos="8913813" algn="r"/>
                </a:tabLst>
              </a:pPr>
              <a:t>3</a:t>
            </a:fld>
            <a:endParaRPr lang="en-US" sz="900" dirty="0"/>
          </a:p>
        </p:txBody>
      </p:sp>
      <p:sp>
        <p:nvSpPr>
          <p:cNvPr id="10" name="Textfeld 9"/>
          <p:cNvSpPr txBox="1"/>
          <p:nvPr/>
        </p:nvSpPr>
        <p:spPr>
          <a:xfrm>
            <a:off x="220494" y="1143000"/>
            <a:ext cx="8694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The baseline: group members with none, a little and a lot C++ experience.</a:t>
            </a:r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No coding style conventions were defined.</a:t>
            </a:r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Code was only compiled at the end, rather than iteratively.</a:t>
            </a:r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Once all pieces were put together, the program “obviously” did not compile.</a:t>
            </a:r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Spent one day only on debugging the code and getting it into a working state.</a:t>
            </a:r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No improvements in terms of functionality (e.g. adding Morse potential) have been made, BUT the program structure allows now easily extensions!</a:t>
            </a:r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 smtClean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A </a:t>
            </a:r>
            <a:r>
              <a:rPr lang="en-GB" dirty="0" err="1" smtClean="0"/>
              <a:t>Doxygen</a:t>
            </a:r>
            <a:r>
              <a:rPr lang="en-GB" dirty="0" smtClean="0"/>
              <a:t> website has been created and mostly inline documentation provided.</a:t>
            </a:r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A flexible interface in Python has been developed and allows convenient </a:t>
            </a:r>
            <a:r>
              <a:rPr lang="en-GB" dirty="0" err="1" smtClean="0"/>
              <a:t>config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91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06912"/>
            <a:ext cx="7620000" cy="5930498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-6350" y="228600"/>
            <a:ext cx="915035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-6350" y="0"/>
            <a:ext cx="915035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-6350" y="66294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 smtClean="0"/>
              <a:t>MYMD  documentation</a:t>
            </a:r>
            <a:endParaRPr lang="en-US" sz="3600" b="1" cap="all" dirty="0"/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853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cap="all" dirty="0" err="1" smtClean="0">
                <a:solidFill>
                  <a:schemeClr val="bg1"/>
                </a:solidFill>
              </a:rPr>
              <a:t>MyMD</a:t>
            </a:r>
            <a:r>
              <a:rPr lang="it-IT" sz="800" b="1" cap="all" dirty="0" smtClean="0">
                <a:solidFill>
                  <a:schemeClr val="bg1"/>
                </a:solidFill>
              </a:rPr>
              <a:t>. A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program</a:t>
            </a:r>
            <a:r>
              <a:rPr lang="it-IT" sz="800" b="1" cap="all" dirty="0" smtClean="0">
                <a:solidFill>
                  <a:schemeClr val="bg1"/>
                </a:solidFill>
              </a:rPr>
              <a:t> with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potential</a:t>
            </a:r>
            <a:r>
              <a:rPr lang="it-IT" sz="800" b="1" cap="all" dirty="0" smtClean="0">
                <a:solidFill>
                  <a:schemeClr val="bg1"/>
                </a:solidFill>
              </a:rPr>
              <a:t>…</a:t>
            </a:r>
            <a:endParaRPr lang="en-US" sz="800" b="1" cap="all" dirty="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0" y="6642100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6511925" algn="ctr"/>
                <a:tab pos="8913813" algn="r"/>
              </a:tabLst>
            </a:pPr>
            <a:r>
              <a:rPr lang="en-GB" sz="900" dirty="0"/>
              <a:t>Workshop on Computer Programming and Advanced Tools for Scientific Research Work</a:t>
            </a:r>
            <a:r>
              <a:rPr lang="en-US" sz="900" dirty="0"/>
              <a:t>	Manuel Proissl	</a:t>
            </a:r>
            <a:fld id="{D1FE0D4B-1F7D-4BCE-8D61-646A4526EF42}" type="slidenum">
              <a:rPr lang="en-US" sz="900"/>
              <a:pPr eaLnBrk="1" hangingPunct="1">
                <a:tabLst>
                  <a:tab pos="6511925" algn="ctr"/>
                  <a:tab pos="8913813" algn="r"/>
                </a:tabLst>
              </a:pPr>
              <a:t>4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8002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82271"/>
            <a:ext cx="9144000" cy="3294529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-6350" y="228600"/>
            <a:ext cx="915035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-6350" y="0"/>
            <a:ext cx="915035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-6350" y="66294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 smtClean="0"/>
              <a:t>MYMD  Validation</a:t>
            </a:r>
            <a:endParaRPr lang="en-US" sz="3600" b="1" cap="all" dirty="0"/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853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cap="all" dirty="0" err="1" smtClean="0">
                <a:solidFill>
                  <a:schemeClr val="bg1"/>
                </a:solidFill>
              </a:rPr>
              <a:t>MyMD</a:t>
            </a:r>
            <a:r>
              <a:rPr lang="it-IT" sz="800" b="1" cap="all" dirty="0" smtClean="0">
                <a:solidFill>
                  <a:schemeClr val="bg1"/>
                </a:solidFill>
              </a:rPr>
              <a:t>. A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program</a:t>
            </a:r>
            <a:r>
              <a:rPr lang="it-IT" sz="800" b="1" cap="all" dirty="0" smtClean="0">
                <a:solidFill>
                  <a:schemeClr val="bg1"/>
                </a:solidFill>
              </a:rPr>
              <a:t> with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potential</a:t>
            </a:r>
            <a:r>
              <a:rPr lang="it-IT" sz="800" b="1" cap="all" dirty="0" smtClean="0">
                <a:solidFill>
                  <a:schemeClr val="bg1"/>
                </a:solidFill>
              </a:rPr>
              <a:t>…</a:t>
            </a:r>
            <a:endParaRPr lang="en-US" sz="800" b="1" cap="all" dirty="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0" y="6642100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6511925" algn="ctr"/>
                <a:tab pos="8913813" algn="r"/>
              </a:tabLst>
            </a:pPr>
            <a:r>
              <a:rPr lang="en-GB" sz="900" dirty="0"/>
              <a:t>Workshop on Computer Programming and Advanced Tools for Scientific Research Work</a:t>
            </a:r>
            <a:r>
              <a:rPr lang="en-US" sz="900" dirty="0"/>
              <a:t>	Manuel Proissl	</a:t>
            </a:r>
            <a:fld id="{D1FE0D4B-1F7D-4BCE-8D61-646A4526EF42}" type="slidenum">
              <a:rPr lang="en-US" sz="900"/>
              <a:pPr eaLnBrk="1" hangingPunct="1">
                <a:tabLst>
                  <a:tab pos="6511925" algn="ctr"/>
                  <a:tab pos="8913813" algn="r"/>
                </a:tabLst>
              </a:pPr>
              <a:t>5</a:t>
            </a:fld>
            <a:endParaRPr lang="en-US" sz="900" dirty="0"/>
          </a:p>
        </p:txBody>
      </p:sp>
      <p:sp>
        <p:nvSpPr>
          <p:cNvPr id="10" name="Textfeld 9"/>
          <p:cNvSpPr txBox="1"/>
          <p:nvPr/>
        </p:nvSpPr>
        <p:spPr>
          <a:xfrm>
            <a:off x="220494" y="1143000"/>
            <a:ext cx="869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Simple validation using reference data and </a:t>
            </a:r>
            <a:r>
              <a:rPr lang="en-GB" dirty="0" err="1" smtClean="0"/>
              <a:t>gdb</a:t>
            </a:r>
            <a:r>
              <a:rPr lang="en-GB" dirty="0" smtClean="0"/>
              <a:t>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20494" y="4964668"/>
            <a:ext cx="869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It WORKS!!!  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(most likely..)</a:t>
            </a:r>
          </a:p>
        </p:txBody>
      </p:sp>
    </p:spTree>
    <p:extLst>
      <p:ext uri="{BB962C8B-B14F-4D97-AF65-F5344CB8AC3E}">
        <p14:creationId xmlns:p14="http://schemas.microsoft.com/office/powerpoint/2010/main" val="200636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-6350" y="228600"/>
            <a:ext cx="915035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-6350" y="0"/>
            <a:ext cx="915035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-6350" y="66294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 smtClean="0"/>
              <a:t>Interface – The API PROBLEM</a:t>
            </a:r>
            <a:endParaRPr lang="en-US" sz="3600" b="1" cap="all" dirty="0"/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853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cap="all" dirty="0" err="1" smtClean="0">
                <a:solidFill>
                  <a:schemeClr val="bg1"/>
                </a:solidFill>
              </a:rPr>
              <a:t>MyMD</a:t>
            </a:r>
            <a:r>
              <a:rPr lang="it-IT" sz="800" b="1" cap="all" dirty="0" smtClean="0">
                <a:solidFill>
                  <a:schemeClr val="bg1"/>
                </a:solidFill>
              </a:rPr>
              <a:t>. A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program</a:t>
            </a:r>
            <a:r>
              <a:rPr lang="it-IT" sz="800" b="1" cap="all" dirty="0" smtClean="0">
                <a:solidFill>
                  <a:schemeClr val="bg1"/>
                </a:solidFill>
              </a:rPr>
              <a:t> with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potential</a:t>
            </a:r>
            <a:r>
              <a:rPr lang="it-IT" sz="800" b="1" cap="all" dirty="0" smtClean="0">
                <a:solidFill>
                  <a:schemeClr val="bg1"/>
                </a:solidFill>
              </a:rPr>
              <a:t>…</a:t>
            </a:r>
            <a:endParaRPr lang="en-US" sz="800" b="1" cap="all" dirty="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0" y="6642100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6511925" algn="ctr"/>
                <a:tab pos="8913813" algn="r"/>
              </a:tabLst>
            </a:pPr>
            <a:r>
              <a:rPr lang="en-GB" sz="900" dirty="0"/>
              <a:t>Workshop on Computer Programming and Advanced Tools for Scientific Research Work</a:t>
            </a:r>
            <a:r>
              <a:rPr lang="en-US" sz="900" dirty="0"/>
              <a:t>	Manuel Proissl	</a:t>
            </a:r>
            <a:fld id="{D1FE0D4B-1F7D-4BCE-8D61-646A4526EF42}" type="slidenum">
              <a:rPr lang="en-US" sz="900"/>
              <a:pPr eaLnBrk="1" hangingPunct="1">
                <a:tabLst>
                  <a:tab pos="6511925" algn="ctr"/>
                  <a:tab pos="8913813" algn="r"/>
                </a:tabLst>
              </a:pPr>
              <a:t>6</a:t>
            </a:fld>
            <a:endParaRPr lang="en-US" sz="900" dirty="0"/>
          </a:p>
        </p:txBody>
      </p:sp>
      <p:sp>
        <p:nvSpPr>
          <p:cNvPr id="10" name="Textfeld 9"/>
          <p:cNvSpPr txBox="1"/>
          <p:nvPr/>
        </p:nvSpPr>
        <p:spPr>
          <a:xfrm>
            <a:off x="220494" y="1211282"/>
            <a:ext cx="8694906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US" sz="2800" dirty="0" err="1"/>
              <a:t>MyMD</a:t>
            </a:r>
            <a:r>
              <a:rPr lang="en-US" sz="2800" dirty="0"/>
              <a:t> code to be completely </a:t>
            </a:r>
            <a:r>
              <a:rPr lang="en-US" sz="2800" dirty="0" smtClean="0"/>
              <a:t>reorganized</a:t>
            </a:r>
          </a:p>
          <a:p>
            <a:pPr marL="285750" indent="-285750" algn="just">
              <a:buFont typeface="Wingdings" charset="2"/>
              <a:buChar char="Ø"/>
              <a:tabLst>
                <a:tab pos="2335213" algn="l"/>
              </a:tabLst>
            </a:pPr>
            <a:r>
              <a:rPr lang="en-US" sz="2800" dirty="0" smtClean="0"/>
              <a:t>No fixed C++ API</a:t>
            </a:r>
          </a:p>
          <a:p>
            <a:pPr marL="285750" indent="-285750" algn="just">
              <a:buFont typeface="Wingdings" charset="2"/>
              <a:buChar char="Ø"/>
              <a:tabLst>
                <a:tab pos="2335213" algn="l"/>
              </a:tabLst>
            </a:pPr>
            <a:r>
              <a:rPr lang="en-US" sz="2800" dirty="0" smtClean="0"/>
              <a:t>No working code to test against</a:t>
            </a:r>
          </a:p>
          <a:p>
            <a:pPr marL="285750" indent="-285750" algn="just">
              <a:buFont typeface="Wingdings" charset="2"/>
              <a:buChar char="Ø"/>
              <a:tabLst>
                <a:tab pos="2335213" algn="l"/>
              </a:tabLst>
            </a:pPr>
            <a:r>
              <a:rPr lang="en-US" sz="2800" dirty="0" smtClean="0"/>
              <a:t>Decisions: </a:t>
            </a:r>
          </a:p>
          <a:p>
            <a:pPr marL="742950" lvl="1" indent="-285750" algn="just">
              <a:buFont typeface="Wingdings" charset="2"/>
              <a:buChar char="Ø"/>
              <a:tabLst>
                <a:tab pos="2335213" algn="l"/>
              </a:tabLst>
            </a:pPr>
            <a:r>
              <a:rPr lang="en-US" sz="2800" dirty="0" smtClean="0"/>
              <a:t>Start with ‘API’ = input file format</a:t>
            </a:r>
          </a:p>
          <a:p>
            <a:pPr marL="742950" lvl="1" indent="-285750" algn="just">
              <a:buFont typeface="Wingdings" charset="2"/>
              <a:buChar char="Ø"/>
              <a:tabLst>
                <a:tab pos="2335213" algn="l"/>
              </a:tabLst>
            </a:pPr>
            <a:r>
              <a:rPr lang="en-US" sz="2800" dirty="0" smtClean="0"/>
              <a:t>Postpone </a:t>
            </a:r>
            <a:r>
              <a:rPr lang="en-US" sz="2800" dirty="0" err="1" smtClean="0"/>
              <a:t>cython</a:t>
            </a:r>
            <a:r>
              <a:rPr lang="en-US" sz="2800" dirty="0" smtClean="0"/>
              <a:t> C++ interface to later</a:t>
            </a:r>
          </a:p>
          <a:p>
            <a:pPr marL="285750" indent="-285750" algn="just">
              <a:buFont typeface="Wingdings" charset="2"/>
              <a:buChar char="Ø"/>
              <a:tabLst>
                <a:tab pos="2335213" algn="l"/>
              </a:tabLst>
            </a:pPr>
            <a:endParaRPr lang="en-US" sz="2800" dirty="0" smtClean="0"/>
          </a:p>
          <a:p>
            <a:pPr marL="285750" indent="-285750" algn="just">
              <a:buFont typeface="Wingdings" charset="2"/>
              <a:buChar char="Ø"/>
              <a:tabLst>
                <a:tab pos="2335213" algn="l"/>
              </a:tabLst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96722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-6350" y="228600"/>
            <a:ext cx="915035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-6350" y="0"/>
            <a:ext cx="915035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-6350" y="66294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 smtClean="0"/>
              <a:t>Interface – The TIME </a:t>
            </a:r>
            <a:r>
              <a:rPr lang="en-US" sz="3600" b="1" cap="all" dirty="0" err="1" smtClean="0"/>
              <a:t>PRoblem</a:t>
            </a:r>
            <a:endParaRPr lang="en-US" sz="3600" b="1" cap="all" dirty="0"/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853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cap="all" dirty="0" err="1" smtClean="0">
                <a:solidFill>
                  <a:schemeClr val="bg1"/>
                </a:solidFill>
              </a:rPr>
              <a:t>MyMD</a:t>
            </a:r>
            <a:r>
              <a:rPr lang="it-IT" sz="800" b="1" cap="all" dirty="0" smtClean="0">
                <a:solidFill>
                  <a:schemeClr val="bg1"/>
                </a:solidFill>
              </a:rPr>
              <a:t>. A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program</a:t>
            </a:r>
            <a:r>
              <a:rPr lang="it-IT" sz="800" b="1" cap="all" dirty="0" smtClean="0">
                <a:solidFill>
                  <a:schemeClr val="bg1"/>
                </a:solidFill>
              </a:rPr>
              <a:t> with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potential</a:t>
            </a:r>
            <a:r>
              <a:rPr lang="it-IT" sz="800" b="1" cap="all" dirty="0" smtClean="0">
                <a:solidFill>
                  <a:schemeClr val="bg1"/>
                </a:solidFill>
              </a:rPr>
              <a:t>…</a:t>
            </a:r>
            <a:endParaRPr lang="en-US" sz="800" b="1" cap="all" dirty="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0" y="6642100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6511925" algn="ctr"/>
                <a:tab pos="8913813" algn="r"/>
              </a:tabLst>
            </a:pPr>
            <a:r>
              <a:rPr lang="en-GB" sz="900" dirty="0"/>
              <a:t>Workshop on Computer Programming and Advanced Tools for Scientific Research Work</a:t>
            </a:r>
            <a:r>
              <a:rPr lang="en-US" sz="900" dirty="0"/>
              <a:t>	Manuel Proissl	</a:t>
            </a:r>
            <a:fld id="{D1FE0D4B-1F7D-4BCE-8D61-646A4526EF42}" type="slidenum">
              <a:rPr lang="en-US" sz="900"/>
              <a:pPr eaLnBrk="1" hangingPunct="1">
                <a:tabLst>
                  <a:tab pos="6511925" algn="ctr"/>
                  <a:tab pos="8913813" algn="r"/>
                </a:tabLst>
              </a:pPr>
              <a:t>7</a:t>
            </a:fld>
            <a:endParaRPr lang="en-US" sz="900" dirty="0"/>
          </a:p>
        </p:txBody>
      </p:sp>
      <p:sp>
        <p:nvSpPr>
          <p:cNvPr id="10" name="Textfeld 9"/>
          <p:cNvSpPr txBox="1"/>
          <p:nvPr/>
        </p:nvSpPr>
        <p:spPr>
          <a:xfrm>
            <a:off x="220494" y="1266646"/>
            <a:ext cx="86949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US" sz="2800" dirty="0" smtClean="0"/>
              <a:t>Coding a usable interface = lot of work</a:t>
            </a:r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US" sz="2800" dirty="0"/>
              <a:t>4 x ½ day = not a </a:t>
            </a:r>
            <a:r>
              <a:rPr lang="en-US" sz="2800" dirty="0" smtClean="0"/>
              <a:t>lot time</a:t>
            </a:r>
          </a:p>
          <a:p>
            <a:pPr marL="457200" indent="-457200" algn="just">
              <a:buFont typeface="Wingdings" charset="2"/>
              <a:buChar char="Ø"/>
              <a:tabLst>
                <a:tab pos="2335213" algn="l"/>
              </a:tabLst>
            </a:pPr>
            <a:r>
              <a:rPr lang="en-US" sz="2800" dirty="0" smtClean="0"/>
              <a:t>What can we do?</a:t>
            </a:r>
            <a:br>
              <a:rPr lang="en-US" sz="2800" dirty="0" smtClean="0"/>
            </a:br>
            <a:r>
              <a:rPr lang="en-US" sz="2800" dirty="0" smtClean="0"/>
              <a:t>Check what already has been done for us!</a:t>
            </a:r>
          </a:p>
          <a:p>
            <a:pPr marL="285750" indent="-285750" algn="just">
              <a:buFont typeface="Wingdings" charset="2"/>
              <a:buChar char="Ø"/>
              <a:tabLst>
                <a:tab pos="2335213" algn="l"/>
              </a:tabLst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74218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-6350" y="228600"/>
            <a:ext cx="915035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-6350" y="0"/>
            <a:ext cx="915035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-6350" y="66294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 smtClean="0"/>
              <a:t>Interface – ASE</a:t>
            </a:r>
            <a:endParaRPr lang="en-US" sz="3600" b="1" cap="all" dirty="0"/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853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cap="all" dirty="0" err="1" smtClean="0">
                <a:solidFill>
                  <a:schemeClr val="bg1"/>
                </a:solidFill>
              </a:rPr>
              <a:t>MyMD</a:t>
            </a:r>
            <a:r>
              <a:rPr lang="it-IT" sz="800" b="1" cap="all" dirty="0" smtClean="0">
                <a:solidFill>
                  <a:schemeClr val="bg1"/>
                </a:solidFill>
              </a:rPr>
              <a:t>. A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program</a:t>
            </a:r>
            <a:r>
              <a:rPr lang="it-IT" sz="800" b="1" cap="all" dirty="0" smtClean="0">
                <a:solidFill>
                  <a:schemeClr val="bg1"/>
                </a:solidFill>
              </a:rPr>
              <a:t> with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potential</a:t>
            </a:r>
            <a:r>
              <a:rPr lang="it-IT" sz="800" b="1" cap="all" dirty="0" smtClean="0">
                <a:solidFill>
                  <a:schemeClr val="bg1"/>
                </a:solidFill>
              </a:rPr>
              <a:t>…</a:t>
            </a:r>
            <a:endParaRPr lang="en-US" sz="800" b="1" cap="all" dirty="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0" y="6642100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6511925" algn="ctr"/>
                <a:tab pos="8913813" algn="r"/>
              </a:tabLst>
            </a:pPr>
            <a:r>
              <a:rPr lang="en-GB" sz="900" dirty="0"/>
              <a:t>Workshop on Computer Programming and Advanced Tools for Scientific Research Work</a:t>
            </a:r>
            <a:r>
              <a:rPr lang="en-US" sz="900" dirty="0"/>
              <a:t>	Manuel Proissl	</a:t>
            </a:r>
            <a:fld id="{D1FE0D4B-1F7D-4BCE-8D61-646A4526EF42}" type="slidenum">
              <a:rPr lang="en-US" sz="900"/>
              <a:pPr eaLnBrk="1" hangingPunct="1">
                <a:tabLst>
                  <a:tab pos="6511925" algn="ctr"/>
                  <a:tab pos="8913813" algn="r"/>
                </a:tabLst>
              </a:pPr>
              <a:t>8</a:t>
            </a:fld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600"/>
            <a:ext cx="9144000" cy="51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-6350" y="228600"/>
            <a:ext cx="915035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-6350" y="0"/>
            <a:ext cx="915035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-6350" y="66294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 smtClean="0"/>
              <a:t>Calculator CLASS</a:t>
            </a:r>
            <a:endParaRPr lang="en-US" sz="3600" b="1" cap="all" dirty="0"/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853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cap="all" dirty="0" err="1" smtClean="0">
                <a:solidFill>
                  <a:schemeClr val="bg1"/>
                </a:solidFill>
              </a:rPr>
              <a:t>MyMD</a:t>
            </a:r>
            <a:r>
              <a:rPr lang="it-IT" sz="800" b="1" cap="all" dirty="0" smtClean="0">
                <a:solidFill>
                  <a:schemeClr val="bg1"/>
                </a:solidFill>
              </a:rPr>
              <a:t>. A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program</a:t>
            </a:r>
            <a:r>
              <a:rPr lang="it-IT" sz="800" b="1" cap="all" dirty="0" smtClean="0">
                <a:solidFill>
                  <a:schemeClr val="bg1"/>
                </a:solidFill>
              </a:rPr>
              <a:t> with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potential</a:t>
            </a:r>
            <a:r>
              <a:rPr lang="it-IT" sz="800" b="1" cap="all" dirty="0" smtClean="0">
                <a:solidFill>
                  <a:schemeClr val="bg1"/>
                </a:solidFill>
              </a:rPr>
              <a:t>…</a:t>
            </a:r>
            <a:endParaRPr lang="en-US" sz="800" b="1" cap="all" dirty="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0" y="6642100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6511925" algn="ctr"/>
                <a:tab pos="8913813" algn="r"/>
              </a:tabLst>
            </a:pPr>
            <a:r>
              <a:rPr lang="en-GB" sz="900" dirty="0"/>
              <a:t>Workshop on Computer Programming and Advanced Tools for Scientific Research Work</a:t>
            </a:r>
            <a:r>
              <a:rPr lang="en-US" sz="900" dirty="0"/>
              <a:t>	Manuel Proissl	</a:t>
            </a:r>
            <a:fld id="{D1FE0D4B-1F7D-4BCE-8D61-646A4526EF42}" type="slidenum">
              <a:rPr lang="en-US" sz="900"/>
              <a:pPr eaLnBrk="1" hangingPunct="1">
                <a:tabLst>
                  <a:tab pos="6511925" algn="ctr"/>
                  <a:tab pos="8913813" algn="r"/>
                </a:tabLst>
              </a:pPr>
              <a:t>9</a:t>
            </a:fld>
            <a:endParaRPr lang="en-US" sz="9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8686800" cy="51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9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645</Words>
  <Application>Microsoft Macintosh PowerPoint</Application>
  <PresentationFormat>On-screen Show (4:3)</PresentationFormat>
  <Paragraphs>103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proissl</dc:creator>
  <cp:lastModifiedBy>Leopold Talirz</cp:lastModifiedBy>
  <cp:revision>1049</cp:revision>
  <cp:lastPrinted>2011-11-15T16:56:15Z</cp:lastPrinted>
  <dcterms:created xsi:type="dcterms:W3CDTF">2009-09-20T17:21:57Z</dcterms:created>
  <dcterms:modified xsi:type="dcterms:W3CDTF">2013-03-22T10:40:58Z</dcterms:modified>
</cp:coreProperties>
</file>