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8" r:id="rId2"/>
    <p:sldId id="269" r:id="rId3"/>
    <p:sldId id="257" r:id="rId4"/>
    <p:sldId id="258" r:id="rId5"/>
    <p:sldId id="259" r:id="rId6"/>
    <p:sldId id="260" r:id="rId7"/>
    <p:sldId id="264" r:id="rId8"/>
    <p:sldId id="265" r:id="rId9"/>
    <p:sldId id="266" r:id="rId10"/>
    <p:sldId id="267" r:id="rId11"/>
    <p:sldId id="262"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4413E-8814-4BCB-9FA7-1C85D8CCFD41}" v="1" dt="2022-03-04T19:50:47.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0218" autoAdjust="0"/>
  </p:normalViewPr>
  <p:slideViewPr>
    <p:cSldViewPr snapToGrid="0">
      <p:cViewPr varScale="1">
        <p:scale>
          <a:sx n="71" d="100"/>
          <a:sy n="71" d="100"/>
        </p:scale>
        <p:origin x="9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Dangi" userId="c99cd05c787efdd8" providerId="LiveId" clId="{AEF4413E-8814-4BCB-9FA7-1C85D8CCFD41}"/>
    <pc:docChg chg="undo custSel modSld">
      <pc:chgData name="Ashish Dangi" userId="c99cd05c787efdd8" providerId="LiveId" clId="{AEF4413E-8814-4BCB-9FA7-1C85D8CCFD41}" dt="2022-03-05T09:59:33.267" v="368" actId="20577"/>
      <pc:docMkLst>
        <pc:docMk/>
      </pc:docMkLst>
      <pc:sldChg chg="modSp mod">
        <pc:chgData name="Ashish Dangi" userId="c99cd05c787efdd8" providerId="LiveId" clId="{AEF4413E-8814-4BCB-9FA7-1C85D8CCFD41}" dt="2022-03-04T19:37:27.217" v="20" actId="13926"/>
        <pc:sldMkLst>
          <pc:docMk/>
          <pc:sldMk cId="2902036090" sldId="257"/>
        </pc:sldMkLst>
        <pc:spChg chg="mod">
          <ac:chgData name="Ashish Dangi" userId="c99cd05c787efdd8" providerId="LiveId" clId="{AEF4413E-8814-4BCB-9FA7-1C85D8CCFD41}" dt="2022-03-04T19:37:27.217" v="20" actId="13926"/>
          <ac:spMkLst>
            <pc:docMk/>
            <pc:sldMk cId="2902036090" sldId="257"/>
            <ac:spMk id="3" creationId="{64CD7350-D57A-4B34-9B49-DE9D37306C67}"/>
          </ac:spMkLst>
        </pc:spChg>
      </pc:sldChg>
      <pc:sldChg chg="modSp mod">
        <pc:chgData name="Ashish Dangi" userId="c99cd05c787efdd8" providerId="LiveId" clId="{AEF4413E-8814-4BCB-9FA7-1C85D8CCFD41}" dt="2022-03-04T19:37:54.198" v="22" actId="13926"/>
        <pc:sldMkLst>
          <pc:docMk/>
          <pc:sldMk cId="121289940" sldId="258"/>
        </pc:sldMkLst>
        <pc:spChg chg="mod">
          <ac:chgData name="Ashish Dangi" userId="c99cd05c787efdd8" providerId="LiveId" clId="{AEF4413E-8814-4BCB-9FA7-1C85D8CCFD41}" dt="2022-03-04T19:37:54.198" v="22" actId="13926"/>
          <ac:spMkLst>
            <pc:docMk/>
            <pc:sldMk cId="121289940" sldId="258"/>
            <ac:spMk id="3" creationId="{93275F33-C591-4582-B033-7D11E9945A2B}"/>
          </ac:spMkLst>
        </pc:spChg>
      </pc:sldChg>
      <pc:sldChg chg="modSp mod modNotesTx">
        <pc:chgData name="Ashish Dangi" userId="c99cd05c787efdd8" providerId="LiveId" clId="{AEF4413E-8814-4BCB-9FA7-1C85D8CCFD41}" dt="2022-03-05T09:59:33.267" v="368" actId="20577"/>
        <pc:sldMkLst>
          <pc:docMk/>
          <pc:sldMk cId="1736001997" sldId="260"/>
        </pc:sldMkLst>
        <pc:spChg chg="mod">
          <ac:chgData name="Ashish Dangi" userId="c99cd05c787efdd8" providerId="LiveId" clId="{AEF4413E-8814-4BCB-9FA7-1C85D8CCFD41}" dt="2022-03-04T19:39:28.444" v="27" actId="13926"/>
          <ac:spMkLst>
            <pc:docMk/>
            <pc:sldMk cId="1736001997" sldId="260"/>
            <ac:spMk id="3" creationId="{F99F6484-5814-427B-80E3-FA5FC040EE20}"/>
          </ac:spMkLst>
        </pc:spChg>
      </pc:sldChg>
      <pc:sldChg chg="modSp mod modNotesTx">
        <pc:chgData name="Ashish Dangi" userId="c99cd05c787efdd8" providerId="LiveId" clId="{AEF4413E-8814-4BCB-9FA7-1C85D8CCFD41}" dt="2022-03-04T19:51:13.403" v="48"/>
        <pc:sldMkLst>
          <pc:docMk/>
          <pc:sldMk cId="3585388470" sldId="262"/>
        </pc:sldMkLst>
        <pc:spChg chg="mod">
          <ac:chgData name="Ashish Dangi" userId="c99cd05c787efdd8" providerId="LiveId" clId="{AEF4413E-8814-4BCB-9FA7-1C85D8CCFD41}" dt="2022-03-04T19:46:06.394" v="33" actId="13926"/>
          <ac:spMkLst>
            <pc:docMk/>
            <pc:sldMk cId="3585388470" sldId="262"/>
            <ac:spMk id="3" creationId="{D10AAB28-9F75-439F-9558-4AEA5D7546E6}"/>
          </ac:spMkLst>
        </pc:spChg>
      </pc:sldChg>
      <pc:sldChg chg="modSp mod modNotesTx">
        <pc:chgData name="Ashish Dangi" userId="c99cd05c787efdd8" providerId="LiveId" clId="{AEF4413E-8814-4BCB-9FA7-1C85D8CCFD41}" dt="2022-03-04T19:23:08.788" v="15" actId="13926"/>
        <pc:sldMkLst>
          <pc:docMk/>
          <pc:sldMk cId="3424942191" sldId="268"/>
        </pc:sldMkLst>
        <pc:spChg chg="mod">
          <ac:chgData name="Ashish Dangi" userId="c99cd05c787efdd8" providerId="LiveId" clId="{AEF4413E-8814-4BCB-9FA7-1C85D8CCFD41}" dt="2022-03-04T19:23:08.788" v="15" actId="13926"/>
          <ac:spMkLst>
            <pc:docMk/>
            <pc:sldMk cId="3424942191" sldId="268"/>
            <ac:spMk id="3" creationId="{B466FBC0-E840-4161-B099-44FC188595B6}"/>
          </ac:spMkLst>
        </pc:spChg>
      </pc:sldChg>
      <pc:sldChg chg="modSp mod modNotesTx">
        <pc:chgData name="Ashish Dangi" userId="c99cd05c787efdd8" providerId="LiveId" clId="{AEF4413E-8814-4BCB-9FA7-1C85D8CCFD41}" dt="2022-03-04T19:50:40.192" v="46" actId="20577"/>
        <pc:sldMkLst>
          <pc:docMk/>
          <pc:sldMk cId="1659929979" sldId="270"/>
        </pc:sldMkLst>
        <pc:spChg chg="mod">
          <ac:chgData name="Ashish Dangi" userId="c99cd05c787efdd8" providerId="LiveId" clId="{AEF4413E-8814-4BCB-9FA7-1C85D8CCFD41}" dt="2022-03-04T19:46:44.451" v="37" actId="13926"/>
          <ac:spMkLst>
            <pc:docMk/>
            <pc:sldMk cId="1659929979" sldId="270"/>
            <ac:spMk id="3" creationId="{EAD7C389-F4E0-462E-9BFD-1F7EAB761BC3}"/>
          </ac:spMkLst>
        </pc:spChg>
      </pc:sldChg>
      <pc:sldChg chg="modSp mod">
        <pc:chgData name="Ashish Dangi" userId="c99cd05c787efdd8" providerId="LiveId" clId="{AEF4413E-8814-4BCB-9FA7-1C85D8CCFD41}" dt="2022-03-04T19:47:40.433" v="44" actId="13926"/>
        <pc:sldMkLst>
          <pc:docMk/>
          <pc:sldMk cId="2417295338" sldId="271"/>
        </pc:sldMkLst>
        <pc:spChg chg="mod">
          <ac:chgData name="Ashish Dangi" userId="c99cd05c787efdd8" providerId="LiveId" clId="{AEF4413E-8814-4BCB-9FA7-1C85D8CCFD41}" dt="2022-03-04T19:47:40.433" v="44" actId="13926"/>
          <ac:spMkLst>
            <pc:docMk/>
            <pc:sldMk cId="2417295338" sldId="271"/>
            <ac:spMk id="3" creationId="{DEB5BC47-5D38-4D99-AE93-DEA41BF18F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01A199-BF73-403C-9CA1-2458E737918B}" type="datetimeFigureOut">
              <a:rPr lang="en-IN" smtClean="0"/>
              <a:t>05-03-2022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E70AF-6A39-4460-9C0C-3169D7C749F4}" type="slidenum">
              <a:rPr lang="en-IN" smtClean="0"/>
              <a:t>‹#›</a:t>
            </a:fld>
            <a:endParaRPr lang="en-IN"/>
          </a:p>
        </p:txBody>
      </p:sp>
    </p:spTree>
    <p:extLst>
      <p:ext uri="{BB962C8B-B14F-4D97-AF65-F5344CB8AC3E}">
        <p14:creationId xmlns:p14="http://schemas.microsoft.com/office/powerpoint/2010/main" val="175062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Rule-based taggers use dictionary or lexicon for getting possible tags for tagging each word.</a:t>
            </a:r>
          </a:p>
          <a:p>
            <a:r>
              <a:rPr lang="en-US" b="0" i="0" dirty="0">
                <a:solidFill>
                  <a:srgbClr val="000000"/>
                </a:solidFill>
                <a:effectLst/>
                <a:latin typeface="Arial" panose="020B0604020202020204" pitchFamily="34" charset="0"/>
              </a:rPr>
              <a:t>If the word has more than one possible tag, then rule-based taggers use hand-written rules to identify the correct tag</a:t>
            </a:r>
          </a:p>
          <a:p>
            <a:r>
              <a:rPr lang="en-US" b="0" i="0" dirty="0">
                <a:solidFill>
                  <a:srgbClr val="000000"/>
                </a:solidFill>
                <a:effectLst/>
                <a:latin typeface="Arial" panose="020B0604020202020204" pitchFamily="34" charset="0"/>
              </a:rPr>
              <a:t>suppose if the preceding word of a word is article then word must be a noun.</a:t>
            </a:r>
          </a:p>
          <a:p>
            <a:r>
              <a:rPr lang="en-US" b="0" i="0" dirty="0">
                <a:solidFill>
                  <a:srgbClr val="000000"/>
                </a:solidFill>
                <a:effectLst/>
                <a:latin typeface="Arial" panose="020B0604020202020204" pitchFamily="34" charset="0"/>
              </a:rPr>
              <a:t>The rules in Rule-based POS tagging are built manually.</a:t>
            </a:r>
          </a:p>
          <a:p>
            <a:endParaRPr lang="en-IN" dirty="0"/>
          </a:p>
        </p:txBody>
      </p:sp>
      <p:sp>
        <p:nvSpPr>
          <p:cNvPr id="4" name="Slide Number Placeholder 3"/>
          <p:cNvSpPr>
            <a:spLocks noGrp="1"/>
          </p:cNvSpPr>
          <p:nvPr>
            <p:ph type="sldNum" sz="quarter" idx="5"/>
          </p:nvPr>
        </p:nvSpPr>
        <p:spPr/>
        <p:txBody>
          <a:bodyPr/>
          <a:lstStyle/>
          <a:p>
            <a:fld id="{24CE70AF-6A39-4460-9C0C-3169D7C749F4}" type="slidenum">
              <a:rPr lang="en-IN" smtClean="0"/>
              <a:t>1</a:t>
            </a:fld>
            <a:endParaRPr lang="en-IN"/>
          </a:p>
        </p:txBody>
      </p:sp>
    </p:spTree>
    <p:extLst>
      <p:ext uri="{BB962C8B-B14F-4D97-AF65-F5344CB8AC3E}">
        <p14:creationId xmlns:p14="http://schemas.microsoft.com/office/powerpoint/2010/main" val="532391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Decision </a:t>
            </a:r>
            <a:r>
              <a:rPr lang="en-IN" dirty="0"/>
              <a:t>are made based on the analysis and interpretation (</a:t>
            </a:r>
            <a:r>
              <a:rPr lang="en-US" b="0" i="0" dirty="0">
                <a:solidFill>
                  <a:srgbClr val="292929"/>
                </a:solidFill>
                <a:effectLst/>
                <a:latin typeface="charter"/>
              </a:rPr>
              <a:t>collection, validation, annotation, and correction.)[deep learning ]</a:t>
            </a:r>
          </a:p>
          <a:p>
            <a:r>
              <a:rPr lang="en-US" b="0" i="0" dirty="0">
                <a:solidFill>
                  <a:srgbClr val="292929"/>
                </a:solidFill>
                <a:effectLst/>
                <a:latin typeface="charter"/>
              </a:rPr>
              <a:t>Finding an appropriate corpus is often a problem, and corpus validation, annotation, and correction will drive the costs up</a:t>
            </a:r>
          </a:p>
          <a:p>
            <a:endParaRPr lang="en-US" b="0" i="0" dirty="0">
              <a:solidFill>
                <a:srgbClr val="292929"/>
              </a:solidFill>
              <a:effectLst/>
              <a:latin typeface="charter"/>
            </a:endParaRPr>
          </a:p>
          <a:p>
            <a:r>
              <a:rPr lang="en-US" b="0" i="0" dirty="0">
                <a:solidFill>
                  <a:srgbClr val="292929"/>
                </a:solidFill>
                <a:effectLst/>
                <a:latin typeface="charter"/>
              </a:rPr>
              <a:t>Machine learning models are more of knowledge driven (instant learning )</a:t>
            </a:r>
          </a:p>
          <a:p>
            <a:r>
              <a:rPr lang="en-IN" b="0" i="0" dirty="0" err="1">
                <a:solidFill>
                  <a:srgbClr val="292929"/>
                </a:solidFill>
                <a:effectLst/>
                <a:latin typeface="charter"/>
              </a:rPr>
              <a:t>Eg</a:t>
            </a:r>
            <a:r>
              <a:rPr lang="en-IN" b="0" i="0" dirty="0">
                <a:solidFill>
                  <a:srgbClr val="292929"/>
                </a:solidFill>
                <a:effectLst/>
                <a:latin typeface="charter"/>
              </a:rPr>
              <a:t> </a:t>
            </a:r>
            <a:r>
              <a:rPr lang="en-IN" b="0" i="0" dirty="0" err="1">
                <a:solidFill>
                  <a:srgbClr val="292929"/>
                </a:solidFill>
                <a:effectLst/>
                <a:latin typeface="charter"/>
              </a:rPr>
              <a:t>deriveing</a:t>
            </a:r>
            <a:r>
              <a:rPr lang="en-IN" b="0" i="0" dirty="0">
                <a:solidFill>
                  <a:srgbClr val="292929"/>
                </a:solidFill>
                <a:effectLst/>
                <a:latin typeface="charter"/>
              </a:rPr>
              <a:t> knowledge while reading a book</a:t>
            </a:r>
          </a:p>
          <a:p>
            <a:r>
              <a:rPr lang="en-US" b="0" i="0" dirty="0" err="1">
                <a:solidFill>
                  <a:srgbClr val="292929"/>
                </a:solidFill>
                <a:effectLst/>
                <a:latin typeface="charter"/>
              </a:rPr>
              <a:t>exClone’s</a:t>
            </a:r>
            <a:r>
              <a:rPr lang="en-US" b="0" i="0" dirty="0">
                <a:solidFill>
                  <a:srgbClr val="292929"/>
                </a:solidFill>
                <a:effectLst/>
                <a:latin typeface="charter"/>
              </a:rPr>
              <a:t> technology is labeled as “instant learning” in the chart below referring to learning by reading</a:t>
            </a:r>
          </a:p>
        </p:txBody>
      </p:sp>
      <p:sp>
        <p:nvSpPr>
          <p:cNvPr id="4" name="Slide Number Placeholder 3"/>
          <p:cNvSpPr>
            <a:spLocks noGrp="1"/>
          </p:cNvSpPr>
          <p:nvPr>
            <p:ph type="sldNum" sz="quarter" idx="5"/>
          </p:nvPr>
        </p:nvSpPr>
        <p:spPr/>
        <p:txBody>
          <a:bodyPr/>
          <a:lstStyle/>
          <a:p>
            <a:fld id="{24CE70AF-6A39-4460-9C0C-3169D7C749F4}" type="slidenum">
              <a:rPr lang="en-IN" smtClean="0"/>
              <a:t>6</a:t>
            </a:fld>
            <a:endParaRPr lang="en-IN"/>
          </a:p>
        </p:txBody>
      </p:sp>
    </p:spTree>
    <p:extLst>
      <p:ext uri="{BB962C8B-B14F-4D97-AF65-F5344CB8AC3E}">
        <p14:creationId xmlns:p14="http://schemas.microsoft.com/office/powerpoint/2010/main" val="111351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The </a:t>
            </a:r>
            <a:r>
              <a:rPr lang="en-US" b="1" i="0" dirty="0">
                <a:solidFill>
                  <a:srgbClr val="292929"/>
                </a:solidFill>
                <a:effectLst/>
                <a:latin typeface="charter"/>
              </a:rPr>
              <a:t>maximum entropy principle </a:t>
            </a:r>
            <a:r>
              <a:rPr lang="en-US" b="0" i="0" dirty="0">
                <a:solidFill>
                  <a:srgbClr val="292929"/>
                </a:solidFill>
                <a:effectLst/>
                <a:latin typeface="charter"/>
              </a:rPr>
              <a:t>is defined as modeling a given set of data by finding the highest entropy to satisfy the constraints of our prior knowledge.</a:t>
            </a:r>
          </a:p>
          <a:p>
            <a:endParaRPr lang="en-IN" dirty="0"/>
          </a:p>
          <a:p>
            <a:r>
              <a:rPr lang="en-US" b="1" i="0" dirty="0">
                <a:solidFill>
                  <a:srgbClr val="292929"/>
                </a:solidFill>
                <a:effectLst/>
                <a:latin typeface="charter"/>
              </a:rPr>
              <a:t>The maximum entropy model</a:t>
            </a:r>
            <a:r>
              <a:rPr lang="en-US" b="0" i="0" dirty="0">
                <a:solidFill>
                  <a:srgbClr val="292929"/>
                </a:solidFill>
                <a:effectLst/>
                <a:latin typeface="charter"/>
              </a:rPr>
              <a:t> is a conditional probability model </a:t>
            </a:r>
            <a:r>
              <a:rPr lang="en-US" b="0" i="1" dirty="0">
                <a:solidFill>
                  <a:srgbClr val="292929"/>
                </a:solidFill>
                <a:effectLst/>
                <a:latin typeface="charter"/>
              </a:rPr>
              <a:t>p(</a:t>
            </a:r>
            <a:r>
              <a:rPr lang="en-US" b="0" i="1" dirty="0" err="1">
                <a:solidFill>
                  <a:srgbClr val="292929"/>
                </a:solidFill>
                <a:effectLst/>
                <a:latin typeface="charter"/>
              </a:rPr>
              <a:t>y|x</a:t>
            </a:r>
            <a:r>
              <a:rPr lang="en-US" b="0" i="1" dirty="0">
                <a:solidFill>
                  <a:srgbClr val="292929"/>
                </a:solidFill>
                <a:effectLst/>
                <a:latin typeface="charter"/>
              </a:rPr>
              <a:t>)</a:t>
            </a:r>
            <a:r>
              <a:rPr lang="en-US" b="0" i="0" dirty="0">
                <a:solidFill>
                  <a:srgbClr val="292929"/>
                </a:solidFill>
                <a:effectLst/>
                <a:latin typeface="charter"/>
              </a:rPr>
              <a:t> that allows us to predict class labels given a set of features for a given data point. It does the inference by taking trained weights and performs linear combinations to find the tag with the highest probability by finding the highest score for each tag.</a:t>
            </a:r>
            <a:endParaRPr lang="en-IN" dirty="0"/>
          </a:p>
        </p:txBody>
      </p:sp>
      <p:sp>
        <p:nvSpPr>
          <p:cNvPr id="4" name="Slide Number Placeholder 3"/>
          <p:cNvSpPr>
            <a:spLocks noGrp="1"/>
          </p:cNvSpPr>
          <p:nvPr>
            <p:ph type="sldNum" sz="quarter" idx="5"/>
          </p:nvPr>
        </p:nvSpPr>
        <p:spPr/>
        <p:txBody>
          <a:bodyPr/>
          <a:lstStyle/>
          <a:p>
            <a:fld id="{24CE70AF-6A39-4460-9C0C-3169D7C749F4}" type="slidenum">
              <a:rPr lang="en-IN" smtClean="0"/>
              <a:t>11</a:t>
            </a:fld>
            <a:endParaRPr lang="en-IN"/>
          </a:p>
        </p:txBody>
      </p:sp>
    </p:spTree>
    <p:extLst>
      <p:ext uri="{BB962C8B-B14F-4D97-AF65-F5344CB8AC3E}">
        <p14:creationId xmlns:p14="http://schemas.microsoft.com/office/powerpoint/2010/main" val="3947206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CE70AF-6A39-4460-9C0C-3169D7C749F4}" type="slidenum">
              <a:rPr lang="en-IN" smtClean="0"/>
              <a:t>12</a:t>
            </a:fld>
            <a:endParaRPr lang="en-IN"/>
          </a:p>
        </p:txBody>
      </p:sp>
    </p:spTree>
    <p:extLst>
      <p:ext uri="{BB962C8B-B14F-4D97-AF65-F5344CB8AC3E}">
        <p14:creationId xmlns:p14="http://schemas.microsoft.com/office/powerpoint/2010/main" val="60661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AD250-8A3D-48BF-8DAB-C7157D749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2D2C67-1DE1-470D-B0A8-5DCC7FE34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C906A-CBC8-46E7-9F18-4B1270D613E6}"/>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6C09021A-C173-4D14-B39C-BDA2948BD5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3A429-7F53-4DB5-B8DC-A830EC9005AF}"/>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303955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14C3-2315-464A-B92B-36C038B67B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7E6C1-62A2-4544-8091-8D9471CD1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B2020-723F-4D8E-A006-2AD092BFB9F1}"/>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9113D576-A47F-481A-92EF-35AE8DF6E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225570-3013-4118-9A6D-33301A419278}"/>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2001167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884C8-EB18-44C2-9617-B0A6CF92A7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21CD69-20B4-4AB7-ABA5-6B4C1421D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9E696B-28D0-4F68-9CEF-59A585898672}"/>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277E9D73-CEA3-48BD-9937-292E9FB51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BB2EB-A97E-4069-AC8B-02398F6142AB}"/>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360480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6D5-4848-4EBF-B72A-52D1534BAD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0620B7-996A-49CE-95D1-8A07EB9D2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70433-CCE5-49E4-9371-62A961D7B8E4}"/>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19E21914-32A2-4271-B088-FEB7BAB47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6D146-3E13-43D9-B8FE-F559B03E5F26}"/>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326602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ABDA-9AA2-4C72-AB7A-4223C9915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8A04E1-CE62-4E5F-95E1-157BF20CFA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0C9AE4-6644-45CB-A218-43320FC7B3F5}"/>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7931CF77-610F-4594-B42E-01E1656877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C49C3-5A21-418B-9537-3D8614FD43DF}"/>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429090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3613-9A7C-4FAD-9BD7-3837673A3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049497-B9F0-45E1-8BD1-F18F9E301E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6BC93B-C2E5-491E-A87E-95AA06949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0A893F-04E7-4393-9CC5-DC5B00B0221D}"/>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6" name="Footer Placeholder 5">
            <a:extLst>
              <a:ext uri="{FF2B5EF4-FFF2-40B4-BE49-F238E27FC236}">
                <a16:creationId xmlns:a16="http://schemas.microsoft.com/office/drawing/2014/main" id="{681310AC-7E66-4318-84F7-23E002484D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F18C3-6DBD-40E5-8573-F8048D12C3CA}"/>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361208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188B-52C6-4E7F-9ED3-08C59EDE7B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4B2E3-0B4A-41F8-88C0-4D6F9E8D1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36692-3055-49C4-A27C-3BC4C90D6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EB1098-4626-43A0-ADEA-2FBEE43B0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311417-CA72-4E5F-A974-DA2AA89C3D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2142F9-DB54-4F6F-A81A-5300BCE3A904}"/>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8" name="Footer Placeholder 7">
            <a:extLst>
              <a:ext uri="{FF2B5EF4-FFF2-40B4-BE49-F238E27FC236}">
                <a16:creationId xmlns:a16="http://schemas.microsoft.com/office/drawing/2014/main" id="{18301906-E046-45B4-A9AD-1822BA0C32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B7E8CC-8AFC-465B-B03A-45F7AF329347}"/>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257459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583EC-501E-4B32-9549-68C755BF7F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664585-CB94-44F8-9945-4E7388D1ED02}"/>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4" name="Footer Placeholder 3">
            <a:extLst>
              <a:ext uri="{FF2B5EF4-FFF2-40B4-BE49-F238E27FC236}">
                <a16:creationId xmlns:a16="http://schemas.microsoft.com/office/drawing/2014/main" id="{B64833DE-C8EF-4E3E-8183-E42587D405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0566619-F4DC-4223-800B-BA9E998301B3}"/>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122428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28908-F39C-4992-B714-977C0AC1B7A7}"/>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3" name="Footer Placeholder 2">
            <a:extLst>
              <a:ext uri="{FF2B5EF4-FFF2-40B4-BE49-F238E27FC236}">
                <a16:creationId xmlns:a16="http://schemas.microsoft.com/office/drawing/2014/main" id="{A1EAED6F-07BD-433D-BE04-739C908167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A4DE38-6CBD-40CA-9DEC-107BCC10CDFF}"/>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207753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73285-29FE-48BA-AFF8-C5942A82A2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76EDE3-3918-4566-B0B6-B58D18416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099807-B510-4FAF-8463-D9595DBA6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83DDC6-CC1F-464A-80C6-FA416EB35A70}"/>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6" name="Footer Placeholder 5">
            <a:extLst>
              <a:ext uri="{FF2B5EF4-FFF2-40B4-BE49-F238E27FC236}">
                <a16:creationId xmlns:a16="http://schemas.microsoft.com/office/drawing/2014/main" id="{17414995-E978-4798-9C15-B9E17A41A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3F14D9-6A8E-45D2-94D2-CB0F4BA09B5B}"/>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140087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5D0E-DCCA-45C6-8E29-18384DBAA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8E4E10-0D04-4DFD-9559-99D6E9F3CC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79F038-90AB-415D-A7DA-A5A7FE8F3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598E1C-544F-44C9-A670-1445ED13FA74}"/>
              </a:ext>
            </a:extLst>
          </p:cNvPr>
          <p:cNvSpPr>
            <a:spLocks noGrp="1"/>
          </p:cNvSpPr>
          <p:nvPr>
            <p:ph type="dt" sz="half" idx="10"/>
          </p:nvPr>
        </p:nvSpPr>
        <p:spPr/>
        <p:txBody>
          <a:bodyPr/>
          <a:lstStyle/>
          <a:p>
            <a:fld id="{86B50708-4C0B-44DC-8C72-4D539C729303}" type="datetimeFigureOut">
              <a:rPr lang="en-IN" smtClean="0"/>
              <a:t>05-03-2022</a:t>
            </a:fld>
            <a:endParaRPr lang="en-IN"/>
          </a:p>
        </p:txBody>
      </p:sp>
      <p:sp>
        <p:nvSpPr>
          <p:cNvPr id="6" name="Footer Placeholder 5">
            <a:extLst>
              <a:ext uri="{FF2B5EF4-FFF2-40B4-BE49-F238E27FC236}">
                <a16:creationId xmlns:a16="http://schemas.microsoft.com/office/drawing/2014/main" id="{997BB8A5-B029-4B35-B000-E91E3B3DA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2A59D-72F6-4718-9D7A-DCD9403E2F89}"/>
              </a:ext>
            </a:extLst>
          </p:cNvPr>
          <p:cNvSpPr>
            <a:spLocks noGrp="1"/>
          </p:cNvSpPr>
          <p:nvPr>
            <p:ph type="sldNum" sz="quarter" idx="12"/>
          </p:nvPr>
        </p:nvSpPr>
        <p:spPr/>
        <p:txBody>
          <a:bodyPr/>
          <a:lstStyle/>
          <a:p>
            <a:fld id="{EBD933C9-A776-4CAD-87E1-A184D3C88190}" type="slidenum">
              <a:rPr lang="en-IN" smtClean="0"/>
              <a:t>‹#›</a:t>
            </a:fld>
            <a:endParaRPr lang="en-IN"/>
          </a:p>
        </p:txBody>
      </p:sp>
    </p:spTree>
    <p:extLst>
      <p:ext uri="{BB962C8B-B14F-4D97-AF65-F5344CB8AC3E}">
        <p14:creationId xmlns:p14="http://schemas.microsoft.com/office/powerpoint/2010/main" val="31964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30E0E-F0E8-4101-A527-FE796BCE8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BB2C46-8A33-4FA9-9D1B-EB9A1279D6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F19A0-A209-41BA-A948-490E340BC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B50708-4C0B-44DC-8C72-4D539C729303}" type="datetimeFigureOut">
              <a:rPr lang="en-IN" smtClean="0"/>
              <a:t>05-03-2022</a:t>
            </a:fld>
            <a:endParaRPr lang="en-IN"/>
          </a:p>
        </p:txBody>
      </p:sp>
      <p:sp>
        <p:nvSpPr>
          <p:cNvPr id="5" name="Footer Placeholder 4">
            <a:extLst>
              <a:ext uri="{FF2B5EF4-FFF2-40B4-BE49-F238E27FC236}">
                <a16:creationId xmlns:a16="http://schemas.microsoft.com/office/drawing/2014/main" id="{D1A660B4-18F2-4E10-A956-F39016890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B9D320-4287-478C-BCA8-CF2707216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933C9-A776-4CAD-87E1-A184D3C88190}" type="slidenum">
              <a:rPr lang="en-IN" smtClean="0"/>
              <a:t>‹#›</a:t>
            </a:fld>
            <a:endParaRPr lang="en-IN"/>
          </a:p>
        </p:txBody>
      </p:sp>
    </p:spTree>
    <p:extLst>
      <p:ext uri="{BB962C8B-B14F-4D97-AF65-F5344CB8AC3E}">
        <p14:creationId xmlns:p14="http://schemas.microsoft.com/office/powerpoint/2010/main" val="320027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rchbusinessanalytics.techtarget.com/definition/natural-language-processing-NL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analyticsvidhya.com/blog/2019/07/learn-build-first-speech-to-text-model-python/?utm_source=blog&amp;utm_medium=comprehensive-introduction-language-models-nlp-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E6B2-B8B5-49AA-A7F2-9D6DD1860DC6}"/>
              </a:ext>
            </a:extLst>
          </p:cNvPr>
          <p:cNvSpPr>
            <a:spLocks noGrp="1"/>
          </p:cNvSpPr>
          <p:nvPr>
            <p:ph type="title"/>
          </p:nvPr>
        </p:nvSpPr>
        <p:spPr>
          <a:xfrm>
            <a:off x="838200" y="365126"/>
            <a:ext cx="10515600" cy="558900"/>
          </a:xfrm>
        </p:spPr>
        <p:txBody>
          <a:bodyPr>
            <a:noAutofit/>
          </a:bodyPr>
          <a:lstStyle/>
          <a:p>
            <a:r>
              <a:rPr lang="en-IN" sz="2800" b="1" dirty="0"/>
              <a:t>Types of POS Tagging</a:t>
            </a:r>
          </a:p>
        </p:txBody>
      </p:sp>
      <p:sp>
        <p:nvSpPr>
          <p:cNvPr id="3" name="Content Placeholder 2">
            <a:extLst>
              <a:ext uri="{FF2B5EF4-FFF2-40B4-BE49-F238E27FC236}">
                <a16:creationId xmlns:a16="http://schemas.microsoft.com/office/drawing/2014/main" id="{B466FBC0-E840-4161-B099-44FC188595B6}"/>
              </a:ext>
            </a:extLst>
          </p:cNvPr>
          <p:cNvSpPr>
            <a:spLocks noGrp="1"/>
          </p:cNvSpPr>
          <p:nvPr>
            <p:ph idx="1"/>
          </p:nvPr>
        </p:nvSpPr>
        <p:spPr>
          <a:xfrm>
            <a:off x="250257" y="1155032"/>
            <a:ext cx="11425187" cy="5534526"/>
          </a:xfrm>
        </p:spPr>
        <p:txBody>
          <a:bodyPr>
            <a:noAutofit/>
          </a:bodyPr>
          <a:lstStyle/>
          <a:p>
            <a:pPr algn="l"/>
            <a:r>
              <a:rPr lang="en-US" sz="1800" b="0" i="0" dirty="0">
                <a:solidFill>
                  <a:srgbClr val="222222"/>
                </a:solidFill>
                <a:effectLst/>
                <a:latin typeface="Arial" panose="020B0604020202020204" pitchFamily="34" charset="0"/>
                <a:cs typeface="Arial" panose="020B0604020202020204" pitchFamily="34" charset="0"/>
              </a:rPr>
              <a:t>There are various techniques that can be used for POS tagging such as </a:t>
            </a:r>
          </a:p>
          <a:p>
            <a:pPr algn="l">
              <a:buFont typeface="+mj-lt"/>
              <a:buAutoNum type="arabicPeriod"/>
            </a:pPr>
            <a:r>
              <a:rPr lang="en-US" sz="1800" b="1" i="0" dirty="0">
                <a:solidFill>
                  <a:srgbClr val="222222"/>
                </a:solidFill>
                <a:effectLst/>
                <a:latin typeface="Arial" panose="020B0604020202020204" pitchFamily="34" charset="0"/>
                <a:cs typeface="Arial" panose="020B0604020202020204" pitchFamily="34" charset="0"/>
              </a:rPr>
              <a:t>Rule-based POS tagging</a:t>
            </a:r>
            <a:r>
              <a:rPr lang="en-US" sz="1800" b="0" i="0" dirty="0">
                <a:solidFill>
                  <a:srgbClr val="222222"/>
                </a:solidFill>
                <a:effectLst/>
                <a:latin typeface="Arial" panose="020B0604020202020204" pitchFamily="34" charset="0"/>
                <a:cs typeface="Arial" panose="020B0604020202020204" pitchFamily="34" charset="0"/>
              </a:rPr>
              <a:t>: The rule-based POS tagging models apply a set of handwritten rules and use contextual information to assign POS tags to words. These rules are often known as context frame rules. </a:t>
            </a:r>
            <a:r>
              <a:rPr lang="en-US" sz="1800" b="0" i="0" dirty="0">
                <a:solidFill>
                  <a:srgbClr val="222222"/>
                </a:solidFill>
                <a:effectLst/>
                <a:highlight>
                  <a:srgbClr val="FFFF00"/>
                </a:highlight>
                <a:latin typeface="Arial" panose="020B0604020202020204" pitchFamily="34" charset="0"/>
                <a:cs typeface="Arial" panose="020B0604020202020204" pitchFamily="34" charset="0"/>
              </a:rPr>
              <a:t>One such rule might be: “If an ambiguous/unknown word ends with the suffix ‘</a:t>
            </a:r>
            <a:r>
              <a:rPr lang="en-US" sz="1800" b="0" i="0" dirty="0" err="1">
                <a:solidFill>
                  <a:srgbClr val="222222"/>
                </a:solidFill>
                <a:effectLst/>
                <a:highlight>
                  <a:srgbClr val="FFFF00"/>
                </a:highlight>
                <a:latin typeface="Arial" panose="020B0604020202020204" pitchFamily="34" charset="0"/>
                <a:cs typeface="Arial" panose="020B0604020202020204" pitchFamily="34" charset="0"/>
              </a:rPr>
              <a:t>ing</a:t>
            </a:r>
            <a:r>
              <a:rPr lang="en-US" sz="1800" b="0" i="0" dirty="0">
                <a:solidFill>
                  <a:srgbClr val="222222"/>
                </a:solidFill>
                <a:effectLst/>
                <a:highlight>
                  <a:srgbClr val="FFFF00"/>
                </a:highlight>
                <a:latin typeface="Arial" panose="020B0604020202020204" pitchFamily="34" charset="0"/>
                <a:cs typeface="Arial" panose="020B0604020202020204" pitchFamily="34" charset="0"/>
              </a:rPr>
              <a:t>’ and is preceded by a Verb, label it as a Verb”</a:t>
            </a:r>
            <a:r>
              <a:rPr lang="en-US" sz="1800" b="0" i="0" dirty="0">
                <a:solidFill>
                  <a:srgbClr val="222222"/>
                </a:solidFill>
                <a:effectLst/>
                <a:latin typeface="Arial" panose="020B0604020202020204" pitchFamily="34" charset="0"/>
                <a:cs typeface="Arial" panose="020B0604020202020204" pitchFamily="34" charset="0"/>
              </a:rPr>
              <a:t>.</a:t>
            </a:r>
            <a:br>
              <a:rPr lang="en-US" sz="1800" b="0" i="0" dirty="0">
                <a:solidFill>
                  <a:srgbClr val="222222"/>
                </a:solidFill>
                <a:effectLst/>
                <a:latin typeface="Arial" panose="020B0604020202020204" pitchFamily="34" charset="0"/>
                <a:cs typeface="Arial" panose="020B0604020202020204" pitchFamily="34" charset="0"/>
              </a:rPr>
            </a:br>
            <a:endParaRPr lang="en-US" sz="1800" b="0" i="0" dirty="0">
              <a:solidFill>
                <a:srgbClr val="222222"/>
              </a:solidFill>
              <a:effectLst/>
              <a:latin typeface="Arial" panose="020B0604020202020204" pitchFamily="34" charset="0"/>
              <a:cs typeface="Arial" panose="020B0604020202020204" pitchFamily="34" charset="0"/>
            </a:endParaRPr>
          </a:p>
          <a:p>
            <a:pPr algn="l">
              <a:buFont typeface="+mj-lt"/>
              <a:buAutoNum type="arabicPeriod"/>
            </a:pPr>
            <a:r>
              <a:rPr lang="en-US" sz="1800" b="1" i="0" dirty="0">
                <a:solidFill>
                  <a:srgbClr val="222222"/>
                </a:solidFill>
                <a:effectLst/>
                <a:latin typeface="Arial" panose="020B0604020202020204" pitchFamily="34" charset="0"/>
                <a:cs typeface="Arial" panose="020B0604020202020204" pitchFamily="34" charset="0"/>
              </a:rPr>
              <a:t>Transformation Based Tagging: </a:t>
            </a:r>
            <a:r>
              <a:rPr lang="en-US" sz="1800" b="0" i="0" dirty="0">
                <a:solidFill>
                  <a:srgbClr val="222222"/>
                </a:solidFill>
                <a:effectLst/>
                <a:latin typeface="Arial" panose="020B0604020202020204" pitchFamily="34" charset="0"/>
                <a:cs typeface="Arial" panose="020B0604020202020204" pitchFamily="34" charset="0"/>
              </a:rPr>
              <a:t> The transformation-based approaches use a pre-defined set of handcrafted rules as well as automatically induced rules that are generated during training.</a:t>
            </a:r>
            <a:br>
              <a:rPr lang="en-US" sz="1800" b="0" i="0" dirty="0">
                <a:solidFill>
                  <a:srgbClr val="222222"/>
                </a:solidFill>
                <a:effectLst/>
                <a:latin typeface="Arial" panose="020B0604020202020204" pitchFamily="34" charset="0"/>
                <a:cs typeface="Arial" panose="020B0604020202020204" pitchFamily="34" charset="0"/>
              </a:rPr>
            </a:br>
            <a:endParaRPr lang="en-US" sz="1800" b="0" i="0" dirty="0">
              <a:solidFill>
                <a:srgbClr val="222222"/>
              </a:solidFill>
              <a:effectLst/>
              <a:latin typeface="Arial" panose="020B0604020202020204" pitchFamily="34" charset="0"/>
              <a:cs typeface="Arial" panose="020B0604020202020204" pitchFamily="34" charset="0"/>
            </a:endParaRPr>
          </a:p>
          <a:p>
            <a:pPr algn="l">
              <a:buFont typeface="+mj-lt"/>
              <a:buAutoNum type="arabicPeriod"/>
            </a:pPr>
            <a:endParaRPr lang="en-US" sz="1800" b="1" i="0" dirty="0">
              <a:solidFill>
                <a:srgbClr val="222222"/>
              </a:solidFill>
              <a:effectLst/>
              <a:latin typeface="Arial" panose="020B0604020202020204" pitchFamily="34" charset="0"/>
              <a:cs typeface="Arial" panose="020B0604020202020204" pitchFamily="34" charset="0"/>
            </a:endParaRPr>
          </a:p>
          <a:p>
            <a:pPr algn="l">
              <a:buFont typeface="+mj-lt"/>
              <a:buAutoNum type="arabicPeriod"/>
            </a:pPr>
            <a:r>
              <a:rPr lang="en-US" sz="1800" b="1" i="0" dirty="0">
                <a:solidFill>
                  <a:srgbClr val="222222"/>
                </a:solidFill>
                <a:effectLst/>
                <a:latin typeface="Arial" panose="020B0604020202020204" pitchFamily="34" charset="0"/>
                <a:cs typeface="Arial" panose="020B0604020202020204" pitchFamily="34" charset="0"/>
              </a:rPr>
              <a:t>Stochastic (Probabilistic) tagging</a:t>
            </a:r>
            <a:r>
              <a:rPr lang="en-US" sz="1800" b="0" i="0" dirty="0">
                <a:solidFill>
                  <a:srgbClr val="222222"/>
                </a:solidFill>
                <a:effectLst/>
                <a:latin typeface="Arial" panose="020B0604020202020204" pitchFamily="34" charset="0"/>
                <a:cs typeface="Arial" panose="020B0604020202020204" pitchFamily="34" charset="0"/>
              </a:rPr>
              <a:t>: A stochastic approach includes </a:t>
            </a:r>
            <a:r>
              <a:rPr lang="en-US" sz="1800" b="0" i="0" dirty="0">
                <a:solidFill>
                  <a:srgbClr val="222222"/>
                </a:solidFill>
                <a:effectLst/>
                <a:highlight>
                  <a:srgbClr val="00FF00"/>
                </a:highlight>
                <a:latin typeface="Arial" panose="020B0604020202020204" pitchFamily="34" charset="0"/>
                <a:cs typeface="Arial" panose="020B0604020202020204" pitchFamily="34" charset="0"/>
              </a:rPr>
              <a:t>frequency, probability or statistics</a:t>
            </a:r>
            <a:r>
              <a:rPr lang="en-US" sz="1800" b="0" i="0" dirty="0">
                <a:solidFill>
                  <a:srgbClr val="222222"/>
                </a:solidFill>
                <a:effectLst/>
                <a:latin typeface="Arial" panose="020B0604020202020204" pitchFamily="34" charset="0"/>
                <a:cs typeface="Arial" panose="020B0604020202020204" pitchFamily="34" charset="0"/>
              </a:rPr>
              <a:t>. The simplest stochastic </a:t>
            </a:r>
            <a:r>
              <a:rPr lang="en-US" sz="1800" b="0" i="0" dirty="0">
                <a:solidFill>
                  <a:srgbClr val="222222"/>
                </a:solidFill>
                <a:effectLst/>
                <a:highlight>
                  <a:srgbClr val="FFFF00"/>
                </a:highlight>
                <a:latin typeface="Arial" panose="020B0604020202020204" pitchFamily="34" charset="0"/>
                <a:cs typeface="Arial" panose="020B0604020202020204" pitchFamily="34" charset="0"/>
              </a:rPr>
              <a:t>approach finds out the most frequently used tag for a specific word in the annotated training data and uses this information to tag that word in the unannotated text</a:t>
            </a:r>
            <a:r>
              <a:rPr lang="en-US" sz="1800" b="0" i="0" dirty="0">
                <a:solidFill>
                  <a:srgbClr val="222222"/>
                </a:solidFill>
                <a:effectLst/>
                <a:latin typeface="Arial" panose="020B0604020202020204" pitchFamily="34" charset="0"/>
                <a:cs typeface="Arial" panose="020B0604020202020204" pitchFamily="34" charset="0"/>
              </a:rPr>
              <a:t>. But sometimes this approach comes up with sequences of tags for sentences that are not acceptable according to the grammar rules of a language. One such approach is to </a:t>
            </a:r>
            <a:r>
              <a:rPr lang="en-US" sz="1800" b="0" i="0" dirty="0">
                <a:solidFill>
                  <a:srgbClr val="222222"/>
                </a:solidFill>
                <a:effectLst/>
                <a:highlight>
                  <a:srgbClr val="FFFF00"/>
                </a:highlight>
                <a:latin typeface="Arial" panose="020B0604020202020204" pitchFamily="34" charset="0"/>
                <a:cs typeface="Arial" panose="020B0604020202020204" pitchFamily="34" charset="0"/>
              </a:rPr>
              <a:t>calculate the probabilities of various tag sequences that are possible for a sentence and assign the POS tags from the sequence with the highest probability. Hidden Markov Models (HMMs) are probabilistic approaches to assign a POS Tag</a:t>
            </a:r>
            <a:r>
              <a:rPr lang="en-US" sz="1800" b="0" i="0" dirty="0">
                <a:solidFill>
                  <a:srgbClr val="222222"/>
                </a:solidFill>
                <a:effectLst/>
                <a:latin typeface="Arial" panose="020B0604020202020204" pitchFamily="34" charset="0"/>
                <a:cs typeface="Arial" panose="020B0604020202020204" pitchFamily="34" charset="0"/>
              </a:rPr>
              <a:t>.</a:t>
            </a:r>
          </a:p>
          <a:p>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942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D6B26-98C8-4966-BCD0-75DD97F05817}"/>
              </a:ext>
            </a:extLst>
          </p:cNvPr>
          <p:cNvSpPr>
            <a:spLocks noGrp="1"/>
          </p:cNvSpPr>
          <p:nvPr>
            <p:ph type="title"/>
          </p:nvPr>
        </p:nvSpPr>
        <p:spPr>
          <a:xfrm>
            <a:off x="838200" y="365125"/>
            <a:ext cx="10515600" cy="50114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E02B8BE7-E22C-4D32-BCCE-9BE136818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992" y="1511970"/>
            <a:ext cx="9550891" cy="4800847"/>
          </a:xfrm>
        </p:spPr>
      </p:pic>
    </p:spTree>
    <p:extLst>
      <p:ext uri="{BB962C8B-B14F-4D97-AF65-F5344CB8AC3E}">
        <p14:creationId xmlns:p14="http://schemas.microsoft.com/office/powerpoint/2010/main" val="249153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1DA8-79E2-467E-A8AE-8DA9047481A6}"/>
              </a:ext>
            </a:extLst>
          </p:cNvPr>
          <p:cNvSpPr>
            <a:spLocks noGrp="1"/>
          </p:cNvSpPr>
          <p:nvPr>
            <p:ph type="title"/>
          </p:nvPr>
        </p:nvSpPr>
        <p:spPr>
          <a:xfrm>
            <a:off x="838200" y="365125"/>
            <a:ext cx="10515600" cy="443397"/>
          </a:xfrm>
        </p:spPr>
        <p:txBody>
          <a:bodyPr>
            <a:normAutofit fontScale="90000"/>
          </a:bodyPr>
          <a:lstStyle/>
          <a:p>
            <a:r>
              <a:rPr lang="en-IN" sz="2800" b="1" dirty="0"/>
              <a:t>Maximum Entropy Model</a:t>
            </a:r>
          </a:p>
        </p:txBody>
      </p:sp>
      <p:sp>
        <p:nvSpPr>
          <p:cNvPr id="3" name="Content Placeholder 2">
            <a:extLst>
              <a:ext uri="{FF2B5EF4-FFF2-40B4-BE49-F238E27FC236}">
                <a16:creationId xmlns:a16="http://schemas.microsoft.com/office/drawing/2014/main" id="{D10AAB28-9F75-439F-9558-4AEA5D7546E6}"/>
              </a:ext>
            </a:extLst>
          </p:cNvPr>
          <p:cNvSpPr>
            <a:spLocks noGrp="1"/>
          </p:cNvSpPr>
          <p:nvPr>
            <p:ph idx="1"/>
          </p:nvPr>
        </p:nvSpPr>
        <p:spPr>
          <a:xfrm>
            <a:off x="77001" y="808522"/>
            <a:ext cx="11925701" cy="5929162"/>
          </a:xfrm>
        </p:spPr>
        <p:txBody>
          <a:bodyPr>
            <a:normAutofit/>
          </a:bodyPr>
          <a:lstStyle/>
          <a:p>
            <a:r>
              <a:rPr lang="en-US" sz="1800" dirty="0">
                <a:highlight>
                  <a:srgbClr val="FFFF00"/>
                </a:highlight>
                <a:latin typeface="Arial" panose="020B0604020202020204" pitchFamily="34" charset="0"/>
                <a:cs typeface="Arial" panose="020B0604020202020204" pitchFamily="34" charset="0"/>
              </a:rPr>
              <a:t>Simple HMM fails to work as desired when sufficient labeled data is not provided to estimate the model parameters.</a:t>
            </a:r>
            <a:r>
              <a:rPr lang="en-US" sz="1800" dirty="0">
                <a:latin typeface="Arial" panose="020B0604020202020204" pitchFamily="34" charset="0"/>
                <a:cs typeface="Arial" panose="020B0604020202020204" pitchFamily="34" charset="0"/>
              </a:rPr>
              <a:t> </a:t>
            </a:r>
          </a:p>
          <a:p>
            <a:r>
              <a:rPr lang="en-US" sz="1800" dirty="0">
                <a:latin typeface="Arial" panose="020B0604020202020204" pitchFamily="34" charset="0"/>
                <a:cs typeface="Arial" panose="020B0604020202020204" pitchFamily="34" charset="0"/>
              </a:rPr>
              <a:t>Maximum Entropy is an adaptable and flexible modeling system. This Model </a:t>
            </a:r>
            <a:r>
              <a:rPr lang="en-US" sz="1800" dirty="0">
                <a:highlight>
                  <a:srgbClr val="FFFF00"/>
                </a:highlight>
                <a:latin typeface="Arial" panose="020B0604020202020204" pitchFamily="34" charset="0"/>
                <a:cs typeface="Arial" panose="020B0604020202020204" pitchFamily="34" charset="0"/>
              </a:rPr>
              <a:t>determines the probabilities based upon constraints</a:t>
            </a:r>
            <a:r>
              <a:rPr lang="en-US" sz="1800" dirty="0">
                <a:latin typeface="Arial" panose="020B0604020202020204" pitchFamily="34" charset="0"/>
                <a:cs typeface="Arial" panose="020B0604020202020204" pitchFamily="34" charset="0"/>
              </a:rPr>
              <a:t>. Upon the application of constraints the most probable sequence of tags is produced. These </a:t>
            </a:r>
            <a:r>
              <a:rPr lang="en-US" sz="1800" dirty="0">
                <a:highlight>
                  <a:srgbClr val="FFFF00"/>
                </a:highlight>
                <a:latin typeface="Arial" panose="020B0604020202020204" pitchFamily="34" charset="0"/>
                <a:cs typeface="Arial" panose="020B0604020202020204" pitchFamily="34" charset="0"/>
              </a:rPr>
              <a:t>constraints are determined from the preparation information, keeping up connection between the history and probable Outcomes</a:t>
            </a:r>
            <a:r>
              <a:rPr lang="en-US" sz="1800" dirty="0">
                <a:latin typeface="Arial" panose="020B0604020202020204" pitchFamily="34" charset="0"/>
                <a:cs typeface="Arial" panose="020B0604020202020204" pitchFamily="34" charset="0"/>
              </a:rPr>
              <a:t>. Outcomes are the sets of permissible tags. Maximum Entropy model permits the estimation of P(t | h) for given t in the space of aggregate conceivable outcomes T, for each ‘h’ chosen among the set of histories, H</a:t>
            </a:r>
          </a:p>
          <a:p>
            <a:r>
              <a:rPr lang="en-US" sz="1800" b="0" i="0" dirty="0">
                <a:solidFill>
                  <a:srgbClr val="202124"/>
                </a:solidFill>
                <a:effectLst/>
                <a:latin typeface="Arial" panose="020B0604020202020204" pitchFamily="34" charset="0"/>
                <a:cs typeface="Arial" panose="020B0604020202020204" pitchFamily="34" charset="0"/>
              </a:rPr>
              <a:t>Information Entropy or Shannon's entropy </a:t>
            </a:r>
            <a:r>
              <a:rPr lang="en-US" sz="1800" b="1" i="0" dirty="0">
                <a:solidFill>
                  <a:srgbClr val="202124"/>
                </a:solidFill>
                <a:effectLst/>
                <a:highlight>
                  <a:srgbClr val="FFFF00"/>
                </a:highlight>
                <a:latin typeface="Arial" panose="020B0604020202020204" pitchFamily="34" charset="0"/>
                <a:cs typeface="Arial" panose="020B0604020202020204" pitchFamily="34" charset="0"/>
              </a:rPr>
              <a:t>quantifies the amount of uncertainty (or surprise) involved in the value of a random variable or the outcome of a random process</a:t>
            </a:r>
            <a:endParaRPr lang="en-IN" sz="18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5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630F4-453B-499B-923F-DC9A1282BA97}"/>
              </a:ext>
            </a:extLst>
          </p:cNvPr>
          <p:cNvSpPr>
            <a:spLocks noGrp="1"/>
          </p:cNvSpPr>
          <p:nvPr>
            <p:ph type="title"/>
          </p:nvPr>
        </p:nvSpPr>
        <p:spPr>
          <a:xfrm>
            <a:off x="838200" y="365125"/>
            <a:ext cx="10515600" cy="549275"/>
          </a:xfrm>
        </p:spPr>
        <p:txBody>
          <a:bodyPr>
            <a:normAutofit/>
          </a:bodyPr>
          <a:lstStyle/>
          <a:p>
            <a:r>
              <a:rPr lang="en-IN" sz="2800" b="1" dirty="0"/>
              <a:t>Language Modelling</a:t>
            </a:r>
          </a:p>
        </p:txBody>
      </p:sp>
      <p:sp>
        <p:nvSpPr>
          <p:cNvPr id="3" name="Content Placeholder 2">
            <a:extLst>
              <a:ext uri="{FF2B5EF4-FFF2-40B4-BE49-F238E27FC236}">
                <a16:creationId xmlns:a16="http://schemas.microsoft.com/office/drawing/2014/main" id="{EAD7C389-F4E0-462E-9BFD-1F7EAB761BC3}"/>
              </a:ext>
            </a:extLst>
          </p:cNvPr>
          <p:cNvSpPr>
            <a:spLocks noGrp="1"/>
          </p:cNvSpPr>
          <p:nvPr>
            <p:ph idx="1"/>
          </p:nvPr>
        </p:nvSpPr>
        <p:spPr>
          <a:xfrm>
            <a:off x="105878" y="1068404"/>
            <a:ext cx="11896825" cy="5573028"/>
          </a:xfrm>
        </p:spPr>
        <p:txBody>
          <a:bodyPr>
            <a:normAutofit/>
          </a:bodyPr>
          <a:lstStyle/>
          <a:p>
            <a:r>
              <a:rPr lang="en-US" sz="1800" i="0" dirty="0">
                <a:solidFill>
                  <a:srgbClr val="6C6C6C"/>
                </a:solidFill>
                <a:effectLst/>
                <a:latin typeface="Arial" panose="020B0604020202020204" pitchFamily="34" charset="0"/>
                <a:cs typeface="Arial" panose="020B0604020202020204" pitchFamily="34" charset="0"/>
              </a:rPr>
              <a:t>Language modeling (LM) is the use of various </a:t>
            </a:r>
            <a:r>
              <a:rPr lang="en-US" sz="1800" i="0" dirty="0">
                <a:solidFill>
                  <a:srgbClr val="6C6C6C"/>
                </a:solidFill>
                <a:effectLst/>
                <a:highlight>
                  <a:srgbClr val="FFFF00"/>
                </a:highlight>
                <a:latin typeface="Arial" panose="020B0604020202020204" pitchFamily="34" charset="0"/>
                <a:cs typeface="Arial" panose="020B0604020202020204" pitchFamily="34" charset="0"/>
              </a:rPr>
              <a:t>statistical and probabilistic techniques to determine the probability of a given sequence of words occurring in a sentence</a:t>
            </a:r>
            <a:r>
              <a:rPr lang="en-US" sz="1800" i="0" dirty="0">
                <a:solidFill>
                  <a:srgbClr val="6C6C6C"/>
                </a:solidFill>
                <a:effectLst/>
                <a:latin typeface="Arial" panose="020B0604020202020204" pitchFamily="34" charset="0"/>
                <a:cs typeface="Arial" panose="020B0604020202020204" pitchFamily="34" charset="0"/>
              </a:rPr>
              <a:t>. Language models analyze bodies of text data to provide a basis for </a:t>
            </a:r>
            <a:r>
              <a:rPr lang="en-US" sz="1800" i="0" dirty="0">
                <a:solidFill>
                  <a:srgbClr val="6C6C6C"/>
                </a:solidFill>
                <a:effectLst/>
                <a:highlight>
                  <a:srgbClr val="FFFF00"/>
                </a:highlight>
                <a:latin typeface="Arial" panose="020B0604020202020204" pitchFamily="34" charset="0"/>
                <a:cs typeface="Arial" panose="020B0604020202020204" pitchFamily="34" charset="0"/>
              </a:rPr>
              <a:t>their word predictions</a:t>
            </a:r>
            <a:r>
              <a:rPr lang="en-US" sz="1800" i="0" dirty="0">
                <a:solidFill>
                  <a:srgbClr val="6C6C6C"/>
                </a:solidFill>
                <a:effectLst/>
                <a:latin typeface="Arial" panose="020B0604020202020204" pitchFamily="34" charset="0"/>
                <a:cs typeface="Arial" panose="020B0604020202020204" pitchFamily="34" charset="0"/>
              </a:rPr>
              <a:t>. They are used in natural language processing (</a:t>
            </a:r>
            <a:r>
              <a:rPr lang="en-US" sz="1800" i="0" u="sng" dirty="0">
                <a:solidFill>
                  <a:srgbClr val="00B3AC"/>
                </a:solidFill>
                <a:effectLst/>
                <a:latin typeface="Arial" panose="020B0604020202020204" pitchFamily="34" charset="0"/>
                <a:cs typeface="Arial" panose="020B0604020202020204" pitchFamily="34" charset="0"/>
                <a:hlinkClick r:id="rId3"/>
              </a:rPr>
              <a:t>NLP</a:t>
            </a:r>
            <a:r>
              <a:rPr lang="en-US" sz="1800" i="0" dirty="0">
                <a:solidFill>
                  <a:srgbClr val="6C6C6C"/>
                </a:solidFill>
                <a:effectLst/>
                <a:latin typeface="Arial" panose="020B0604020202020204" pitchFamily="34" charset="0"/>
                <a:cs typeface="Arial" panose="020B0604020202020204" pitchFamily="34" charset="0"/>
              </a:rPr>
              <a:t>) applications, particularly ones that generate text as an output. Some of these applications include , machine translation and question answering.</a:t>
            </a:r>
          </a:p>
          <a:p>
            <a:r>
              <a:rPr lang="en-US" sz="1800" b="0" i="0" dirty="0">
                <a:solidFill>
                  <a:srgbClr val="222222"/>
                </a:solidFill>
                <a:effectLst/>
                <a:latin typeface="Arial" panose="020B0604020202020204" pitchFamily="34" charset="0"/>
                <a:cs typeface="Arial" panose="020B0604020202020204" pitchFamily="34" charset="0"/>
              </a:rPr>
              <a:t>In Machine Translation, you take in a bunch of words from a language and convert these words into another language. Now, there can be many potential translations that a system might give you and you will want to compute the probability of each of these translations to understand which one is the most accurate.</a:t>
            </a:r>
          </a:p>
          <a:p>
            <a:endParaRPr lang="en-US" sz="1800" dirty="0">
              <a:solidFill>
                <a:srgbClr val="222222"/>
              </a:solidFill>
              <a:latin typeface="Arial" panose="020B0604020202020204" pitchFamily="34" charset="0"/>
              <a:cs typeface="Arial" panose="020B0604020202020204" pitchFamily="34" charset="0"/>
            </a:endParaRPr>
          </a:p>
          <a:p>
            <a:pPr marL="0" indent="0">
              <a:buNone/>
            </a:pPr>
            <a:r>
              <a:rPr lang="en-US" sz="1800" dirty="0">
                <a:solidFill>
                  <a:srgbClr val="222222"/>
                </a:solidFill>
                <a:highlight>
                  <a:srgbClr val="FFFF00"/>
                </a:highlight>
                <a:latin typeface="Arial" panose="020B0604020202020204" pitchFamily="34" charset="0"/>
                <a:cs typeface="Arial" panose="020B0604020202020204" pitchFamily="34" charset="0"/>
              </a:rPr>
              <a:t>Word Ordering</a:t>
            </a:r>
          </a:p>
          <a:p>
            <a:pPr marL="0" indent="0">
              <a:buNone/>
            </a:pPr>
            <a:r>
              <a:rPr lang="en-US" sz="1800" dirty="0">
                <a:solidFill>
                  <a:srgbClr val="222222"/>
                </a:solidFill>
                <a:latin typeface="Arial" panose="020B0604020202020204" pitchFamily="34" charset="0"/>
                <a:cs typeface="Arial" panose="020B0604020202020204" pitchFamily="34" charset="0"/>
              </a:rPr>
              <a:t> 	 p(The cat is small) &gt; p(small the is cat)</a:t>
            </a:r>
          </a:p>
          <a:p>
            <a:pPr algn="l"/>
            <a:r>
              <a:rPr lang="en-US" sz="1800" b="0" i="0" dirty="0">
                <a:solidFill>
                  <a:srgbClr val="222222"/>
                </a:solidFill>
                <a:effectLst/>
                <a:latin typeface="Arial" panose="020B0604020202020204" pitchFamily="34" charset="0"/>
                <a:cs typeface="Arial" panose="020B0604020202020204" pitchFamily="34" charset="0"/>
              </a:rPr>
              <a:t>In the above example, we know that the probability of the first sentence will be more than the second, right? That’s how we arrive at the right translation.</a:t>
            </a:r>
          </a:p>
          <a:p>
            <a:pPr algn="l"/>
            <a:r>
              <a:rPr lang="en-US" sz="1800" b="0" i="0" dirty="0">
                <a:solidFill>
                  <a:srgbClr val="222222"/>
                </a:solidFill>
                <a:effectLst/>
                <a:latin typeface="Arial" panose="020B0604020202020204" pitchFamily="34" charset="0"/>
                <a:cs typeface="Arial" panose="020B0604020202020204" pitchFamily="34" charset="0"/>
              </a:rPr>
              <a:t>This ability to model the rules of a language as a probability gives great power for NLP related tasks. Language models are used in </a:t>
            </a:r>
            <a:r>
              <a:rPr lang="en-US" sz="1800" b="0" i="0" u="none" strike="noStrike" dirty="0">
                <a:solidFill>
                  <a:srgbClr val="007BFF"/>
                </a:solidFill>
                <a:effectLst/>
                <a:latin typeface="Arial" panose="020B0604020202020204" pitchFamily="34" charset="0"/>
                <a:cs typeface="Arial" panose="020B0604020202020204" pitchFamily="34" charset="0"/>
                <a:hlinkClick r:id="rId4"/>
              </a:rPr>
              <a:t>speech recognition</a:t>
            </a:r>
            <a:r>
              <a:rPr lang="en-US" sz="1800" b="0" i="0" dirty="0">
                <a:solidFill>
                  <a:srgbClr val="222222"/>
                </a:solidFill>
                <a:effectLst/>
                <a:latin typeface="Arial" panose="020B0604020202020204" pitchFamily="34" charset="0"/>
                <a:cs typeface="Arial" panose="020B0604020202020204" pitchFamily="34" charset="0"/>
              </a:rPr>
              <a:t>, machine translation, part-of-speech tagging, parsing, Optical Character Recognition, handwriting recognition, information retrieval, and many other daily tasks.</a:t>
            </a:r>
          </a:p>
          <a:p>
            <a:pPr marL="0" indent="0">
              <a:buNone/>
            </a:pPr>
            <a:endParaRPr lang="en-IN" sz="1800" dirty="0"/>
          </a:p>
        </p:txBody>
      </p:sp>
    </p:spTree>
    <p:extLst>
      <p:ext uri="{BB962C8B-B14F-4D97-AF65-F5344CB8AC3E}">
        <p14:creationId xmlns:p14="http://schemas.microsoft.com/office/powerpoint/2010/main" val="165992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8A82-545D-4EE8-AE91-D147F3FBD519}"/>
              </a:ext>
            </a:extLst>
          </p:cNvPr>
          <p:cNvSpPr>
            <a:spLocks noGrp="1"/>
          </p:cNvSpPr>
          <p:nvPr>
            <p:ph type="title"/>
          </p:nvPr>
        </p:nvSpPr>
        <p:spPr>
          <a:xfrm>
            <a:off x="318436" y="442762"/>
            <a:ext cx="10515600" cy="296028"/>
          </a:xfrm>
        </p:spPr>
        <p:txBody>
          <a:bodyPr>
            <a:noAutofit/>
          </a:bodyPr>
          <a:lstStyle/>
          <a:p>
            <a:br>
              <a:rPr lang="en-US" sz="2800" b="0" i="0" dirty="0">
                <a:solidFill>
                  <a:srgbClr val="222222"/>
                </a:solidFill>
                <a:effectLst/>
                <a:latin typeface="Arial" panose="020B0604020202020204" pitchFamily="34" charset="0"/>
                <a:cs typeface="Arial" panose="020B0604020202020204" pitchFamily="34" charset="0"/>
              </a:rPr>
            </a:br>
            <a:r>
              <a:rPr lang="en-US" sz="2800" b="0" i="0" dirty="0">
                <a:solidFill>
                  <a:srgbClr val="222222"/>
                </a:solidFill>
                <a:effectLst/>
                <a:latin typeface="Arial" panose="020B0604020202020204" pitchFamily="34" charset="0"/>
                <a:cs typeface="Arial" panose="020B0604020202020204" pitchFamily="34" charset="0"/>
              </a:rPr>
              <a:t>Types of Language Models</a:t>
            </a:r>
            <a:br>
              <a:rPr lang="en-US" sz="2800" b="0" i="0" dirty="0">
                <a:solidFill>
                  <a:srgbClr val="222222"/>
                </a:solidFill>
                <a:effectLst/>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B5BC47-5D38-4D99-AE93-DEA41BF18F00}"/>
              </a:ext>
            </a:extLst>
          </p:cNvPr>
          <p:cNvSpPr>
            <a:spLocks noGrp="1"/>
          </p:cNvSpPr>
          <p:nvPr>
            <p:ph idx="1"/>
          </p:nvPr>
        </p:nvSpPr>
        <p:spPr>
          <a:xfrm>
            <a:off x="211756" y="1116530"/>
            <a:ext cx="11906450" cy="5592277"/>
          </a:xfrm>
        </p:spPr>
        <p:txBody>
          <a:bodyPr>
            <a:normAutofit/>
          </a:bodyPr>
          <a:lstStyle/>
          <a:p>
            <a:pPr marL="0" indent="0" algn="l">
              <a:buNone/>
            </a:pPr>
            <a:r>
              <a:rPr lang="en-US" sz="1900" b="0" i="0" dirty="0">
                <a:solidFill>
                  <a:srgbClr val="222222"/>
                </a:solidFill>
                <a:effectLst/>
                <a:latin typeface="Arial" panose="020B0604020202020204" pitchFamily="34" charset="0"/>
                <a:cs typeface="Arial" panose="020B0604020202020204" pitchFamily="34" charset="0"/>
              </a:rPr>
              <a:t>There are primarily </a:t>
            </a:r>
            <a:r>
              <a:rPr lang="en-US" sz="1900" b="0" i="0" dirty="0">
                <a:solidFill>
                  <a:srgbClr val="222222"/>
                </a:solidFill>
                <a:effectLst/>
                <a:highlight>
                  <a:srgbClr val="FFFF00"/>
                </a:highlight>
                <a:latin typeface="Arial" panose="020B0604020202020204" pitchFamily="34" charset="0"/>
                <a:cs typeface="Arial" panose="020B0604020202020204" pitchFamily="34" charset="0"/>
              </a:rPr>
              <a:t>two types </a:t>
            </a:r>
            <a:r>
              <a:rPr lang="en-US" sz="1900" b="0" i="0" dirty="0">
                <a:solidFill>
                  <a:srgbClr val="222222"/>
                </a:solidFill>
                <a:effectLst/>
                <a:latin typeface="Arial" panose="020B0604020202020204" pitchFamily="34" charset="0"/>
                <a:cs typeface="Arial" panose="020B0604020202020204" pitchFamily="34" charset="0"/>
              </a:rPr>
              <a:t>of Language Models:</a:t>
            </a:r>
          </a:p>
          <a:p>
            <a:pPr algn="l">
              <a:buFont typeface="+mj-lt"/>
              <a:buAutoNum type="arabicPeriod"/>
            </a:pPr>
            <a:r>
              <a:rPr lang="en-US" sz="1900" b="1" i="0" dirty="0">
                <a:effectLst/>
                <a:latin typeface="Arial" panose="020B0604020202020204" pitchFamily="34" charset="0"/>
                <a:cs typeface="Arial" panose="020B0604020202020204" pitchFamily="34" charset="0"/>
              </a:rPr>
              <a:t>Statistical Language Models:</a:t>
            </a:r>
            <a:r>
              <a:rPr lang="en-US" sz="1900" b="0" i="0" dirty="0">
                <a:effectLst/>
                <a:latin typeface="Arial" panose="020B0604020202020204" pitchFamily="34" charset="0"/>
                <a:cs typeface="Arial" panose="020B0604020202020204" pitchFamily="34" charset="0"/>
              </a:rPr>
              <a:t>  Statistical models include the development of probabilistic models that are able </a:t>
            </a:r>
            <a:r>
              <a:rPr lang="en-US" sz="1900" b="0" i="0" dirty="0">
                <a:effectLst/>
                <a:highlight>
                  <a:srgbClr val="FFFF00"/>
                </a:highlight>
                <a:latin typeface="Arial" panose="020B0604020202020204" pitchFamily="34" charset="0"/>
                <a:cs typeface="Arial" panose="020B0604020202020204" pitchFamily="34" charset="0"/>
              </a:rPr>
              <a:t>to predict the next word in the sequence, given the words that precede it</a:t>
            </a:r>
            <a:r>
              <a:rPr lang="en-US" sz="1900" b="0" i="0" dirty="0">
                <a:effectLst/>
                <a:latin typeface="Arial" panose="020B0604020202020204" pitchFamily="34" charset="0"/>
                <a:cs typeface="Arial" panose="020B0604020202020204" pitchFamily="34" charset="0"/>
              </a:rPr>
              <a:t>. A number of statistical language models are in use already These models use traditional statistical techniques like N-grams, Hidden Markov Models (HMM) and certain linguistic rules to learn the probability distribution of words</a:t>
            </a:r>
          </a:p>
          <a:p>
            <a:pPr algn="l">
              <a:buFont typeface="+mj-lt"/>
              <a:buAutoNum type="arabicPeriod"/>
            </a:pPr>
            <a:endParaRPr lang="en-US" sz="1900" dirty="0">
              <a:latin typeface="Arial" panose="020B0604020202020204" pitchFamily="34" charset="0"/>
              <a:cs typeface="Arial" panose="020B0604020202020204" pitchFamily="34" charset="0"/>
            </a:endParaRPr>
          </a:p>
          <a:p>
            <a:pPr algn="l">
              <a:buFont typeface="+mj-lt"/>
              <a:buAutoNum type="arabicPeriod"/>
            </a:pPr>
            <a:endParaRPr lang="en-US" sz="1900" b="0" i="0" dirty="0">
              <a:effectLst/>
              <a:latin typeface="Arial" panose="020B0604020202020204" pitchFamily="34" charset="0"/>
              <a:cs typeface="Arial" panose="020B0604020202020204" pitchFamily="34" charset="0"/>
            </a:endParaRPr>
          </a:p>
          <a:p>
            <a:pPr marL="0" indent="0" algn="l">
              <a:buNone/>
            </a:pPr>
            <a:endParaRPr lang="en-US" sz="1900" b="0" i="0" dirty="0">
              <a:effectLst/>
              <a:latin typeface="Arial" panose="020B0604020202020204" pitchFamily="34" charset="0"/>
              <a:cs typeface="Arial" panose="020B0604020202020204" pitchFamily="34" charset="0"/>
            </a:endParaRPr>
          </a:p>
          <a:p>
            <a:pPr algn="l">
              <a:buFont typeface="+mj-lt"/>
              <a:buAutoNum type="arabicPeriod"/>
            </a:pPr>
            <a:r>
              <a:rPr lang="en-US" sz="1900" b="1" i="0" dirty="0">
                <a:effectLst/>
                <a:latin typeface="Arial" panose="020B0604020202020204" pitchFamily="34" charset="0"/>
                <a:cs typeface="Arial" panose="020B0604020202020204" pitchFamily="34" charset="0"/>
              </a:rPr>
              <a:t>Neural Language Models: </a:t>
            </a:r>
            <a:r>
              <a:rPr lang="en-US" sz="1900" b="0" i="0" dirty="0">
                <a:effectLst/>
                <a:latin typeface="Arial" panose="020B0604020202020204" pitchFamily="34" charset="0"/>
                <a:cs typeface="Arial" panose="020B0604020202020204" pitchFamily="34" charset="0"/>
              </a:rPr>
              <a:t> These language models are </a:t>
            </a:r>
            <a:r>
              <a:rPr lang="en-US" sz="1900" b="0" i="0" dirty="0">
                <a:effectLst/>
                <a:highlight>
                  <a:srgbClr val="FFFF00"/>
                </a:highlight>
                <a:latin typeface="Arial" panose="020B0604020202020204" pitchFamily="34" charset="0"/>
                <a:cs typeface="Arial" panose="020B0604020202020204" pitchFamily="34" charset="0"/>
              </a:rPr>
              <a:t>based on neural networks </a:t>
            </a:r>
            <a:r>
              <a:rPr lang="en-US" sz="1900" b="0" i="0" dirty="0">
                <a:effectLst/>
                <a:latin typeface="Arial" panose="020B0604020202020204" pitchFamily="34" charset="0"/>
                <a:cs typeface="Arial" panose="020B0604020202020204" pitchFamily="34" charset="0"/>
              </a:rPr>
              <a:t>and are often considered as an advanced approach to execute NLP tasks. Neural language models overcome the shortcomings of classical models such as n-gram and are used for complex </a:t>
            </a:r>
            <a:r>
              <a:rPr lang="en-US" sz="1900" b="0" i="0" dirty="0">
                <a:effectLst/>
                <a:highlight>
                  <a:srgbClr val="FFFF00"/>
                </a:highlight>
                <a:latin typeface="Arial" panose="020B0604020202020204" pitchFamily="34" charset="0"/>
                <a:cs typeface="Arial" panose="020B0604020202020204" pitchFamily="34" charset="0"/>
              </a:rPr>
              <a:t>tasks such as speech recognition or machine translation. </a:t>
            </a:r>
            <a:r>
              <a:rPr lang="en-US" sz="1900" b="0" i="0" dirty="0">
                <a:effectLst/>
                <a:latin typeface="Arial" panose="020B0604020202020204" pitchFamily="34" charset="0"/>
                <a:cs typeface="Arial" panose="020B0604020202020204" pitchFamily="34" charset="0"/>
              </a:rPr>
              <a:t>These are new players in the NLP town and have surpassed the statistical language models in their effectiveness. They use different kinds of Neural Networks to model language</a:t>
            </a:r>
          </a:p>
          <a:p>
            <a:endParaRPr lang="en-IN" dirty="0"/>
          </a:p>
        </p:txBody>
      </p:sp>
    </p:spTree>
    <p:extLst>
      <p:ext uri="{BB962C8B-B14F-4D97-AF65-F5344CB8AC3E}">
        <p14:creationId xmlns:p14="http://schemas.microsoft.com/office/powerpoint/2010/main" val="241729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917D6-8469-42BF-98B2-0766430C4656}"/>
              </a:ext>
            </a:extLst>
          </p:cNvPr>
          <p:cNvSpPr>
            <a:spLocks noGrp="1"/>
          </p:cNvSpPr>
          <p:nvPr>
            <p:ph type="title"/>
          </p:nvPr>
        </p:nvSpPr>
        <p:spPr>
          <a:xfrm>
            <a:off x="838200" y="365125"/>
            <a:ext cx="10515600" cy="443397"/>
          </a:xfrm>
        </p:spPr>
        <p:txBody>
          <a:bodyPr>
            <a:noAutofit/>
          </a:bodyPr>
          <a:lstStyle/>
          <a:p>
            <a:r>
              <a:rPr lang="en-IN" sz="2800" b="1" dirty="0"/>
              <a:t>Issues in POS Tagging</a:t>
            </a:r>
          </a:p>
        </p:txBody>
      </p:sp>
      <p:pic>
        <p:nvPicPr>
          <p:cNvPr id="5" name="Content Placeholder 4">
            <a:extLst>
              <a:ext uri="{FF2B5EF4-FFF2-40B4-BE49-F238E27FC236}">
                <a16:creationId xmlns:a16="http://schemas.microsoft.com/office/drawing/2014/main" id="{1AE39A93-C04B-4F88-A982-A370E1AE1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9709" y="1508973"/>
            <a:ext cx="6217919" cy="4957972"/>
          </a:xfrm>
        </p:spPr>
      </p:pic>
    </p:spTree>
    <p:extLst>
      <p:ext uri="{BB962C8B-B14F-4D97-AF65-F5344CB8AC3E}">
        <p14:creationId xmlns:p14="http://schemas.microsoft.com/office/powerpoint/2010/main" val="265854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6C11-518A-477E-A412-BF0ABAF9B55A}"/>
              </a:ext>
            </a:extLst>
          </p:cNvPr>
          <p:cNvSpPr>
            <a:spLocks noGrp="1"/>
          </p:cNvSpPr>
          <p:nvPr>
            <p:ph type="title"/>
          </p:nvPr>
        </p:nvSpPr>
        <p:spPr>
          <a:xfrm>
            <a:off x="838200" y="365125"/>
            <a:ext cx="10515600" cy="366395"/>
          </a:xfrm>
        </p:spPr>
        <p:txBody>
          <a:bodyPr>
            <a:noAutofit/>
          </a:bodyPr>
          <a:lstStyle/>
          <a:p>
            <a:r>
              <a:rPr lang="en-IN" sz="2800" b="1" dirty="0"/>
              <a:t>Approaches to NLP Tasks</a:t>
            </a:r>
          </a:p>
        </p:txBody>
      </p:sp>
      <p:sp>
        <p:nvSpPr>
          <p:cNvPr id="3" name="Content Placeholder 2">
            <a:extLst>
              <a:ext uri="{FF2B5EF4-FFF2-40B4-BE49-F238E27FC236}">
                <a16:creationId xmlns:a16="http://schemas.microsoft.com/office/drawing/2014/main" id="{64CD7350-D57A-4B34-9B49-DE9D37306C67}"/>
              </a:ext>
            </a:extLst>
          </p:cNvPr>
          <p:cNvSpPr>
            <a:spLocks noGrp="1"/>
          </p:cNvSpPr>
          <p:nvPr>
            <p:ph idx="1"/>
          </p:nvPr>
        </p:nvSpPr>
        <p:spPr>
          <a:xfrm>
            <a:off x="154005" y="644893"/>
            <a:ext cx="12220876" cy="5727031"/>
          </a:xfrm>
        </p:spPr>
        <p:txBody>
          <a:bodyPr>
            <a:normAutofit fontScale="25000" lnSpcReduction="20000"/>
          </a:bodyPr>
          <a:lstStyle/>
          <a:p>
            <a:pPr marL="0" indent="0">
              <a:buNone/>
            </a:pPr>
            <a:r>
              <a:rPr lang="en-US" sz="6400" b="0" i="0" dirty="0">
                <a:solidFill>
                  <a:srgbClr val="111111"/>
                </a:solidFill>
                <a:effectLst/>
                <a:latin typeface="Arial" panose="020B0604020202020204" pitchFamily="34" charset="0"/>
                <a:cs typeface="Arial" panose="020B0604020202020204" pitchFamily="34" charset="0"/>
              </a:rPr>
              <a:t>There are 3 main groups of approaches to solving NLP tasks</a:t>
            </a:r>
          </a:p>
          <a:p>
            <a:pPr marL="0" indent="0">
              <a:buNone/>
            </a:pPr>
            <a:endParaRPr lang="en-US" sz="6400" b="0" i="0" dirty="0">
              <a:solidFill>
                <a:srgbClr val="111111"/>
              </a:solidFill>
              <a:effectLst/>
              <a:latin typeface="Arial" panose="020B0604020202020204" pitchFamily="34" charset="0"/>
              <a:cs typeface="Arial" panose="020B0604020202020204" pitchFamily="34" charset="0"/>
            </a:endParaRPr>
          </a:p>
          <a:p>
            <a:pPr marL="0" indent="0">
              <a:buNone/>
            </a:pPr>
            <a:r>
              <a:rPr lang="en-IN" sz="6400" b="1" dirty="0">
                <a:latin typeface="Arial" panose="020B0604020202020204" pitchFamily="34" charset="0"/>
                <a:cs typeface="Arial" panose="020B0604020202020204" pitchFamily="34" charset="0"/>
              </a:rPr>
              <a:t>1.RULE –BASED: </a:t>
            </a:r>
            <a:r>
              <a:rPr lang="en-US" sz="6400" b="0" i="0" dirty="0">
                <a:solidFill>
                  <a:srgbClr val="111111"/>
                </a:solidFill>
                <a:effectLst/>
                <a:latin typeface="Arial" panose="020B0604020202020204" pitchFamily="34" charset="0"/>
                <a:cs typeface="Arial" panose="020B0604020202020204" pitchFamily="34" charset="0"/>
              </a:rPr>
              <a:t>Rule-based approaches are the oldest approaches to NLP. It is still used because they are tried and true, and have been proven to work well. Rules applied to text can offer a lot of insight.</a:t>
            </a:r>
          </a:p>
          <a:p>
            <a:pPr algn="l"/>
            <a:r>
              <a:rPr lang="en-US" sz="6400" b="0" i="0" dirty="0">
                <a:solidFill>
                  <a:srgbClr val="111111"/>
                </a:solidFill>
                <a:effectLst/>
                <a:highlight>
                  <a:srgbClr val="FFFF00"/>
                </a:highlight>
                <a:latin typeface="Arial" panose="020B0604020202020204" pitchFamily="34" charset="0"/>
                <a:cs typeface="Arial" panose="020B0604020202020204" pitchFamily="34" charset="0"/>
              </a:rPr>
              <a:t>Regular languages and context free </a:t>
            </a:r>
            <a:r>
              <a:rPr lang="en-US" sz="6400" b="0" i="0" dirty="0" err="1">
                <a:solidFill>
                  <a:srgbClr val="111111"/>
                </a:solidFill>
                <a:effectLst/>
                <a:highlight>
                  <a:srgbClr val="FFFF00"/>
                </a:highlight>
                <a:latin typeface="Arial" panose="020B0604020202020204" pitchFamily="34" charset="0"/>
                <a:cs typeface="Arial" panose="020B0604020202020204" pitchFamily="34" charset="0"/>
              </a:rPr>
              <a:t>grammers</a:t>
            </a:r>
            <a:r>
              <a:rPr lang="en-US" sz="6400" b="0" i="0" dirty="0">
                <a:solidFill>
                  <a:srgbClr val="111111"/>
                </a:solidFill>
                <a:effectLst/>
                <a:highlight>
                  <a:srgbClr val="FFFF00"/>
                </a:highlight>
                <a:latin typeface="Arial" panose="020B0604020202020204" pitchFamily="34" charset="0"/>
                <a:cs typeface="Arial" panose="020B0604020202020204" pitchFamily="34" charset="0"/>
              </a:rPr>
              <a:t> are textbook examples of rule-based approaches to NLP</a:t>
            </a:r>
            <a:r>
              <a:rPr lang="en-US" sz="6400" b="0" i="0" dirty="0">
                <a:solidFill>
                  <a:srgbClr val="111111"/>
                </a:solidFill>
                <a:effectLst/>
                <a:latin typeface="Arial" panose="020B0604020202020204" pitchFamily="34" charset="0"/>
                <a:cs typeface="Arial" panose="020B0604020202020204" pitchFamily="34" charset="0"/>
              </a:rPr>
              <a:t>.</a:t>
            </a:r>
          </a:p>
          <a:p>
            <a:pPr marL="0" indent="0" algn="l">
              <a:buNone/>
            </a:pPr>
            <a:r>
              <a:rPr lang="en-US" sz="6400" b="0" i="0" dirty="0">
                <a:solidFill>
                  <a:srgbClr val="111111"/>
                </a:solidFill>
                <a:effectLst/>
                <a:latin typeface="Arial" panose="020B0604020202020204" pitchFamily="34" charset="0"/>
                <a:cs typeface="Arial" panose="020B0604020202020204" pitchFamily="34" charset="0"/>
              </a:rPr>
              <a:t>Rule-based approaches:-</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tend to focus on </a:t>
            </a:r>
            <a:r>
              <a:rPr lang="en-US" sz="6400" b="0" i="0" dirty="0">
                <a:solidFill>
                  <a:srgbClr val="111111"/>
                </a:solidFill>
                <a:effectLst/>
                <a:highlight>
                  <a:srgbClr val="FFFF00"/>
                </a:highlight>
                <a:latin typeface="Arial" panose="020B0604020202020204" pitchFamily="34" charset="0"/>
                <a:cs typeface="Arial" panose="020B0604020202020204" pitchFamily="34" charset="0"/>
              </a:rPr>
              <a:t>pattern-matching or parsing</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are </a:t>
            </a:r>
            <a:r>
              <a:rPr lang="en-US" sz="6400" b="0" i="0" dirty="0">
                <a:solidFill>
                  <a:srgbClr val="111111"/>
                </a:solidFill>
                <a:effectLst/>
                <a:highlight>
                  <a:srgbClr val="FFFF00"/>
                </a:highlight>
                <a:latin typeface="Arial" panose="020B0604020202020204" pitchFamily="34" charset="0"/>
                <a:cs typeface="Arial" panose="020B0604020202020204" pitchFamily="34" charset="0"/>
              </a:rPr>
              <a:t>low precision, high recall</a:t>
            </a:r>
            <a:r>
              <a:rPr lang="en-US" sz="6400" b="0" i="0" dirty="0">
                <a:solidFill>
                  <a:srgbClr val="111111"/>
                </a:solidFill>
                <a:effectLst/>
                <a:latin typeface="Arial" panose="020B0604020202020204" pitchFamily="34" charset="0"/>
                <a:cs typeface="Arial" panose="020B0604020202020204" pitchFamily="34" charset="0"/>
              </a:rPr>
              <a:t>, meaning they can have high performance in specific use cases, but often suffer performance degradation when generalized.</a:t>
            </a:r>
            <a:endParaRPr lang="en-IN" sz="6400" b="1" i="0" dirty="0">
              <a:solidFill>
                <a:srgbClr val="11111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IN" sz="6400" b="1" dirty="0">
              <a:solidFill>
                <a:srgbClr val="111111"/>
              </a:solidFill>
              <a:latin typeface="Arial" panose="020B0604020202020204" pitchFamily="34" charset="0"/>
              <a:cs typeface="Arial" panose="020B0604020202020204" pitchFamily="34" charset="0"/>
            </a:endParaRPr>
          </a:p>
          <a:p>
            <a:pPr marL="0" indent="0" algn="l">
              <a:buNone/>
            </a:pPr>
            <a:r>
              <a:rPr lang="en-IN" sz="6400" b="1" dirty="0">
                <a:solidFill>
                  <a:srgbClr val="111111"/>
                </a:solidFill>
                <a:latin typeface="Arial" panose="020B0604020202020204" pitchFamily="34" charset="0"/>
                <a:cs typeface="Arial" panose="020B0604020202020204" pitchFamily="34" charset="0"/>
              </a:rPr>
              <a:t>2.</a:t>
            </a:r>
            <a:r>
              <a:rPr lang="en-US" sz="6400" b="1" i="0" dirty="0">
                <a:solidFill>
                  <a:srgbClr val="111111"/>
                </a:solidFill>
                <a:effectLst/>
                <a:latin typeface="Arial" panose="020B0604020202020204" pitchFamily="34" charset="0"/>
                <a:cs typeface="Arial" panose="020B0604020202020204" pitchFamily="34" charset="0"/>
              </a:rPr>
              <a:t> . "Traditional" Machine Learning or Probabilistic Modeling</a:t>
            </a:r>
            <a:endParaRPr lang="en-US" sz="6400" b="0" i="0" dirty="0">
              <a:solidFill>
                <a:srgbClr val="111111"/>
              </a:solidFill>
              <a:effectLst/>
              <a:latin typeface="Arial" panose="020B0604020202020204" pitchFamily="34" charset="0"/>
              <a:cs typeface="Arial" panose="020B0604020202020204" pitchFamily="34" charset="0"/>
            </a:endParaRPr>
          </a:p>
          <a:p>
            <a:pPr algn="l"/>
            <a:r>
              <a:rPr lang="en-US" sz="6400" b="0" i="0" dirty="0">
                <a:solidFill>
                  <a:srgbClr val="111111"/>
                </a:solidFill>
                <a:effectLst/>
                <a:latin typeface="Arial" panose="020B0604020202020204" pitchFamily="34" charset="0"/>
                <a:cs typeface="Arial" panose="020B0604020202020204" pitchFamily="34" charset="0"/>
              </a:rPr>
              <a:t>"Traditional" machine learning approaches include </a:t>
            </a:r>
            <a:r>
              <a:rPr lang="en-US" sz="6400" b="0" i="0" dirty="0">
                <a:solidFill>
                  <a:srgbClr val="111111"/>
                </a:solidFill>
                <a:effectLst/>
                <a:highlight>
                  <a:srgbClr val="FFFF00"/>
                </a:highlight>
                <a:latin typeface="Arial" panose="020B0604020202020204" pitchFamily="34" charset="0"/>
                <a:cs typeface="Arial" panose="020B0604020202020204" pitchFamily="34" charset="0"/>
              </a:rPr>
              <a:t>probabilistic modeling, likelihood maximization, and linear classifiers</a:t>
            </a:r>
            <a:r>
              <a:rPr lang="en-US" sz="6400" b="0" i="0" dirty="0">
                <a:solidFill>
                  <a:srgbClr val="111111"/>
                </a:solidFill>
                <a:effectLst/>
                <a:latin typeface="Arial" panose="020B0604020202020204" pitchFamily="34" charset="0"/>
                <a:cs typeface="Arial" panose="020B0604020202020204" pitchFamily="34" charset="0"/>
              </a:rPr>
              <a:t>. Notably, these are not neural network models (see those below).</a:t>
            </a:r>
          </a:p>
          <a:p>
            <a:pPr marL="0" indent="0" algn="l">
              <a:buNone/>
            </a:pPr>
            <a:r>
              <a:rPr lang="en-US" sz="6400" b="0" i="0" dirty="0">
                <a:solidFill>
                  <a:srgbClr val="111111"/>
                </a:solidFill>
                <a:effectLst/>
                <a:latin typeface="Arial" panose="020B0604020202020204" pitchFamily="34" charset="0"/>
                <a:cs typeface="Arial" panose="020B0604020202020204" pitchFamily="34" charset="0"/>
              </a:rPr>
              <a:t>Traditional machine learning approaches are characterized by:</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training data - in this case, a corpus with markup</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feature engineering - word type, surrounding words, capitalized, plural, etc.</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training a model on parameters, followed by fitting on test data (typical of machine learning systems in general)</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inference (applying model to test data) characterized </a:t>
            </a:r>
            <a:r>
              <a:rPr lang="en-US" sz="6400" b="0" i="0" dirty="0">
                <a:solidFill>
                  <a:srgbClr val="111111"/>
                </a:solidFill>
                <a:effectLst/>
                <a:highlight>
                  <a:srgbClr val="FFFF00"/>
                </a:highlight>
                <a:latin typeface="Arial" panose="020B0604020202020204" pitchFamily="34" charset="0"/>
                <a:cs typeface="Arial" panose="020B0604020202020204" pitchFamily="34" charset="0"/>
              </a:rPr>
              <a:t>by finding most probable words, next word, best category</a:t>
            </a:r>
            <a:r>
              <a:rPr lang="en-US" sz="6400" b="0" i="0" dirty="0">
                <a:solidFill>
                  <a:srgbClr val="111111"/>
                </a:solidFill>
                <a:effectLst/>
                <a:latin typeface="Arial" panose="020B0604020202020204" pitchFamily="34" charset="0"/>
                <a:cs typeface="Arial" panose="020B0604020202020204" pitchFamily="34" charset="0"/>
              </a:rPr>
              <a:t>, etc.</a:t>
            </a:r>
          </a:p>
          <a:p>
            <a:pPr algn="l">
              <a:buFont typeface="Arial" panose="020B0604020202020204" pitchFamily="34" charset="0"/>
              <a:buChar char="•"/>
            </a:pPr>
            <a:r>
              <a:rPr lang="en-US" sz="6400" b="0" i="0" dirty="0">
                <a:solidFill>
                  <a:srgbClr val="111111"/>
                </a:solidFill>
                <a:effectLst/>
                <a:latin typeface="Arial" panose="020B0604020202020204" pitchFamily="34" charset="0"/>
                <a:cs typeface="Arial" panose="020B0604020202020204" pitchFamily="34" charset="0"/>
              </a:rPr>
              <a:t>"semantic slot filling"</a:t>
            </a:r>
          </a:p>
          <a:p>
            <a:pPr algn="l">
              <a:buFont typeface="Arial" panose="020B0604020202020204" pitchFamily="34" charset="0"/>
              <a:buChar char="•"/>
            </a:pPr>
            <a:endParaRPr lang="en-US" sz="6400" b="0" i="0" dirty="0">
              <a:solidFill>
                <a:srgbClr val="111111"/>
              </a:solidFill>
              <a:effectLst/>
              <a:latin typeface="Arial" panose="020B0604020202020204" pitchFamily="34" charset="0"/>
              <a:cs typeface="Arial" panose="020B0604020202020204" pitchFamily="34" charset="0"/>
            </a:endParaRPr>
          </a:p>
          <a:p>
            <a:pPr marL="0" indent="0" algn="l">
              <a:buNone/>
            </a:pPr>
            <a:br>
              <a:rPr lang="en-IN" sz="6400" dirty="0">
                <a:latin typeface="Arial" panose="020B0604020202020204" pitchFamily="34" charset="0"/>
                <a:cs typeface="Arial" panose="020B0604020202020204" pitchFamily="34" charset="0"/>
              </a:rPr>
            </a:br>
            <a:br>
              <a:rPr lang="en-IN" sz="1800" dirty="0"/>
            </a:br>
            <a:endParaRPr lang="en-IN" sz="1800" dirty="0"/>
          </a:p>
        </p:txBody>
      </p:sp>
    </p:spTree>
    <p:extLst>
      <p:ext uri="{BB962C8B-B14F-4D97-AF65-F5344CB8AC3E}">
        <p14:creationId xmlns:p14="http://schemas.microsoft.com/office/powerpoint/2010/main" val="290203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A694-9B5A-4CA4-A376-37970D15791F}"/>
              </a:ext>
            </a:extLst>
          </p:cNvPr>
          <p:cNvSpPr>
            <a:spLocks noGrp="1"/>
          </p:cNvSpPr>
          <p:nvPr>
            <p:ph type="title"/>
          </p:nvPr>
        </p:nvSpPr>
        <p:spPr>
          <a:xfrm>
            <a:off x="838200" y="365125"/>
            <a:ext cx="10515600" cy="24126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3275F33-C591-4582-B033-7D11E9945A2B}"/>
              </a:ext>
            </a:extLst>
          </p:cNvPr>
          <p:cNvSpPr>
            <a:spLocks noGrp="1"/>
          </p:cNvSpPr>
          <p:nvPr>
            <p:ph idx="1"/>
          </p:nvPr>
        </p:nvSpPr>
        <p:spPr>
          <a:xfrm>
            <a:off x="356135" y="1106905"/>
            <a:ext cx="10997665" cy="5070058"/>
          </a:xfrm>
        </p:spPr>
        <p:txBody>
          <a:bodyPr>
            <a:normAutofit/>
          </a:bodyPr>
          <a:lstStyle/>
          <a:p>
            <a:pPr marL="0" indent="0" algn="l">
              <a:buNone/>
            </a:pPr>
            <a:r>
              <a:rPr lang="en-US" sz="1600" b="1" dirty="0">
                <a:solidFill>
                  <a:srgbClr val="111111"/>
                </a:solidFill>
                <a:latin typeface="Arial" panose="020B0604020202020204" pitchFamily="34" charset="0"/>
                <a:cs typeface="Arial" panose="020B0604020202020204" pitchFamily="34" charset="0"/>
              </a:rPr>
              <a:t>Neural Network Model</a:t>
            </a:r>
            <a:endParaRPr lang="en-US" sz="1600" b="1" i="0" dirty="0">
              <a:solidFill>
                <a:srgbClr val="111111"/>
              </a:solidFill>
              <a:effectLst/>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This is similar to "traditional" machine learning, but with a few differences:</a:t>
            </a:r>
          </a:p>
          <a:p>
            <a:pPr algn="l">
              <a:buFont typeface="Arial" panose="020B0604020202020204" pitchFamily="34" charset="0"/>
              <a:buChar char="•"/>
            </a:pPr>
            <a:r>
              <a:rPr lang="en-US" sz="1600" b="0" i="0" dirty="0">
                <a:solidFill>
                  <a:srgbClr val="111111"/>
                </a:solidFill>
                <a:effectLst/>
                <a:latin typeface="Arial" panose="020B0604020202020204" pitchFamily="34" charset="0"/>
                <a:cs typeface="Arial" panose="020B0604020202020204" pitchFamily="34" charset="0"/>
              </a:rPr>
              <a:t>feature engineering is generally skipped, </a:t>
            </a:r>
            <a:r>
              <a:rPr lang="en-US" sz="1600" b="0" i="0" dirty="0">
                <a:solidFill>
                  <a:srgbClr val="111111"/>
                </a:solidFill>
                <a:effectLst/>
                <a:highlight>
                  <a:srgbClr val="FFFF00"/>
                </a:highlight>
                <a:latin typeface="Arial" panose="020B0604020202020204" pitchFamily="34" charset="0"/>
                <a:cs typeface="Arial" panose="020B0604020202020204" pitchFamily="34" charset="0"/>
              </a:rPr>
              <a:t>as networks will "learn" important features </a:t>
            </a:r>
            <a:r>
              <a:rPr lang="en-US" sz="1600" b="0" i="0" dirty="0">
                <a:solidFill>
                  <a:srgbClr val="111111"/>
                </a:solidFill>
                <a:effectLst/>
                <a:latin typeface="Arial" panose="020B0604020202020204" pitchFamily="34" charset="0"/>
                <a:cs typeface="Arial" panose="020B0604020202020204" pitchFamily="34" charset="0"/>
              </a:rPr>
              <a:t>(this is generally one of the claimed big benefits of using neural networks for NLP)</a:t>
            </a:r>
          </a:p>
          <a:p>
            <a:pPr algn="l">
              <a:buFont typeface="Arial" panose="020B0604020202020204" pitchFamily="34" charset="0"/>
              <a:buChar char="•"/>
            </a:pPr>
            <a:r>
              <a:rPr lang="en-US" sz="1600" b="0" i="0" dirty="0">
                <a:solidFill>
                  <a:srgbClr val="111111"/>
                </a:solidFill>
                <a:effectLst/>
                <a:latin typeface="Arial" panose="020B0604020202020204" pitchFamily="34" charset="0"/>
                <a:cs typeface="Arial" panose="020B0604020202020204" pitchFamily="34" charset="0"/>
              </a:rPr>
              <a:t>instead, streams of raw parameters ("words" -- actually vector representations of words) without engineered features, are fed into neural networks</a:t>
            </a:r>
          </a:p>
          <a:p>
            <a:pPr algn="l">
              <a:buFont typeface="Arial" panose="020B0604020202020204" pitchFamily="34" charset="0"/>
              <a:buChar char="•"/>
            </a:pPr>
            <a:r>
              <a:rPr lang="en-US" sz="1600" b="0" i="0" dirty="0">
                <a:solidFill>
                  <a:srgbClr val="111111"/>
                </a:solidFill>
                <a:effectLst/>
                <a:latin typeface="Arial" panose="020B0604020202020204" pitchFamily="34" charset="0"/>
                <a:cs typeface="Arial" panose="020B0604020202020204" pitchFamily="34" charset="0"/>
              </a:rPr>
              <a:t>very large training corpus</a:t>
            </a:r>
          </a:p>
          <a:p>
            <a:pPr algn="l"/>
            <a:r>
              <a:rPr lang="en-US" sz="1600" b="0" i="0" dirty="0">
                <a:solidFill>
                  <a:srgbClr val="111111"/>
                </a:solidFill>
                <a:effectLst/>
                <a:latin typeface="Arial" panose="020B0604020202020204" pitchFamily="34" charset="0"/>
                <a:cs typeface="Arial" panose="020B0604020202020204" pitchFamily="34" charset="0"/>
              </a:rPr>
              <a:t>Specific neural networks of use in NLP include </a:t>
            </a:r>
            <a:r>
              <a:rPr lang="en-US" sz="1600" b="0" i="0" dirty="0">
                <a:solidFill>
                  <a:srgbClr val="111111"/>
                </a:solidFill>
                <a:effectLst/>
                <a:highlight>
                  <a:srgbClr val="FFFF00"/>
                </a:highlight>
                <a:latin typeface="Arial" panose="020B0604020202020204" pitchFamily="34" charset="0"/>
                <a:cs typeface="Arial" panose="020B0604020202020204" pitchFamily="34" charset="0"/>
              </a:rPr>
              <a:t>recurrent neural networks (RNNs</a:t>
            </a:r>
            <a:r>
              <a:rPr lang="en-US" sz="1600" b="0" i="0" dirty="0">
                <a:solidFill>
                  <a:srgbClr val="111111"/>
                </a:solidFill>
                <a:effectLst/>
                <a:latin typeface="Arial" panose="020B0604020202020204" pitchFamily="34" charset="0"/>
                <a:cs typeface="Arial" panose="020B0604020202020204" pitchFamily="34" charset="0"/>
              </a:rPr>
              <a:t>) and convolutional neural networks (CNNs).</a:t>
            </a:r>
          </a:p>
          <a:p>
            <a:endParaRPr lang="en-IN" dirty="0"/>
          </a:p>
        </p:txBody>
      </p:sp>
    </p:spTree>
    <p:extLst>
      <p:ext uri="{BB962C8B-B14F-4D97-AF65-F5344CB8AC3E}">
        <p14:creationId xmlns:p14="http://schemas.microsoft.com/office/powerpoint/2010/main" val="12128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4319-287D-44AA-8F80-291FE35479D0}"/>
              </a:ext>
            </a:extLst>
          </p:cNvPr>
          <p:cNvSpPr>
            <a:spLocks noGrp="1"/>
          </p:cNvSpPr>
          <p:nvPr>
            <p:ph type="title"/>
          </p:nvPr>
        </p:nvSpPr>
        <p:spPr>
          <a:xfrm>
            <a:off x="838200" y="365126"/>
            <a:ext cx="10515600" cy="45302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9FFA9F7-705A-431A-8C2E-9A2C973F3A3F}"/>
              </a:ext>
            </a:extLst>
          </p:cNvPr>
          <p:cNvSpPr>
            <a:spLocks noGrp="1"/>
          </p:cNvSpPr>
          <p:nvPr>
            <p:ph idx="1"/>
          </p:nvPr>
        </p:nvSpPr>
        <p:spPr>
          <a:xfrm>
            <a:off x="221381" y="1049154"/>
            <a:ext cx="11656194" cy="5611528"/>
          </a:xfrm>
        </p:spPr>
        <p:txBody>
          <a:bodyPr>
            <a:normAutofit fontScale="92500" lnSpcReduction="10000"/>
          </a:bodyPr>
          <a:lstStyle/>
          <a:p>
            <a:pPr algn="l" fontAlgn="base"/>
            <a:r>
              <a:rPr lang="en-US" b="0" dirty="0">
                <a:solidFill>
                  <a:srgbClr val="555555"/>
                </a:solidFill>
                <a:effectLst/>
                <a:latin typeface="Helvetica Neue"/>
              </a:rPr>
              <a:t>Linguists is the scientific study of language, including its grammar, semantics, and phonetics.</a:t>
            </a:r>
          </a:p>
          <a:p>
            <a:pPr algn="l" fontAlgn="base"/>
            <a:r>
              <a:rPr lang="en-US" b="0" dirty="0">
                <a:solidFill>
                  <a:srgbClr val="555555"/>
                </a:solidFill>
                <a:effectLst/>
                <a:latin typeface="Helvetica Neue"/>
              </a:rPr>
              <a:t>Classical linguistics involved devising and evaluating rules of language. Great progress was made on formal methods for syntax and semantics, but for the most part, the interesting problems in natural language understanding resist clean mathematical formalisms.</a:t>
            </a:r>
          </a:p>
          <a:p>
            <a:pPr algn="l" fontAlgn="base"/>
            <a:r>
              <a:rPr lang="en-US" b="0" dirty="0">
                <a:solidFill>
                  <a:srgbClr val="555555"/>
                </a:solidFill>
                <a:effectLst/>
                <a:latin typeface="Helvetica Neue"/>
              </a:rPr>
              <a:t>Broadly, a linguist is anyone who studies language, but perhaps more colloquially, a self-defining linguist may be more focused on being out in the field.</a:t>
            </a:r>
          </a:p>
          <a:p>
            <a:pPr algn="l" fontAlgn="base"/>
            <a:r>
              <a:rPr lang="en-US" b="0" dirty="0">
                <a:solidFill>
                  <a:srgbClr val="555555"/>
                </a:solidFill>
                <a:effectLst/>
                <a:latin typeface="Helvetica Neue"/>
              </a:rPr>
              <a:t>Mathematics is the tool of science. Mathematicians working on natural language may refer to their study as mathematical linguistics, focusing exclusively on the use of discrete mathematical formalisms and theory for natural language (e.g. formal languages and automata theory).</a:t>
            </a:r>
          </a:p>
          <a:p>
            <a:br>
              <a:rPr lang="en-US" dirty="0"/>
            </a:br>
            <a:endParaRPr lang="en-IN" dirty="0"/>
          </a:p>
        </p:txBody>
      </p:sp>
    </p:spTree>
    <p:extLst>
      <p:ext uri="{BB962C8B-B14F-4D97-AF65-F5344CB8AC3E}">
        <p14:creationId xmlns:p14="http://schemas.microsoft.com/office/powerpoint/2010/main" val="2707246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0D3F-8855-473C-A24B-F89E97ADACC3}"/>
              </a:ext>
            </a:extLst>
          </p:cNvPr>
          <p:cNvSpPr>
            <a:spLocks noGrp="1"/>
          </p:cNvSpPr>
          <p:nvPr>
            <p:ph type="title"/>
          </p:nvPr>
        </p:nvSpPr>
        <p:spPr>
          <a:xfrm>
            <a:off x="838200" y="365126"/>
            <a:ext cx="10515600" cy="5589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99F6484-5814-427B-80E3-FA5FC040EE20}"/>
              </a:ext>
            </a:extLst>
          </p:cNvPr>
          <p:cNvSpPr>
            <a:spLocks noGrp="1"/>
          </p:cNvSpPr>
          <p:nvPr>
            <p:ph idx="1"/>
          </p:nvPr>
        </p:nvSpPr>
        <p:spPr>
          <a:xfrm>
            <a:off x="433137" y="1386038"/>
            <a:ext cx="11569566" cy="5351646"/>
          </a:xfrm>
        </p:spPr>
        <p:txBody>
          <a:bodyPr>
            <a:normAutofit/>
          </a:bodyPr>
          <a:lstStyle/>
          <a:p>
            <a:r>
              <a:rPr lang="en-US" sz="1800" b="0" i="0" dirty="0">
                <a:solidFill>
                  <a:srgbClr val="202124"/>
                </a:solidFill>
                <a:effectLst/>
                <a:latin typeface="Arial" panose="020B0604020202020204" pitchFamily="34" charset="0"/>
                <a:cs typeface="Arial" panose="020B0604020202020204" pitchFamily="34" charset="0"/>
              </a:rPr>
              <a:t>In a </a:t>
            </a:r>
            <a:r>
              <a:rPr lang="en-US" sz="1800" b="0" i="0" dirty="0">
                <a:solidFill>
                  <a:srgbClr val="202124"/>
                </a:solidFill>
                <a:effectLst/>
                <a:highlight>
                  <a:srgbClr val="FFFF00"/>
                </a:highlight>
                <a:latin typeface="Arial" panose="020B0604020202020204" pitchFamily="34" charset="0"/>
                <a:cs typeface="Arial" panose="020B0604020202020204" pitchFamily="34" charset="0"/>
              </a:rPr>
              <a:t>data-driven approach, </a:t>
            </a:r>
            <a:r>
              <a:rPr lang="en-US" sz="1800" b="1" i="0" dirty="0">
                <a:solidFill>
                  <a:srgbClr val="202124"/>
                </a:solidFill>
                <a:effectLst/>
                <a:latin typeface="Arial" panose="020B0604020202020204" pitchFamily="34" charset="0"/>
                <a:cs typeface="Arial" panose="020B0604020202020204" pitchFamily="34" charset="0"/>
              </a:rPr>
              <a:t>decisions </a:t>
            </a:r>
            <a:r>
              <a:rPr lang="en-US" sz="1800" b="1" i="0" dirty="0">
                <a:solidFill>
                  <a:srgbClr val="202124"/>
                </a:solidFill>
                <a:effectLst/>
                <a:highlight>
                  <a:srgbClr val="FFFF00"/>
                </a:highlight>
                <a:latin typeface="Arial" panose="020B0604020202020204" pitchFamily="34" charset="0"/>
                <a:cs typeface="Arial" panose="020B0604020202020204" pitchFamily="34" charset="0"/>
              </a:rPr>
              <a:t>are made based on data instead of intuition</a:t>
            </a:r>
            <a:r>
              <a:rPr lang="en-US" sz="1800" b="0" i="0" dirty="0">
                <a:solidFill>
                  <a:srgbClr val="202124"/>
                </a:solidFill>
                <a:effectLst/>
                <a:latin typeface="Arial" panose="020B0604020202020204" pitchFamily="34" charset="0"/>
                <a:cs typeface="Arial" panose="020B0604020202020204" pitchFamily="34" charset="0"/>
              </a:rPr>
              <a:t>. Following a data-driven approach offers measurable advantages. </a:t>
            </a:r>
            <a:r>
              <a:rPr lang="en-US" sz="1800" b="0" i="0" dirty="0">
                <a:solidFill>
                  <a:srgbClr val="202124"/>
                </a:solidFill>
                <a:effectLst/>
                <a:highlight>
                  <a:srgbClr val="FFFF00"/>
                </a:highlight>
                <a:latin typeface="Arial" panose="020B0604020202020204" pitchFamily="34" charset="0"/>
                <a:cs typeface="Arial" panose="020B0604020202020204" pitchFamily="34" charset="0"/>
              </a:rPr>
              <a:t>That's because a data-driven strategy uses </a:t>
            </a:r>
            <a:r>
              <a:rPr lang="en-US" sz="1800" b="0" i="0" dirty="0" err="1">
                <a:solidFill>
                  <a:srgbClr val="202124"/>
                </a:solidFill>
                <a:effectLst/>
                <a:highlight>
                  <a:srgbClr val="FFFF00"/>
                </a:highlight>
                <a:latin typeface="Arial" panose="020B0604020202020204" pitchFamily="34" charset="0"/>
                <a:cs typeface="Arial" panose="020B0604020202020204" pitchFamily="34" charset="0"/>
              </a:rPr>
              <a:t>facts</a:t>
            </a:r>
            <a:r>
              <a:rPr lang="en-US" sz="1800" b="0" i="1" dirty="0" err="1">
                <a:solidFill>
                  <a:srgbClr val="555555"/>
                </a:solidFill>
                <a:effectLst/>
                <a:latin typeface="Arial" panose="020B0604020202020204" pitchFamily="34" charset="0"/>
                <a:cs typeface="Arial" panose="020B0604020202020204" pitchFamily="34" charset="0"/>
              </a:rPr>
              <a:t>Data</a:t>
            </a:r>
            <a:r>
              <a:rPr lang="en-US" sz="1800" b="0" i="1" dirty="0">
                <a:solidFill>
                  <a:srgbClr val="555555"/>
                </a:solidFill>
                <a:effectLst/>
                <a:latin typeface="Arial" panose="020B0604020202020204" pitchFamily="34" charset="0"/>
                <a:cs typeface="Arial" panose="020B0604020202020204" pitchFamily="34" charset="0"/>
              </a:rPr>
              <a:t>-Drive methods for natural language processing have now become so popular that they must be considered mainstream approaches to computational linguistics. … A strong contributing factor to this development is undoubtedly the increase amount of available electronically stored data to which these methods can be applied; another factor might be a certain disenchantment with approaches relying exclusively on </a:t>
            </a:r>
            <a:r>
              <a:rPr lang="en-US" sz="1800" b="0" i="1" dirty="0">
                <a:solidFill>
                  <a:srgbClr val="555555"/>
                </a:solidFill>
                <a:effectLst/>
                <a:highlight>
                  <a:srgbClr val="FFFF00"/>
                </a:highlight>
                <a:latin typeface="Arial" panose="020B0604020202020204" pitchFamily="34" charset="0"/>
                <a:cs typeface="Arial" panose="020B0604020202020204" pitchFamily="34" charset="0"/>
              </a:rPr>
              <a:t>hand-crafted rules, due to their observed brittleness</a:t>
            </a:r>
            <a:r>
              <a:rPr lang="en-US" sz="1800" b="0" i="1" dirty="0">
                <a:solidFill>
                  <a:srgbClr val="555555"/>
                </a:solidFill>
                <a:effectLst/>
                <a:latin typeface="Arial" panose="020B0604020202020204" pitchFamily="34" charset="0"/>
                <a:cs typeface="Arial" panose="020B0604020202020204" pitchFamily="34" charset="0"/>
              </a:rPr>
              <a:t>.</a:t>
            </a:r>
          </a:p>
          <a:p>
            <a:endParaRPr lang="en-US" sz="1800" i="1" dirty="0">
              <a:solidFill>
                <a:srgbClr val="555555"/>
              </a:solidFill>
              <a:latin typeface="Arial" panose="020B0604020202020204" pitchFamily="34" charset="0"/>
              <a:cs typeface="Arial" panose="020B0604020202020204" pitchFamily="34" charset="0"/>
            </a:endParaRPr>
          </a:p>
          <a:p>
            <a:r>
              <a:rPr lang="en-US" sz="1800" i="1" dirty="0">
                <a:solidFill>
                  <a:srgbClr val="555555"/>
                </a:solidFill>
                <a:latin typeface="Arial" panose="020B0604020202020204" pitchFamily="34" charset="0"/>
                <a:cs typeface="Arial" panose="020B0604020202020204" pitchFamily="34" charset="0"/>
              </a:rPr>
              <a:t>We know machine needs to </a:t>
            </a:r>
            <a:r>
              <a:rPr lang="en-US" sz="1800" i="1" dirty="0" err="1">
                <a:solidFill>
                  <a:srgbClr val="555555"/>
                </a:solidFill>
                <a:latin typeface="Arial" panose="020B0604020202020204" pitchFamily="34" charset="0"/>
                <a:cs typeface="Arial" panose="020B0604020202020204" pitchFamily="34" charset="0"/>
              </a:rPr>
              <a:t>learn,so</a:t>
            </a:r>
            <a:r>
              <a:rPr lang="en-US" sz="1800" i="1" dirty="0">
                <a:solidFill>
                  <a:srgbClr val="555555"/>
                </a:solidFill>
                <a:latin typeface="Arial" panose="020B0604020202020204" pitchFamily="34" charset="0"/>
                <a:cs typeface="Arial" panose="020B0604020202020204" pitchFamily="34" charset="0"/>
              </a:rPr>
              <a:t> our task is to create a learning framework and provide properly formatted clean data for machine to learn from.</a:t>
            </a:r>
            <a:r>
              <a:rPr lang="en-US" sz="1800" b="0" i="0" dirty="0">
                <a:solidFill>
                  <a:srgbClr val="202124"/>
                </a:solidFill>
                <a:effectLst/>
                <a:latin typeface="Arial" panose="020B0604020202020204" pitchFamily="34" charset="0"/>
                <a:cs typeface="Arial" panose="020B0604020202020204" pitchFamily="34" charset="0"/>
              </a:rPr>
              <a:t> Machine Learning is </a:t>
            </a:r>
            <a:r>
              <a:rPr lang="en-US" sz="1800" b="1" i="0" dirty="0">
                <a:solidFill>
                  <a:srgbClr val="202124"/>
                </a:solidFill>
                <a:effectLst/>
                <a:latin typeface="Arial" panose="020B0604020202020204" pitchFamily="34" charset="0"/>
                <a:cs typeface="Arial" panose="020B0604020202020204" pitchFamily="34" charset="0"/>
              </a:rPr>
              <a:t>an application of AI that provides systems the ability to automatically learn and improve from experience without</a:t>
            </a:r>
            <a:r>
              <a:rPr lang="en-US" sz="1800" b="0" i="0" dirty="0">
                <a:solidFill>
                  <a:srgbClr val="202124"/>
                </a:solidFill>
                <a:effectLst/>
                <a:latin typeface="Arial" panose="020B0604020202020204" pitchFamily="34" charset="0"/>
                <a:cs typeface="Arial" panose="020B0604020202020204" pitchFamily="34" charset="0"/>
              </a:rPr>
              <a:t> being explicitly programmed. Machine Learning can be used to help solve AI problems and to improve NLP by automating processes and delivering accurate responses.</a:t>
            </a:r>
            <a:endParaRPr lang="en-US" sz="1800" i="1" dirty="0">
              <a:solidFill>
                <a:srgbClr val="55555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00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6FB76-72CC-47E7-808E-AEFA60F6AD3D}"/>
              </a:ext>
            </a:extLst>
          </p:cNvPr>
          <p:cNvSpPr>
            <a:spLocks noGrp="1"/>
          </p:cNvSpPr>
          <p:nvPr>
            <p:ph type="title"/>
          </p:nvPr>
        </p:nvSpPr>
        <p:spPr>
          <a:xfrm>
            <a:off x="838200" y="365126"/>
            <a:ext cx="10515600" cy="462648"/>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96692305-7D1A-4486-BA5F-E016BC662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394" y="1122519"/>
            <a:ext cx="9818940" cy="4965659"/>
          </a:xfrm>
        </p:spPr>
      </p:pic>
    </p:spTree>
    <p:extLst>
      <p:ext uri="{BB962C8B-B14F-4D97-AF65-F5344CB8AC3E}">
        <p14:creationId xmlns:p14="http://schemas.microsoft.com/office/powerpoint/2010/main" val="49672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F5C4-9A94-4B25-BA02-3678056057BC}"/>
              </a:ext>
            </a:extLst>
          </p:cNvPr>
          <p:cNvSpPr>
            <a:spLocks noGrp="1"/>
          </p:cNvSpPr>
          <p:nvPr>
            <p:ph type="title"/>
          </p:nvPr>
        </p:nvSpPr>
        <p:spPr>
          <a:xfrm>
            <a:off x="838200" y="365125"/>
            <a:ext cx="10515600" cy="414521"/>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D5A4DBE9-A39E-4FB0-A472-C296B3FA2A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6712" y="1712008"/>
            <a:ext cx="8312577" cy="4305521"/>
          </a:xfrm>
        </p:spPr>
      </p:pic>
    </p:spTree>
    <p:extLst>
      <p:ext uri="{BB962C8B-B14F-4D97-AF65-F5344CB8AC3E}">
        <p14:creationId xmlns:p14="http://schemas.microsoft.com/office/powerpoint/2010/main" val="7294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69CC-4C9B-4583-8101-6B46E34B9C03}"/>
              </a:ext>
            </a:extLst>
          </p:cNvPr>
          <p:cNvSpPr>
            <a:spLocks noGrp="1"/>
          </p:cNvSpPr>
          <p:nvPr>
            <p:ph type="title"/>
          </p:nvPr>
        </p:nvSpPr>
        <p:spPr>
          <a:xfrm>
            <a:off x="838200" y="365125"/>
            <a:ext cx="10515600" cy="655153"/>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7BB1A093-DA8E-44B7-9EE7-29486D4F8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6635" y="1692951"/>
            <a:ext cx="9112718" cy="4565885"/>
          </a:xfrm>
        </p:spPr>
      </p:pic>
    </p:spTree>
    <p:extLst>
      <p:ext uri="{BB962C8B-B14F-4D97-AF65-F5344CB8AC3E}">
        <p14:creationId xmlns:p14="http://schemas.microsoft.com/office/powerpoint/2010/main" val="3734511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2603</TotalTime>
  <Words>1672</Words>
  <Application>Microsoft Office PowerPoint</Application>
  <PresentationFormat>Widescreen</PresentationFormat>
  <Paragraphs>77</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charter</vt:lpstr>
      <vt:lpstr>Helvetica Neue</vt:lpstr>
      <vt:lpstr>Office Theme</vt:lpstr>
      <vt:lpstr>Types of POS Tagging</vt:lpstr>
      <vt:lpstr>Issues in POS Tagging</vt:lpstr>
      <vt:lpstr>Approaches to NLP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Entropy Model</vt:lpstr>
      <vt:lpstr>Language Modelling</vt:lpstr>
      <vt:lpstr> Types of Language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NLP Tasks</dc:title>
  <dc:creator>Anisha Gupta</dc:creator>
  <cp:lastModifiedBy>Ashish Dangi</cp:lastModifiedBy>
  <cp:revision>11</cp:revision>
  <dcterms:created xsi:type="dcterms:W3CDTF">2022-02-16T10:33:45Z</dcterms:created>
  <dcterms:modified xsi:type="dcterms:W3CDTF">2022-03-05T09:59:42Z</dcterms:modified>
</cp:coreProperties>
</file>