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8" r:id="rId6"/>
    <p:sldId id="259" r:id="rId7"/>
    <p:sldId id="260" r:id="rId8"/>
    <p:sldId id="261" r:id="rId9"/>
    <p:sldId id="264" r:id="rId10"/>
    <p:sldId id="268" r:id="rId11"/>
    <p:sldId id="270" r:id="rId12"/>
    <p:sldId id="269" r:id="rId13"/>
    <p:sldId id="271" r:id="rId14"/>
    <p:sldId id="272" r:id="rId15"/>
    <p:sldId id="273" r:id="rId16"/>
    <p:sldId id="274" r:id="rId17"/>
    <p:sldId id="275" r:id="rId18"/>
    <p:sldId id="277" r:id="rId19"/>
    <p:sldId id="276" r:id="rId20"/>
    <p:sldId id="278" r:id="rId21"/>
    <p:sldId id="279" r:id="rId22"/>
    <p:sldId id="280" r:id="rId23"/>
    <p:sldId id="281" r:id="rId24"/>
    <p:sldId id="282" r:id="rId25"/>
    <p:sldId id="28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04040"/>
    <a:srgbClr val="7030A0"/>
    <a:srgbClr val="00B0F0"/>
    <a:srgbClr val="0070C0"/>
    <a:srgbClr val="37C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18" autoAdjust="0"/>
    <p:restoredTop sz="88415" autoAdjust="0"/>
  </p:normalViewPr>
  <p:slideViewPr>
    <p:cSldViewPr snapToGrid="0" showGuides="1">
      <p:cViewPr>
        <p:scale>
          <a:sx n="66" d="100"/>
          <a:sy n="66" d="100"/>
        </p:scale>
        <p:origin x="-1038" y="-16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pPr/>
              <a:t>06-Dec-20</a:t>
            </a:fld>
            <a:endParaRPr lang="en-US" dirty="0"/>
          </a:p>
        </p:txBody>
      </p:sp>
      <p:sp>
        <p:nvSpPr>
          <p:cNvPr id="4" name="Footer Placeholder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pPr/>
              <a:t>‹#›</a:t>
            </a:fld>
            <a:endParaRPr lang="en-US" dirty="0"/>
          </a:p>
        </p:txBody>
      </p:sp>
    </p:spTree>
    <p:extLst>
      <p:ext uri="{BB962C8B-B14F-4D97-AF65-F5344CB8AC3E}">
        <p14:creationId xmlns=""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pPr/>
              <a:t>06-Dec-20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pPr/>
              <a:t>‹#›</a:t>
            </a:fld>
            <a:endParaRPr lang="en-US" noProof="0" dirty="0"/>
          </a:p>
        </p:txBody>
      </p:sp>
    </p:spTree>
    <p:extLst>
      <p:ext uri="{BB962C8B-B14F-4D97-AF65-F5344CB8AC3E}">
        <p14:creationId xmlns=""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5ACE04-E13C-4837-B6DD-B388E7CAA05E}" type="slidenum">
              <a:rPr lang="en-US" smtClean="0"/>
              <a:pPr/>
              <a:t>1</a:t>
            </a:fld>
            <a:endParaRPr lang="en-US"/>
          </a:p>
        </p:txBody>
      </p:sp>
    </p:spTree>
    <p:extLst>
      <p:ext uri="{BB962C8B-B14F-4D97-AF65-F5344CB8AC3E}">
        <p14:creationId xmlns=""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23</a:t>
            </a:fld>
            <a:endParaRPr lang="en-US" noProof="0" dirty="0"/>
          </a:p>
        </p:txBody>
      </p:sp>
    </p:spTree>
    <p:extLst>
      <p:ext uri="{BB962C8B-B14F-4D97-AF65-F5344CB8AC3E}">
        <p14:creationId xmlns=""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2</a:t>
            </a:fld>
            <a:endParaRPr lang="en-US"/>
          </a:p>
        </p:txBody>
      </p:sp>
    </p:spTree>
    <p:extLst>
      <p:ext uri="{BB962C8B-B14F-4D97-AF65-F5344CB8AC3E}">
        <p14:creationId xmlns=""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3</a:t>
            </a:fld>
            <a:endParaRPr lang="en-US"/>
          </a:p>
        </p:txBody>
      </p:sp>
    </p:spTree>
    <p:extLst>
      <p:ext uri="{BB962C8B-B14F-4D97-AF65-F5344CB8AC3E}">
        <p14:creationId xmlns=""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4</a:t>
            </a:fld>
            <a:endParaRPr lang="en-US"/>
          </a:p>
        </p:txBody>
      </p:sp>
    </p:spTree>
    <p:extLst>
      <p:ext uri="{BB962C8B-B14F-4D97-AF65-F5344CB8AC3E}">
        <p14:creationId xmlns=""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5</a:t>
            </a:fld>
            <a:endParaRPr lang="en-US"/>
          </a:p>
        </p:txBody>
      </p:sp>
    </p:spTree>
    <p:extLst>
      <p:ext uri="{BB962C8B-B14F-4D97-AF65-F5344CB8AC3E}">
        <p14:creationId xmlns=""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6</a:t>
            </a:fld>
            <a:endParaRPr lang="en-US" noProof="0" dirty="0"/>
          </a:p>
        </p:txBody>
      </p:sp>
    </p:spTree>
    <p:extLst>
      <p:ext uri="{BB962C8B-B14F-4D97-AF65-F5344CB8AC3E}">
        <p14:creationId xmlns=""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pPr/>
              <a:t>7</a:t>
            </a:fld>
            <a:endParaRPr lang="en-US" noProof="0" dirty="0"/>
          </a:p>
        </p:txBody>
      </p:sp>
    </p:spTree>
    <p:extLst>
      <p:ext uri="{BB962C8B-B14F-4D97-AF65-F5344CB8AC3E}">
        <p14:creationId xmlns="" xmlns:p14="http://schemas.microsoft.com/office/powerpoint/2010/main" val="42952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9</a:t>
            </a:fld>
            <a:endParaRPr lang="en-US"/>
          </a:p>
        </p:txBody>
      </p:sp>
    </p:spTree>
    <p:extLst>
      <p:ext uri="{BB962C8B-B14F-4D97-AF65-F5344CB8AC3E}">
        <p14:creationId xmlns="" xmlns:p14="http://schemas.microsoft.com/office/powerpoint/2010/main" val="1859640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pPr/>
              <a:t>14</a:t>
            </a:fld>
            <a:endParaRPr lang="en-US"/>
          </a:p>
        </p:txBody>
      </p:sp>
    </p:spTree>
    <p:extLst>
      <p:ext uri="{BB962C8B-B14F-4D97-AF65-F5344CB8AC3E}">
        <p14:creationId xmlns="" xmlns:p14="http://schemas.microsoft.com/office/powerpoint/2010/main" val="185964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06-Dec-20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06-Dec-20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pPr/>
              <a:t>06-Dec-20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0359CD-8DFF-4AF2-B957-630ED2A60E8D}"/>
              </a:ext>
            </a:extLst>
          </p:cNvPr>
          <p:cNvSpPr>
            <a:spLocks noGrp="1"/>
          </p:cNvSpPr>
          <p:nvPr>
            <p:ph type="ctrTitle"/>
          </p:nvPr>
        </p:nvSpPr>
        <p:spPr/>
        <p:txBody>
          <a:bodyPr/>
          <a:lstStyle/>
          <a:p>
            <a:r>
              <a:rPr lang="en-US" dirty="0" smtClean="0"/>
              <a:t>E-r model</a:t>
            </a:r>
            <a:endParaRPr lang="en-IN" dirty="0"/>
          </a:p>
        </p:txBody>
      </p:sp>
      <p:sp>
        <p:nvSpPr>
          <p:cNvPr id="3" name="Subtitle 2">
            <a:extLst>
              <a:ext uri="{FF2B5EF4-FFF2-40B4-BE49-F238E27FC236}">
                <a16:creationId xmlns="" xmlns:a16="http://schemas.microsoft.com/office/drawing/2014/main" id="{F1DF7D53-1D50-48D8-B3B4-B9632324B2AB}"/>
              </a:ext>
            </a:extLst>
          </p:cNvPr>
          <p:cNvSpPr>
            <a:spLocks noGrp="1"/>
          </p:cNvSpPr>
          <p:nvPr>
            <p:ph type="subTitle" idx="1"/>
          </p:nvPr>
        </p:nvSpPr>
        <p:spPr>
          <a:xfrm>
            <a:off x="4618061" y="3569380"/>
            <a:ext cx="7233557" cy="2091191"/>
          </a:xfrm>
        </p:spPr>
        <p:txBody>
          <a:bodyPr>
            <a:normAutofit fontScale="85000" lnSpcReduction="10000"/>
          </a:bodyPr>
          <a:lstStyle/>
          <a:p>
            <a:r>
              <a:rPr lang="en-IN" dirty="0" smtClean="0"/>
              <a:t>				</a:t>
            </a:r>
            <a:r>
              <a:rPr lang="en-IN" sz="2200" dirty="0" smtClean="0"/>
              <a:t>	</a:t>
            </a:r>
            <a:r>
              <a:rPr lang="en-IN" sz="2200" dirty="0" err="1" smtClean="0">
                <a:solidFill>
                  <a:schemeClr val="accent5">
                    <a:lumMod val="50000"/>
                  </a:schemeClr>
                </a:solidFill>
              </a:rPr>
              <a:t>harmeet</a:t>
            </a:r>
            <a:r>
              <a:rPr lang="en-IN" sz="2200" dirty="0" smtClean="0">
                <a:solidFill>
                  <a:schemeClr val="accent5">
                    <a:lumMod val="50000"/>
                  </a:schemeClr>
                </a:solidFill>
              </a:rPr>
              <a:t>   2019UCO1515</a:t>
            </a:r>
          </a:p>
          <a:p>
            <a:r>
              <a:rPr lang="en-IN" sz="2200" dirty="0" smtClean="0">
                <a:solidFill>
                  <a:schemeClr val="accent5">
                    <a:lumMod val="50000"/>
                  </a:schemeClr>
                </a:solidFill>
              </a:rPr>
              <a:t>					KARTIK        2019UCO1516</a:t>
            </a:r>
          </a:p>
          <a:p>
            <a:r>
              <a:rPr lang="en-IN" sz="2200" dirty="0" smtClean="0">
                <a:solidFill>
                  <a:schemeClr val="accent5">
                    <a:lumMod val="50000"/>
                  </a:schemeClr>
                </a:solidFill>
              </a:rPr>
              <a:t>					MAHIMA    2019UCO1517</a:t>
            </a:r>
          </a:p>
          <a:p>
            <a:r>
              <a:rPr lang="en-IN" sz="2200" dirty="0" smtClean="0">
                <a:solidFill>
                  <a:schemeClr val="accent5">
                    <a:lumMod val="50000"/>
                  </a:schemeClr>
                </a:solidFill>
              </a:rPr>
              <a:t>					ASHISH   	    2019UCO1518</a:t>
            </a:r>
            <a:endParaRPr lang="en-IN" sz="2200" dirty="0">
              <a:solidFill>
                <a:schemeClr val="accent5">
                  <a:lumMod val="50000"/>
                </a:schemeClr>
              </a:solidFill>
            </a:endParaRPr>
          </a:p>
        </p:txBody>
      </p:sp>
      <p:pic>
        <p:nvPicPr>
          <p:cNvPr id="1026" name="Picture 2"/>
          <p:cNvPicPr>
            <a:picLocks noChangeAspect="1" noChangeArrowheads="1"/>
          </p:cNvPicPr>
          <p:nvPr/>
        </p:nvPicPr>
        <p:blipFill>
          <a:blip r:embed="rId3"/>
          <a:srcRect/>
          <a:stretch>
            <a:fillRect/>
          </a:stretch>
        </p:blipFill>
        <p:spPr bwMode="auto">
          <a:xfrm>
            <a:off x="815109" y="2046514"/>
            <a:ext cx="3016661" cy="3029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2064406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87166" y="739563"/>
            <a:ext cx="4468698" cy="1444275"/>
          </a:xfrm>
        </p:spPr>
        <p:txBody>
          <a:bodyPr/>
          <a:lstStyle/>
          <a:p>
            <a:r>
              <a:rPr lang="en-US" dirty="0" smtClean="0">
                <a:solidFill>
                  <a:schemeClr val="tx1"/>
                </a:solidFill>
              </a:rPr>
              <a:t>Degree of a relationship set:</a:t>
            </a:r>
            <a:r>
              <a:rPr lang="en-US" b="0" dirty="0" smtClean="0"/>
              <a:t> </a:t>
            </a:r>
            <a:endParaRPr lang="en-US" dirty="0"/>
          </a:p>
        </p:txBody>
      </p:sp>
      <p:sp>
        <p:nvSpPr>
          <p:cNvPr id="4" name="Text Placeholder 3"/>
          <p:cNvSpPr>
            <a:spLocks noGrp="1"/>
          </p:cNvSpPr>
          <p:nvPr>
            <p:ph type="body" idx="1"/>
          </p:nvPr>
        </p:nvSpPr>
        <p:spPr>
          <a:xfrm>
            <a:off x="6130882" y="2973526"/>
            <a:ext cx="4097778" cy="1992819"/>
          </a:xfrm>
        </p:spPr>
        <p:txBody>
          <a:bodyPr/>
          <a:lstStyle/>
          <a:p>
            <a:r>
              <a:rPr>
                <a:solidFill>
                  <a:schemeClr val="tx1"/>
                </a:solidFill>
              </a:rPr>
              <a:t>The number of different entity sets </a:t>
            </a:r>
            <a:r>
              <a:rPr b="1">
                <a:solidFill>
                  <a:schemeClr val="tx1"/>
                </a:solidFill>
              </a:rPr>
              <a:t>participating in a relationship</a:t>
            </a:r>
            <a:r>
              <a:rPr>
                <a:solidFill>
                  <a:schemeClr val="tx1"/>
                </a:solidFill>
              </a:rPr>
              <a:t> set is called as degree of a </a:t>
            </a:r>
            <a:r>
              <a:rPr smtClean="0">
                <a:solidFill>
                  <a:schemeClr val="tx1"/>
                </a:solidFill>
              </a:rPr>
              <a:t>relationship </a:t>
            </a:r>
            <a:r>
              <a:rPr>
                <a:solidFill>
                  <a:schemeClr val="tx1"/>
                </a:solidFill>
              </a:rPr>
              <a:t>set</a:t>
            </a:r>
            <a:r>
              <a:rPr smtClean="0">
                <a:solidFill>
                  <a:schemeClr val="tx1"/>
                </a:solidFill>
              </a:rPr>
              <a:t>.</a:t>
            </a:r>
          </a:p>
          <a:p>
            <a:endParaRPr>
              <a:solidFill>
                <a:schemeClr val="tx1"/>
              </a:solidFill>
            </a:endParaRPr>
          </a:p>
          <a:p>
            <a:pPr>
              <a:buFont typeface="Arial" pitchFamily="34" charset="0"/>
              <a:buChar char="•"/>
            </a:pPr>
            <a:r>
              <a:rPr smtClean="0">
                <a:solidFill>
                  <a:schemeClr val="tx1"/>
                </a:solidFill>
              </a:rPr>
              <a:t>  Unary </a:t>
            </a:r>
            <a:r>
              <a:rPr smtClean="0">
                <a:solidFill>
                  <a:schemeClr val="tx1"/>
                </a:solidFill>
              </a:rPr>
              <a:t>Relationship</a:t>
            </a:r>
          </a:p>
          <a:p>
            <a:pPr>
              <a:buFont typeface="Arial" pitchFamily="34" charset="0"/>
              <a:buChar char="•"/>
            </a:pPr>
            <a:r>
              <a:rPr lang="en-US" sz="1800" dirty="0" smtClean="0">
                <a:solidFill>
                  <a:schemeClr val="tx1"/>
                </a:solidFill>
              </a:rPr>
              <a:t>  Binary </a:t>
            </a:r>
            <a:r>
              <a:rPr lang="en-US" sz="1800" dirty="0" smtClean="0">
                <a:solidFill>
                  <a:schemeClr val="tx1"/>
                </a:solidFill>
              </a:rPr>
              <a:t>Relationship</a:t>
            </a:r>
          </a:p>
          <a:p>
            <a:pPr>
              <a:buFont typeface="Arial" pitchFamily="34" charset="0"/>
              <a:buChar char="•"/>
            </a:pPr>
            <a:r>
              <a:rPr lang="en-US" sz="1800" dirty="0" smtClean="0">
                <a:solidFill>
                  <a:schemeClr val="tx1"/>
                </a:solidFill>
              </a:rPr>
              <a:t>  n-</a:t>
            </a:r>
            <a:r>
              <a:rPr lang="en-US" sz="1800" dirty="0" err="1" smtClean="0">
                <a:solidFill>
                  <a:schemeClr val="tx1"/>
                </a:solidFill>
              </a:rPr>
              <a:t>ary</a:t>
            </a:r>
            <a:r>
              <a:rPr lang="en-US" sz="1800" dirty="0" smtClean="0">
                <a:solidFill>
                  <a:schemeClr val="tx1"/>
                </a:solidFill>
              </a:rPr>
              <a:t> </a:t>
            </a:r>
            <a:r>
              <a:rPr lang="en-US" sz="1800" dirty="0" smtClean="0">
                <a:solidFill>
                  <a:schemeClr val="tx1"/>
                </a:solidFill>
              </a:rPr>
              <a:t>Relationship</a:t>
            </a: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10</a:t>
            </a:fld>
            <a:endParaRPr lang="en-US"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smtClean="0"/>
              <a:t>  Unary </a:t>
            </a:r>
            <a:r>
              <a:rPr lang="en-US" sz="2400" dirty="0" smtClean="0"/>
              <a:t>Relationship </a:t>
            </a:r>
            <a:endParaRPr lang="en-US" sz="2400" dirty="0"/>
          </a:p>
        </p:txBody>
      </p:sp>
      <p:sp>
        <p:nvSpPr>
          <p:cNvPr id="3" name="Subtitle 2"/>
          <p:cNvSpPr>
            <a:spLocks noGrp="1"/>
          </p:cNvSpPr>
          <p:nvPr>
            <p:ph type="subTitle" idx="1"/>
          </p:nvPr>
        </p:nvSpPr>
        <p:spPr>
          <a:xfrm>
            <a:off x="4700814" y="2843664"/>
            <a:ext cx="7233557" cy="2483079"/>
          </a:xfrm>
        </p:spPr>
        <p:txBody>
          <a:bodyPr>
            <a:normAutofit fontScale="92500" lnSpcReduction="10000"/>
          </a:bodyPr>
          <a:lstStyle/>
          <a:p>
            <a:r>
              <a:rPr lang="en-US" dirty="0" smtClean="0"/>
              <a:t>When there is </a:t>
            </a:r>
            <a:r>
              <a:rPr lang="en-US" b="1" dirty="0" smtClean="0"/>
              <a:t>only ONE entity set participating in a relation</a:t>
            </a:r>
            <a:r>
              <a:rPr lang="en-US" dirty="0" smtClean="0"/>
              <a:t>, the relationship is called as unary relationship.</a:t>
            </a:r>
          </a:p>
          <a:p>
            <a:r>
              <a:rPr lang="en-US" dirty="0" smtClean="0"/>
              <a:t/>
            </a:r>
            <a:br>
              <a:rPr lang="en-US" dirty="0" smtClean="0"/>
            </a:br>
            <a:r>
              <a:rPr lang="en-US" dirty="0" smtClean="0"/>
              <a:t>		</a:t>
            </a:r>
            <a:r>
              <a:rPr lang="en-US" b="1" dirty="0" smtClean="0"/>
              <a:t>Example 1:</a:t>
            </a:r>
            <a:r>
              <a:rPr lang="en-US" dirty="0" smtClean="0"/>
              <a:t> A student is a friend of itself.</a:t>
            </a:r>
          </a:p>
          <a:p>
            <a:r>
              <a:rPr lang="en-US" dirty="0" smtClean="0"/>
              <a:t>		</a:t>
            </a:r>
          </a:p>
          <a:p>
            <a:r>
              <a:rPr lang="en-US" dirty="0" smtClean="0"/>
              <a:t>		</a:t>
            </a:r>
            <a:r>
              <a:rPr lang="en-US" b="1" dirty="0" smtClean="0"/>
              <a:t>Example 2:</a:t>
            </a:r>
            <a:r>
              <a:rPr lang="en-US" dirty="0" smtClean="0"/>
              <a:t> A person is married to a person.</a:t>
            </a:r>
          </a:p>
          <a:p>
            <a:endParaRPr lang="en-US" dirty="0" smtClean="0"/>
          </a:p>
          <a:p>
            <a:r>
              <a:rPr lang="en-US" dirty="0" smtClean="0"/>
              <a:t>		</a:t>
            </a:r>
            <a:r>
              <a:rPr lang="en-US" b="1" dirty="0" smtClean="0"/>
              <a:t>Example 3:</a:t>
            </a:r>
            <a:r>
              <a:rPr lang="en-US" dirty="0" smtClean="0"/>
              <a:t> An employee manages an employee</a:t>
            </a:r>
            <a:endParaRPr lang="en-US" dirty="0"/>
          </a:p>
        </p:txBody>
      </p:sp>
      <p:pic>
        <p:nvPicPr>
          <p:cNvPr id="6146" name="Picture 2"/>
          <p:cNvPicPr>
            <a:picLocks noChangeAspect="1" noChangeArrowheads="1"/>
          </p:cNvPicPr>
          <p:nvPr/>
        </p:nvPicPr>
        <p:blipFill>
          <a:blip r:embed="rId2"/>
          <a:srcRect/>
          <a:stretch>
            <a:fillRect/>
          </a:stretch>
        </p:blipFill>
        <p:spPr bwMode="auto">
          <a:xfrm>
            <a:off x="490765" y="890361"/>
            <a:ext cx="3314700" cy="13906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33829" y="2888343"/>
            <a:ext cx="3686628" cy="1371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49011" y="4895171"/>
            <a:ext cx="394335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smtClean="0"/>
              <a:t>  Binary </a:t>
            </a:r>
            <a:r>
              <a:rPr lang="en-US" sz="2400" dirty="0" smtClean="0"/>
              <a:t>Relationship</a:t>
            </a:r>
            <a:endParaRPr lang="en-US" sz="2400" dirty="0"/>
          </a:p>
        </p:txBody>
      </p:sp>
      <p:sp>
        <p:nvSpPr>
          <p:cNvPr id="3" name="Subtitle 2"/>
          <p:cNvSpPr>
            <a:spLocks noGrp="1"/>
          </p:cNvSpPr>
          <p:nvPr>
            <p:ph type="subTitle" idx="1"/>
          </p:nvPr>
        </p:nvSpPr>
        <p:spPr>
          <a:xfrm>
            <a:off x="4700814" y="2843664"/>
            <a:ext cx="7233557" cy="2483079"/>
          </a:xfrm>
        </p:spPr>
        <p:txBody>
          <a:bodyPr>
            <a:normAutofit lnSpcReduction="10000"/>
          </a:bodyPr>
          <a:lstStyle/>
          <a:p>
            <a:r>
              <a:rPr lang="en-US" dirty="0" smtClean="0"/>
              <a:t>When there are </a:t>
            </a:r>
            <a:r>
              <a:rPr lang="en-US" b="1" dirty="0" smtClean="0"/>
              <a:t>TWO entities set participating in a relation</a:t>
            </a:r>
            <a:r>
              <a:rPr lang="en-US" dirty="0" smtClean="0"/>
              <a:t>, the relationship is called as binary .</a:t>
            </a:r>
          </a:p>
          <a:p>
            <a:r>
              <a:rPr lang="en-US" dirty="0" smtClean="0"/>
              <a:t/>
            </a:r>
            <a:br>
              <a:rPr lang="en-US" dirty="0" smtClean="0"/>
            </a:br>
            <a:r>
              <a:rPr lang="en-US" dirty="0" smtClean="0"/>
              <a:t>		</a:t>
            </a:r>
            <a:r>
              <a:rPr lang="en-US" b="1" dirty="0" smtClean="0"/>
              <a:t>Example 1:</a:t>
            </a:r>
            <a:r>
              <a:rPr lang="en-US" dirty="0" smtClean="0"/>
              <a:t> A student attends a course.</a:t>
            </a:r>
          </a:p>
          <a:p>
            <a:r>
              <a:rPr lang="en-US" dirty="0" smtClean="0"/>
              <a:t>		</a:t>
            </a:r>
          </a:p>
          <a:p>
            <a:r>
              <a:rPr lang="en-US" dirty="0" smtClean="0"/>
              <a:t>		</a:t>
            </a:r>
            <a:r>
              <a:rPr lang="en-US" b="1" dirty="0" smtClean="0"/>
              <a:t>Example 2:</a:t>
            </a:r>
            <a:r>
              <a:rPr lang="en-US" dirty="0" smtClean="0"/>
              <a:t> A supplier supplies item.</a:t>
            </a:r>
          </a:p>
          <a:p>
            <a:endParaRPr lang="en-US" dirty="0" smtClean="0"/>
          </a:p>
          <a:p>
            <a:r>
              <a:rPr lang="en-US" dirty="0" smtClean="0"/>
              <a:t>		</a:t>
            </a:r>
            <a:r>
              <a:rPr lang="en-US" b="1" dirty="0" smtClean="0"/>
              <a:t>Example 3:</a:t>
            </a:r>
            <a:r>
              <a:rPr lang="en-US" dirty="0" smtClean="0"/>
              <a:t> A </a:t>
            </a:r>
            <a:r>
              <a:rPr lang="en-US" dirty="0" err="1" smtClean="0"/>
              <a:t>Profssor</a:t>
            </a:r>
            <a:r>
              <a:rPr lang="en-US" dirty="0" smtClean="0"/>
              <a:t> teaches subject.</a:t>
            </a:r>
            <a:endParaRPr lang="en-US" dirty="0"/>
          </a:p>
        </p:txBody>
      </p:sp>
      <p:pic>
        <p:nvPicPr>
          <p:cNvPr id="7170" name="Picture 2"/>
          <p:cNvPicPr>
            <a:picLocks noChangeAspect="1" noChangeArrowheads="1"/>
          </p:cNvPicPr>
          <p:nvPr/>
        </p:nvPicPr>
        <p:blipFill>
          <a:blip r:embed="rId2"/>
          <a:srcRect/>
          <a:stretch>
            <a:fillRect/>
          </a:stretch>
        </p:blipFill>
        <p:spPr bwMode="auto">
          <a:xfrm>
            <a:off x="188685" y="1049791"/>
            <a:ext cx="4020457" cy="7524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88686" y="2937102"/>
            <a:ext cx="4005943" cy="8096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39486" y="4814435"/>
            <a:ext cx="3911600"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smtClean="0"/>
              <a:t>  n-</a:t>
            </a:r>
            <a:r>
              <a:rPr lang="en-US" sz="2400" dirty="0" err="1" smtClean="0"/>
              <a:t>ary</a:t>
            </a:r>
            <a:r>
              <a:rPr lang="en-US" sz="2400" dirty="0" smtClean="0"/>
              <a:t> </a:t>
            </a:r>
            <a:r>
              <a:rPr lang="en-US" sz="2400" dirty="0" smtClean="0"/>
              <a:t>Relationship </a:t>
            </a:r>
            <a:endParaRPr lang="en-US" sz="2400" dirty="0"/>
          </a:p>
        </p:txBody>
      </p:sp>
      <p:sp>
        <p:nvSpPr>
          <p:cNvPr id="3" name="Subtitle 2"/>
          <p:cNvSpPr>
            <a:spLocks noGrp="1"/>
          </p:cNvSpPr>
          <p:nvPr>
            <p:ph type="subTitle" idx="1"/>
          </p:nvPr>
        </p:nvSpPr>
        <p:spPr>
          <a:xfrm>
            <a:off x="4700814" y="2843664"/>
            <a:ext cx="7233557" cy="2483079"/>
          </a:xfrm>
        </p:spPr>
        <p:txBody>
          <a:bodyPr>
            <a:normAutofit/>
          </a:bodyPr>
          <a:lstStyle/>
          <a:p>
            <a:r>
              <a:rPr lang="en-US" dirty="0" smtClean="0"/>
              <a:t>When there are n entities set participating in a relation, the relationship is called as n-</a:t>
            </a:r>
            <a:r>
              <a:rPr lang="en-US" dirty="0" err="1" smtClean="0"/>
              <a:t>ary</a:t>
            </a:r>
            <a:r>
              <a:rPr lang="en-US" dirty="0" smtClean="0"/>
              <a:t> relationship.</a:t>
            </a:r>
            <a:br>
              <a:rPr lang="en-US" dirty="0" smtClean="0"/>
            </a:br>
            <a:endParaRPr lang="en-US" dirty="0" smtClean="0"/>
          </a:p>
          <a:p>
            <a:r>
              <a:rPr lang="en-US" b="1" dirty="0" smtClean="0"/>
              <a:t>	Example:</a:t>
            </a:r>
            <a:r>
              <a:rPr lang="en-US" dirty="0" smtClean="0"/>
              <a:t>  A Professor, student and Project is related to a 		    </a:t>
            </a:r>
            <a:r>
              <a:rPr lang="en-US" dirty="0" err="1" smtClean="0"/>
              <a:t>Project_Guide</a:t>
            </a:r>
            <a:r>
              <a:rPr lang="en-US" dirty="0" smtClean="0"/>
              <a:t>.</a:t>
            </a:r>
            <a:endParaRPr lang="en-US" dirty="0"/>
          </a:p>
        </p:txBody>
      </p:sp>
      <p:pic>
        <p:nvPicPr>
          <p:cNvPr id="8194" name="Picture 2"/>
          <p:cNvPicPr>
            <a:picLocks noChangeAspect="1" noChangeArrowheads="1"/>
          </p:cNvPicPr>
          <p:nvPr/>
        </p:nvPicPr>
        <p:blipFill>
          <a:blip r:embed="rId2"/>
          <a:srcRect/>
          <a:stretch>
            <a:fillRect/>
          </a:stretch>
        </p:blipFill>
        <p:spPr bwMode="auto">
          <a:xfrm>
            <a:off x="188686" y="2620508"/>
            <a:ext cx="4020457" cy="176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en-US" dirty="0" smtClean="0"/>
              <a:t>Cardinality</a:t>
            </a:r>
            <a:endParaRPr lang="en-US" dirty="0"/>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00102" y="2506662"/>
            <a:ext cx="5193322" cy="3454523"/>
          </a:xfrm>
        </p:spPr>
        <p:txBody>
          <a:bodyPr/>
          <a:lstStyle/>
          <a:p>
            <a:pPr marL="0" indent="0">
              <a:buNone/>
            </a:pPr>
            <a:r>
              <a:rPr lang="en-US" sz="2400" dirty="0" smtClean="0"/>
              <a:t>The </a:t>
            </a:r>
            <a:r>
              <a:rPr lang="en-US" sz="2400" b="1" dirty="0" smtClean="0"/>
              <a:t>number of times an entity of an entity set participates in a relationship</a:t>
            </a:r>
            <a:r>
              <a:rPr lang="en-US" sz="2400" dirty="0" smtClean="0"/>
              <a:t> set is known as cardinality.</a:t>
            </a:r>
          </a:p>
          <a:p>
            <a:pPr marL="0" indent="0">
              <a:buNone/>
            </a:pPr>
            <a:r>
              <a:rPr lang="en-US" sz="2400" dirty="0" smtClean="0"/>
              <a:t>Cardinality can be of different types:</a:t>
            </a:r>
            <a:br>
              <a:rPr lang="en-US" sz="2400" dirty="0" smtClean="0"/>
            </a:br>
            <a:endParaRPr lang="en-US" sz="2400" dirty="0" smtClean="0"/>
          </a:p>
          <a:p>
            <a:pPr marL="0" indent="0"/>
            <a:r>
              <a:rPr lang="en-US" sz="2400" dirty="0" smtClean="0"/>
              <a:t>  One to One </a:t>
            </a:r>
          </a:p>
          <a:p>
            <a:pPr marL="0" indent="0"/>
            <a:r>
              <a:rPr lang="en-US" sz="2400" dirty="0" smtClean="0"/>
              <a:t>  One to Many</a:t>
            </a:r>
          </a:p>
          <a:p>
            <a:pPr marL="0" indent="0"/>
            <a:r>
              <a:rPr lang="en-US" sz="2400" dirty="0" smtClean="0"/>
              <a:t>  Many to Many</a:t>
            </a:r>
          </a:p>
          <a:p>
            <a:pPr marL="0" indent="0">
              <a:buNone/>
            </a:pPr>
            <a:endParaRPr lang="en-US" sz="1800" dirty="0"/>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14</a:t>
            </a:fld>
            <a:endParaRPr lang="en-US" dirty="0"/>
          </a:p>
        </p:txBody>
      </p:sp>
    </p:spTree>
    <p:extLst>
      <p:ext uri="{BB962C8B-B14F-4D97-AF65-F5344CB8AC3E}">
        <p14:creationId xmlns="" xmlns:p14="http://schemas.microsoft.com/office/powerpoint/2010/main" val="80821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3" name="Title 2"/>
          <p:cNvSpPr>
            <a:spLocks noGrp="1"/>
          </p:cNvSpPr>
          <p:nvPr>
            <p:ph type="title"/>
          </p:nvPr>
        </p:nvSpPr>
        <p:spPr>
          <a:xfrm>
            <a:off x="842895" y="0"/>
            <a:ext cx="4097778" cy="1255325"/>
          </a:xfrm>
        </p:spPr>
        <p:txBody>
          <a:bodyPr>
            <a:normAutofit/>
          </a:bodyPr>
          <a:lstStyle/>
          <a:p>
            <a:r>
              <a:rPr sz="1800"/>
              <a:t> </a:t>
            </a:r>
            <a:r>
              <a:rPr sz="1800" smtClean="0"/>
              <a:t>   One </a:t>
            </a:r>
            <a:r>
              <a:rPr sz="1800"/>
              <a:t>to One</a:t>
            </a:r>
            <a:endParaRPr lang="en-US" sz="1800" dirty="0"/>
          </a:p>
        </p:txBody>
      </p:sp>
      <p:sp>
        <p:nvSpPr>
          <p:cNvPr id="4" name="Text Placeholder 3"/>
          <p:cNvSpPr>
            <a:spLocks noGrp="1"/>
          </p:cNvSpPr>
          <p:nvPr>
            <p:ph type="body" idx="1"/>
          </p:nvPr>
        </p:nvSpPr>
        <p:spPr>
          <a:xfrm>
            <a:off x="973524" y="1444994"/>
            <a:ext cx="4097778" cy="4375235"/>
          </a:xfrm>
        </p:spPr>
        <p:txBody>
          <a:bodyPr/>
          <a:lstStyle/>
          <a:p>
            <a:r>
              <a:rPr smtClean="0"/>
              <a:t>When each entity in each entity set can take part </a:t>
            </a:r>
            <a:r>
              <a:rPr b="1" smtClean="0"/>
              <a:t>only once in the relationship</a:t>
            </a:r>
            <a:r>
              <a:rPr smtClean="0"/>
              <a:t>, the cardinality is one to one</a:t>
            </a:r>
            <a:r>
              <a:rPr smtClean="0"/>
              <a:t>.</a:t>
            </a:r>
          </a:p>
          <a:p>
            <a:pPr>
              <a:buNone/>
            </a:pPr>
            <a:r>
              <a:rPr smtClean="0"/>
              <a:t/>
            </a:r>
            <a:br>
              <a:rPr smtClean="0"/>
            </a:br>
            <a:r>
              <a:rPr b="1" smtClean="0"/>
              <a:t>Example 1:</a:t>
            </a:r>
            <a:r>
              <a:rPr smtClean="0"/>
              <a:t> Let us assume that a driver can drive one carand a cat can be driven by the same driver. So the relationship will be one to one.</a:t>
            </a:r>
          </a:p>
          <a:p>
            <a:r>
              <a:rPr b="1" smtClean="0"/>
              <a:t>Example 2:</a:t>
            </a:r>
            <a:r>
              <a:rPr smtClean="0"/>
              <a:t> A person can have only one Aadhar card and one Aadhar card can belong to only one person.</a:t>
            </a:r>
          </a:p>
          <a:p>
            <a:r>
              <a:rPr b="1" smtClean="0"/>
              <a:t>Example 3:</a:t>
            </a:r>
            <a:r>
              <a:rPr smtClean="0"/>
              <a:t> Let us assume that a male can marry to one female and a female can marry to one male. So the relationship will be one to one.</a:t>
            </a:r>
            <a:br>
              <a:rPr smtClean="0"/>
            </a:br>
            <a:endParaRPr lang="en-US" dirty="0"/>
          </a:p>
        </p:txBody>
      </p:sp>
      <p:pic>
        <p:nvPicPr>
          <p:cNvPr id="9218" name="Picture 2"/>
          <p:cNvPicPr>
            <a:picLocks noChangeAspect="1" noChangeArrowheads="1"/>
          </p:cNvPicPr>
          <p:nvPr/>
        </p:nvPicPr>
        <p:blipFill>
          <a:blip r:embed="rId2"/>
          <a:srcRect/>
          <a:stretch>
            <a:fillRect/>
          </a:stretch>
        </p:blipFill>
        <p:spPr bwMode="auto">
          <a:xfrm>
            <a:off x="5905728" y="1104900"/>
            <a:ext cx="5487986" cy="9906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943599" y="2844801"/>
            <a:ext cx="5363029" cy="998538"/>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5965371" y="4470400"/>
            <a:ext cx="5355999" cy="13062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3" name="Title 2"/>
          <p:cNvSpPr>
            <a:spLocks noGrp="1"/>
          </p:cNvSpPr>
          <p:nvPr>
            <p:ph type="title"/>
          </p:nvPr>
        </p:nvSpPr>
        <p:spPr>
          <a:xfrm>
            <a:off x="842895" y="174171"/>
            <a:ext cx="4097778" cy="457039"/>
          </a:xfrm>
        </p:spPr>
        <p:txBody>
          <a:bodyPr>
            <a:normAutofit/>
          </a:bodyPr>
          <a:lstStyle/>
          <a:p>
            <a:r>
              <a:rPr sz="1800"/>
              <a:t> </a:t>
            </a:r>
            <a:r>
              <a:rPr sz="1800" smtClean="0"/>
              <a:t>  </a:t>
            </a:r>
            <a:r>
              <a:rPr sz="1800"/>
              <a:t>One to Many </a:t>
            </a:r>
            <a:endParaRPr lang="en-US" sz="1800" dirty="0"/>
          </a:p>
        </p:txBody>
      </p:sp>
      <p:sp>
        <p:nvSpPr>
          <p:cNvPr id="4" name="Text Placeholder 3"/>
          <p:cNvSpPr>
            <a:spLocks noGrp="1"/>
          </p:cNvSpPr>
          <p:nvPr>
            <p:ph type="body" idx="1"/>
          </p:nvPr>
        </p:nvSpPr>
        <p:spPr>
          <a:xfrm>
            <a:off x="959009" y="748309"/>
            <a:ext cx="4097778" cy="4955806"/>
          </a:xfrm>
        </p:spPr>
        <p:txBody>
          <a:bodyPr/>
          <a:lstStyle/>
          <a:p>
            <a:r>
              <a:rPr smtClean="0"/>
              <a:t>When entities in one entity set </a:t>
            </a:r>
            <a:r>
              <a:rPr b="1" smtClean="0"/>
              <a:t>can take part only once in the relationship set and entities in other entity sets can take part more than once in the relationship set,</a:t>
            </a:r>
            <a:r>
              <a:rPr smtClean="0"/>
              <a:t> cardinalities is one to many. Many to one also come under this category.</a:t>
            </a:r>
          </a:p>
          <a:p>
            <a:r>
              <a:rPr smtClean="0"/>
              <a:t/>
            </a:r>
            <a:br>
              <a:rPr smtClean="0"/>
            </a:br>
            <a:r>
              <a:rPr b="1" smtClean="0"/>
              <a:t>Example 1:</a:t>
            </a:r>
            <a:r>
              <a:rPr smtClean="0"/>
              <a:t> A professor teaching many courses</a:t>
            </a:r>
          </a:p>
          <a:p>
            <a:r>
              <a:rPr b="1" smtClean="0"/>
              <a:t>Example 2:</a:t>
            </a:r>
            <a:r>
              <a:rPr smtClean="0"/>
              <a:t> Many employees working for one department.</a:t>
            </a:r>
          </a:p>
          <a:p>
            <a:r>
              <a:rPr b="1" smtClean="0"/>
              <a:t>Example 3:</a:t>
            </a:r>
            <a:r>
              <a:rPr smtClean="0"/>
              <a:t> Let us assume that a student can take only one course but one course can be taken by many students. So the cardinality will be n to 1. It means that for one course there can be n students but for one student, there will be only one course.</a:t>
            </a:r>
            <a:br>
              <a:rPr smtClean="0"/>
            </a:br>
            <a:endParaRPr lang="en-US" dirty="0"/>
          </a:p>
        </p:txBody>
      </p:sp>
      <p:pic>
        <p:nvPicPr>
          <p:cNvPr id="9221" name="Picture 5"/>
          <p:cNvPicPr>
            <a:picLocks noChangeAspect="1" noChangeArrowheads="1"/>
          </p:cNvPicPr>
          <p:nvPr/>
        </p:nvPicPr>
        <p:blipFill>
          <a:blip r:embed="rId2"/>
          <a:srcRect/>
          <a:stretch>
            <a:fillRect/>
          </a:stretch>
        </p:blipFill>
        <p:spPr bwMode="auto">
          <a:xfrm>
            <a:off x="6398305" y="988106"/>
            <a:ext cx="4792209" cy="904875"/>
          </a:xfrm>
          <a:prstGeom prst="rect">
            <a:avLst/>
          </a:prstGeom>
          <a:noFill/>
          <a:ln w="9525">
            <a:noFill/>
            <a:miter lim="800000"/>
            <a:headEnd/>
            <a:tailEnd/>
          </a:ln>
          <a:effectLst/>
        </p:spPr>
      </p:pic>
      <p:pic>
        <p:nvPicPr>
          <p:cNvPr id="9222" name="Picture 6"/>
          <p:cNvPicPr>
            <a:picLocks noChangeAspect="1" noChangeArrowheads="1"/>
          </p:cNvPicPr>
          <p:nvPr/>
        </p:nvPicPr>
        <p:blipFill>
          <a:blip r:embed="rId3"/>
          <a:srcRect/>
          <a:stretch>
            <a:fillRect/>
          </a:stretch>
        </p:blipFill>
        <p:spPr bwMode="auto">
          <a:xfrm>
            <a:off x="6370864" y="2686277"/>
            <a:ext cx="4892222" cy="1000352"/>
          </a:xfrm>
          <a:prstGeom prst="rect">
            <a:avLst/>
          </a:prstGeom>
          <a:noFill/>
          <a:ln w="9525">
            <a:noFill/>
            <a:miter lim="800000"/>
            <a:headEnd/>
            <a:tailEnd/>
          </a:ln>
          <a:effectLst/>
        </p:spPr>
      </p:pic>
      <p:pic>
        <p:nvPicPr>
          <p:cNvPr id="9223" name="Picture 7"/>
          <p:cNvPicPr>
            <a:picLocks noChangeAspect="1" noChangeArrowheads="1"/>
          </p:cNvPicPr>
          <p:nvPr/>
        </p:nvPicPr>
        <p:blipFill>
          <a:blip r:embed="rId4"/>
          <a:srcRect/>
          <a:stretch>
            <a:fillRect/>
          </a:stretch>
        </p:blipFill>
        <p:spPr bwMode="auto">
          <a:xfrm>
            <a:off x="6371771" y="4417785"/>
            <a:ext cx="4977869" cy="1025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3" name="Title 2"/>
          <p:cNvSpPr>
            <a:spLocks noGrp="1"/>
          </p:cNvSpPr>
          <p:nvPr>
            <p:ph type="title"/>
          </p:nvPr>
        </p:nvSpPr>
        <p:spPr>
          <a:xfrm>
            <a:off x="842895" y="0"/>
            <a:ext cx="4097778" cy="1255325"/>
          </a:xfrm>
        </p:spPr>
        <p:txBody>
          <a:bodyPr>
            <a:normAutofit/>
          </a:bodyPr>
          <a:lstStyle/>
          <a:p>
            <a:r>
              <a:rPr sz="1800"/>
              <a:t> </a:t>
            </a:r>
            <a:r>
              <a:rPr sz="1800" smtClean="0"/>
              <a:t>   </a:t>
            </a:r>
            <a:r>
              <a:rPr sz="1800"/>
              <a:t>Many to </a:t>
            </a:r>
            <a:r>
              <a:rPr sz="1800" smtClean="0"/>
              <a:t>many</a:t>
            </a:r>
            <a:endParaRPr lang="en-US" sz="1800" dirty="0"/>
          </a:p>
        </p:txBody>
      </p:sp>
      <p:sp>
        <p:nvSpPr>
          <p:cNvPr id="4" name="Text Placeholder 3"/>
          <p:cNvSpPr>
            <a:spLocks noGrp="1"/>
          </p:cNvSpPr>
          <p:nvPr>
            <p:ph type="body" idx="1"/>
          </p:nvPr>
        </p:nvSpPr>
        <p:spPr>
          <a:xfrm>
            <a:off x="973524" y="1444994"/>
            <a:ext cx="4097778" cy="4375235"/>
          </a:xfrm>
        </p:spPr>
        <p:txBody>
          <a:bodyPr/>
          <a:lstStyle/>
          <a:p>
            <a:r>
              <a:rPr smtClean="0"/>
              <a:t>When entities in all entity sets can </a:t>
            </a:r>
            <a:r>
              <a:rPr b="1" smtClean="0"/>
              <a:t>take part more than once in the relationship</a:t>
            </a:r>
            <a:r>
              <a:rPr smtClean="0"/>
              <a:t> cardinality is many to many.</a:t>
            </a:r>
          </a:p>
          <a:p>
            <a:r>
              <a:rPr smtClean="0"/>
              <a:t/>
            </a:r>
            <a:br>
              <a:rPr smtClean="0"/>
            </a:br>
            <a:r>
              <a:rPr b="1" smtClean="0"/>
              <a:t>Example 1:</a:t>
            </a:r>
            <a:r>
              <a:rPr smtClean="0"/>
              <a:t> Any number of student can take any number of subjects.</a:t>
            </a:r>
          </a:p>
          <a:p>
            <a:r>
              <a:rPr b="1" smtClean="0"/>
              <a:t>Example 2:</a:t>
            </a:r>
            <a:r>
              <a:rPr smtClean="0"/>
              <a:t> Any number of customer can order any number of products.</a:t>
            </a:r>
          </a:p>
          <a:p>
            <a:r>
              <a:rPr smtClean="0"/>
              <a:t/>
            </a:r>
            <a:br>
              <a:rPr smtClean="0"/>
            </a:br>
            <a:r>
              <a:rPr b="1" smtClean="0"/>
              <a:t>Example 3:</a:t>
            </a:r>
            <a:r>
              <a:rPr smtClean="0"/>
              <a:t> Let us assume that a student can take more than one course and one course can be taken by many students. So the relationship will be many to many.</a:t>
            </a:r>
            <a:br>
              <a:rPr smtClean="0"/>
            </a:br>
            <a:r>
              <a:rPr smtClean="0"/>
              <a:t/>
            </a:r>
            <a:br>
              <a:rPr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6272213" y="1195615"/>
            <a:ext cx="4524375" cy="8382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305778" y="2962049"/>
            <a:ext cx="4486275" cy="9048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6325054" y="4506459"/>
            <a:ext cx="4476750" cy="103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4" name="Title 3"/>
          <p:cNvSpPr>
            <a:spLocks noGrp="1"/>
          </p:cNvSpPr>
          <p:nvPr>
            <p:ph type="title"/>
          </p:nvPr>
        </p:nvSpPr>
        <p:spPr/>
        <p:txBody>
          <a:bodyPr/>
          <a:lstStyle/>
          <a:p>
            <a:r>
              <a:rPr lang="en-US" dirty="0" smtClean="0"/>
              <a:t>Using </a:t>
            </a:r>
            <a:r>
              <a:rPr lang="en-US" dirty="0" smtClean="0"/>
              <a:t>set ,cardinality </a:t>
            </a:r>
            <a:r>
              <a:rPr lang="en-US" dirty="0" smtClean="0"/>
              <a:t>can be expressed as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583746" y="1779474"/>
            <a:ext cx="3448050" cy="16859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819220" y="1880507"/>
            <a:ext cx="3343275" cy="17907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3929516" y="4348617"/>
            <a:ext cx="3171825" cy="1876425"/>
          </a:xfrm>
          <a:prstGeom prst="rect">
            <a:avLst/>
          </a:prstGeom>
          <a:noFill/>
          <a:ln w="9525">
            <a:noFill/>
            <a:miter lim="800000"/>
            <a:headEnd/>
            <a:tailEnd/>
          </a:ln>
          <a:effectLst/>
        </p:spPr>
      </p:pic>
      <p:sp>
        <p:nvSpPr>
          <p:cNvPr id="8" name="TextBox 7"/>
          <p:cNvSpPr txBox="1"/>
          <p:nvPr/>
        </p:nvSpPr>
        <p:spPr>
          <a:xfrm>
            <a:off x="1103086" y="3570515"/>
            <a:ext cx="2110834" cy="369332"/>
          </a:xfrm>
          <a:prstGeom prst="rect">
            <a:avLst/>
          </a:prstGeom>
          <a:noFill/>
        </p:spPr>
        <p:txBody>
          <a:bodyPr wrap="none" rtlCol="0">
            <a:spAutoFit/>
          </a:bodyPr>
          <a:lstStyle/>
          <a:p>
            <a:r>
              <a:rPr lang="en-US" dirty="0" smtClean="0"/>
              <a:t>One to one mapping</a:t>
            </a:r>
            <a:endParaRPr lang="en-US" dirty="0"/>
          </a:p>
        </p:txBody>
      </p:sp>
      <p:sp>
        <p:nvSpPr>
          <p:cNvPr id="9" name="TextBox 8"/>
          <p:cNvSpPr txBox="1"/>
          <p:nvPr/>
        </p:nvSpPr>
        <p:spPr>
          <a:xfrm>
            <a:off x="7503886" y="3715657"/>
            <a:ext cx="2268442" cy="369332"/>
          </a:xfrm>
          <a:prstGeom prst="rect">
            <a:avLst/>
          </a:prstGeom>
          <a:noFill/>
        </p:spPr>
        <p:txBody>
          <a:bodyPr wrap="none" rtlCol="0">
            <a:spAutoFit/>
          </a:bodyPr>
          <a:lstStyle/>
          <a:p>
            <a:r>
              <a:rPr lang="en-US" dirty="0" smtClean="0"/>
              <a:t>One to many mapping</a:t>
            </a:r>
            <a:endParaRPr lang="en-US" dirty="0"/>
          </a:p>
        </p:txBody>
      </p:sp>
      <p:sp>
        <p:nvSpPr>
          <p:cNvPr id="10" name="TextBox 9"/>
          <p:cNvSpPr txBox="1"/>
          <p:nvPr/>
        </p:nvSpPr>
        <p:spPr>
          <a:xfrm>
            <a:off x="4325257" y="6241143"/>
            <a:ext cx="2408416" cy="369332"/>
          </a:xfrm>
          <a:prstGeom prst="rect">
            <a:avLst/>
          </a:prstGeom>
          <a:noFill/>
        </p:spPr>
        <p:txBody>
          <a:bodyPr wrap="none" rtlCol="0">
            <a:spAutoFit/>
          </a:bodyPr>
          <a:lstStyle/>
          <a:p>
            <a:r>
              <a:rPr lang="en-US" dirty="0" smtClean="0"/>
              <a:t>Many to many mapping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Participation Constraint:</a:t>
            </a:r>
            <a:r>
              <a:rPr lang="en-US" b="0" dirty="0" smtClean="0"/>
              <a:t> </a:t>
            </a:r>
            <a:endParaRPr lang="en-US" dirty="0"/>
          </a:p>
        </p:txBody>
      </p:sp>
      <p:sp>
        <p:nvSpPr>
          <p:cNvPr id="4" name="Text Placeholder 3"/>
          <p:cNvSpPr>
            <a:spLocks noGrp="1"/>
          </p:cNvSpPr>
          <p:nvPr>
            <p:ph type="body" idx="1"/>
          </p:nvPr>
        </p:nvSpPr>
        <p:spPr>
          <a:xfrm>
            <a:off x="368711" y="2944497"/>
            <a:ext cx="4097778" cy="1992819"/>
          </a:xfrm>
        </p:spPr>
        <p:txBody>
          <a:bodyPr/>
          <a:lstStyle/>
          <a:p>
            <a:r>
              <a:rPr/>
              <a:t>Participation Constraint is applied on the entity participating in the relationship set.</a:t>
            </a:r>
          </a:p>
          <a:p>
            <a:pPr>
              <a:buFont typeface="Arial" pitchFamily="34" charset="0"/>
              <a:buChar char="•"/>
            </a:pPr>
            <a:endParaRPr b="1" smtClean="0"/>
          </a:p>
          <a:p>
            <a:pPr>
              <a:buFont typeface="Arial" pitchFamily="34" charset="0"/>
              <a:buChar char="•"/>
            </a:pPr>
            <a:r>
              <a:rPr b="1" smtClean="0"/>
              <a:t>Total Participation</a:t>
            </a:r>
          </a:p>
          <a:p>
            <a:pPr>
              <a:buFont typeface="Arial" pitchFamily="34" charset="0"/>
              <a:buChar char="•"/>
            </a:pPr>
            <a:r>
              <a:rPr lang="en-US" b="1" dirty="0" smtClean="0"/>
              <a:t>P</a:t>
            </a:r>
            <a:r>
              <a:rPr b="1" smtClean="0"/>
              <a:t>artial Particaipation</a:t>
            </a:r>
            <a:endParaRPr lang="en-US" sz="1800" dirty="0">
              <a:solidFill>
                <a:schemeClr val="bg1"/>
              </a:solidFill>
            </a:endParaRP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19</a:t>
            </a:fld>
            <a:endParaRPr lang="en-US" noProof="0" dirty="0"/>
          </a:p>
        </p:txBody>
      </p:sp>
      <p:pic>
        <p:nvPicPr>
          <p:cNvPr id="5122" name="Picture 2"/>
          <p:cNvPicPr>
            <a:picLocks noChangeAspect="1" noChangeArrowheads="1"/>
          </p:cNvPicPr>
          <p:nvPr/>
        </p:nvPicPr>
        <p:blipFill>
          <a:blip r:embed="rId2"/>
          <a:srcRect/>
          <a:stretch>
            <a:fillRect/>
          </a:stretch>
        </p:blipFill>
        <p:spPr bwMode="auto">
          <a:xfrm>
            <a:off x="5566456" y="2019300"/>
            <a:ext cx="6429375" cy="2819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E68E31FD-BE74-4CB3-A5A5-652148351F11}"/>
              </a:ext>
            </a:extLst>
          </p:cNvPr>
          <p:cNvSpPr>
            <a:spLocks noGrp="1"/>
          </p:cNvSpPr>
          <p:nvPr>
            <p:ph type="title"/>
          </p:nvPr>
        </p:nvSpPr>
        <p:spPr/>
        <p:txBody>
          <a:bodyPr/>
          <a:lstStyle/>
          <a:p>
            <a:r>
              <a:rPr lang="en-US" dirty="0" smtClean="0"/>
              <a:t>ENTITY-RELATIONSHIP MODEL</a:t>
            </a:r>
            <a:endParaRPr lang="en-US" dirty="0"/>
          </a:p>
        </p:txBody>
      </p:sp>
      <p:sp>
        <p:nvSpPr>
          <p:cNvPr id="10" name="Text Placeholder 9">
            <a:extLst>
              <a:ext uri="{FF2B5EF4-FFF2-40B4-BE49-F238E27FC236}">
                <a16:creationId xmlns="" xmlns:a16="http://schemas.microsoft.com/office/drawing/2014/main" id="{939EAE20-443B-4528-BBD6-32BD19163C1F}"/>
              </a:ext>
            </a:extLst>
          </p:cNvPr>
          <p:cNvSpPr>
            <a:spLocks noGrp="1"/>
          </p:cNvSpPr>
          <p:nvPr>
            <p:ph type="body" idx="1"/>
          </p:nvPr>
        </p:nvSpPr>
        <p:spPr/>
        <p:txBody>
          <a:bodyPr/>
          <a:lstStyle/>
          <a:p>
            <a:r>
              <a:rPr altLang="en-US" smtClean="0">
                <a:ea typeface="ＭＳ Ｐゴシック" pitchFamily="34" charset="-128"/>
              </a:rPr>
              <a:t>The </a:t>
            </a:r>
            <a:r>
              <a:rPr altLang="en-US">
                <a:ea typeface="ＭＳ Ｐゴシック" pitchFamily="34" charset="-128"/>
              </a:rPr>
              <a:t>ER model is very useful in mapping the meanings and interactions of real-world enterprises onto a conceptual schema.  Because of this usefulness, many database-design tools draw on concepts from the ER model.</a:t>
            </a:r>
          </a:p>
        </p:txBody>
      </p:sp>
      <p:sp>
        <p:nvSpPr>
          <p:cNvPr id="4" name="Slide Number Placeholder 3">
            <a:extLst>
              <a:ext uri="{FF2B5EF4-FFF2-40B4-BE49-F238E27FC236}">
                <a16:creationId xmlns=""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2051" name="Picture 3"/>
          <p:cNvPicPr>
            <a:picLocks noChangeAspect="1" noChangeArrowheads="1"/>
          </p:cNvPicPr>
          <p:nvPr/>
        </p:nvPicPr>
        <p:blipFill>
          <a:blip r:embed="rId3"/>
          <a:srcRect/>
          <a:stretch>
            <a:fillRect/>
          </a:stretch>
        </p:blipFill>
        <p:spPr bwMode="auto">
          <a:xfrm>
            <a:off x="2656114" y="188687"/>
            <a:ext cx="6734629" cy="3396342"/>
          </a:xfrm>
          <a:prstGeom prst="rect">
            <a:avLst/>
          </a:prstGeom>
          <a:noFill/>
          <a:ln w="9525">
            <a:noFill/>
            <a:miter lim="800000"/>
            <a:headEnd/>
            <a:tailEnd/>
          </a:ln>
          <a:effectLst/>
        </p:spPr>
      </p:pic>
    </p:spTree>
    <p:extLst>
      <p:ext uri="{BB962C8B-B14F-4D97-AF65-F5344CB8AC3E}">
        <p14:creationId xmlns="" xmlns:p14="http://schemas.microsoft.com/office/powerpoint/2010/main" val="904545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smtClean="0"/>
              <a:t>Total Participation</a:t>
            </a:r>
          </a:p>
        </p:txBody>
      </p:sp>
      <p:sp>
        <p:nvSpPr>
          <p:cNvPr id="3" name="Subtitle 2"/>
          <p:cNvSpPr>
            <a:spLocks noGrp="1"/>
          </p:cNvSpPr>
          <p:nvPr>
            <p:ph type="subTitle" idx="1"/>
          </p:nvPr>
        </p:nvSpPr>
        <p:spPr>
          <a:xfrm>
            <a:off x="4700814" y="2699657"/>
            <a:ext cx="7233557" cy="3018971"/>
          </a:xfrm>
        </p:spPr>
        <p:txBody>
          <a:bodyPr>
            <a:normAutofit lnSpcReduction="10000"/>
          </a:bodyPr>
          <a:lstStyle/>
          <a:p>
            <a:r>
              <a:rPr lang="en-US" dirty="0" smtClean="0"/>
              <a:t>Each entity in the entity set</a:t>
            </a:r>
            <a:r>
              <a:rPr lang="en-US" b="1" dirty="0" smtClean="0"/>
              <a:t> must participate</a:t>
            </a:r>
            <a:r>
              <a:rPr lang="en-US" dirty="0" smtClean="0"/>
              <a:t> in the relationship</a:t>
            </a:r>
          </a:p>
          <a:p>
            <a:r>
              <a:rPr lang="en-US" dirty="0" smtClean="0"/>
              <a:t/>
            </a:r>
            <a:br>
              <a:rPr lang="en-US" dirty="0" smtClean="0"/>
            </a:br>
            <a:r>
              <a:rPr lang="en-US" dirty="0" smtClean="0"/>
              <a:t>		</a:t>
            </a:r>
            <a:r>
              <a:rPr lang="en-US" b="1" dirty="0" smtClean="0"/>
              <a:t>Example 1:</a:t>
            </a:r>
            <a:r>
              <a:rPr lang="en-US" dirty="0" smtClean="0"/>
              <a:t> If each student must attend a 			course, the participation of student will be 		</a:t>
            </a:r>
            <a:r>
              <a:rPr lang="en-US" dirty="0" err="1" smtClean="0"/>
              <a:t>total.Total</a:t>
            </a:r>
            <a:r>
              <a:rPr lang="en-US" dirty="0" smtClean="0"/>
              <a:t> participation is shown by double line 		in ER diagram.</a:t>
            </a:r>
            <a:br>
              <a:rPr lang="en-US" dirty="0" smtClean="0"/>
            </a:br>
            <a:endParaRPr lang="en-US" dirty="0" smtClean="0"/>
          </a:p>
          <a:p>
            <a:r>
              <a:rPr lang="en-US" dirty="0" smtClean="0"/>
              <a:t>		</a:t>
            </a:r>
          </a:p>
          <a:p>
            <a:r>
              <a:rPr lang="en-US" dirty="0" smtClean="0"/>
              <a:t>		</a:t>
            </a:r>
            <a:br>
              <a:rPr lang="en-US" dirty="0" smtClean="0"/>
            </a:br>
            <a:r>
              <a:rPr lang="en-US" dirty="0" smtClean="0"/>
              <a:t>		</a:t>
            </a:r>
            <a:r>
              <a:rPr lang="en-US" b="1" dirty="0" smtClean="0"/>
              <a:t>Example 2:</a:t>
            </a:r>
            <a:r>
              <a:rPr lang="en-US" dirty="0" smtClean="0"/>
              <a:t> Each employee must join a 			department.</a:t>
            </a:r>
            <a:endParaRPr lang="en-US" dirty="0"/>
          </a:p>
        </p:txBody>
      </p:sp>
      <p:pic>
        <p:nvPicPr>
          <p:cNvPr id="12290" name="Picture 2"/>
          <p:cNvPicPr>
            <a:picLocks noChangeAspect="1" noChangeArrowheads="1"/>
          </p:cNvPicPr>
          <p:nvPr/>
        </p:nvPicPr>
        <p:blipFill>
          <a:blip r:embed="rId2"/>
          <a:srcRect/>
          <a:stretch>
            <a:fillRect/>
          </a:stretch>
        </p:blipFill>
        <p:spPr bwMode="auto">
          <a:xfrm>
            <a:off x="362858" y="1852613"/>
            <a:ext cx="3657600" cy="7143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85763" y="3962627"/>
            <a:ext cx="3591152"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615" y="419100"/>
            <a:ext cx="7233557" cy="832077"/>
          </a:xfrm>
        </p:spPr>
        <p:txBody>
          <a:bodyPr>
            <a:normAutofit/>
          </a:bodyPr>
          <a:lstStyle/>
          <a:p>
            <a:r>
              <a:rPr lang="en-US" sz="2400" dirty="0" smtClean="0"/>
              <a:t>Partial Participation</a:t>
            </a:r>
          </a:p>
        </p:txBody>
      </p:sp>
      <p:sp>
        <p:nvSpPr>
          <p:cNvPr id="3" name="Subtitle 2"/>
          <p:cNvSpPr>
            <a:spLocks noGrp="1"/>
          </p:cNvSpPr>
          <p:nvPr>
            <p:ph type="subTitle" idx="1"/>
          </p:nvPr>
        </p:nvSpPr>
        <p:spPr>
          <a:xfrm>
            <a:off x="4700814" y="2699657"/>
            <a:ext cx="7233557" cy="3018971"/>
          </a:xfrm>
        </p:spPr>
        <p:txBody>
          <a:bodyPr>
            <a:normAutofit/>
          </a:bodyPr>
          <a:lstStyle/>
          <a:p>
            <a:r>
              <a:rPr lang="en-US" dirty="0" smtClean="0"/>
              <a:t>he entity in the entity set </a:t>
            </a:r>
            <a:r>
              <a:rPr lang="en-US" b="1" dirty="0" smtClean="0"/>
              <a:t>may or may NOT participat</a:t>
            </a:r>
            <a:r>
              <a:rPr lang="en-US" dirty="0" smtClean="0"/>
              <a:t>e in the relationship. If some courses are not enrolled by any of the student, the participation of course will be partial.</a:t>
            </a:r>
          </a:p>
          <a:p>
            <a:r>
              <a:rPr lang="en-US" dirty="0" smtClean="0"/>
              <a:t/>
            </a:r>
            <a:br>
              <a:rPr lang="en-US" dirty="0" smtClean="0"/>
            </a:br>
            <a:r>
              <a:rPr lang="en-US" dirty="0" smtClean="0"/>
              <a:t>		</a:t>
            </a:r>
            <a:r>
              <a:rPr lang="en-US" b="1" dirty="0" err="1" smtClean="0"/>
              <a:t>EXAMpLE</a:t>
            </a:r>
            <a:r>
              <a:rPr lang="en-US" b="1" dirty="0" smtClean="0"/>
              <a:t>: </a:t>
            </a:r>
            <a:r>
              <a:rPr lang="en-US" dirty="0" smtClean="0"/>
              <a:t>The diagram depicts the ‘Enrolled in’ 		relationship set with Student Entity set having 		total participation and Course Entity set having 		partial participation</a:t>
            </a:r>
            <a:endParaRPr lang="en-US" dirty="0"/>
          </a:p>
        </p:txBody>
      </p:sp>
      <p:pic>
        <p:nvPicPr>
          <p:cNvPr id="13314" name="Picture 2"/>
          <p:cNvPicPr>
            <a:picLocks noChangeAspect="1" noChangeArrowheads="1"/>
          </p:cNvPicPr>
          <p:nvPr/>
        </p:nvPicPr>
        <p:blipFill>
          <a:blip r:embed="rId2"/>
          <a:srcRect/>
          <a:stretch>
            <a:fillRect/>
          </a:stretch>
        </p:blipFill>
        <p:spPr bwMode="auto">
          <a:xfrm>
            <a:off x="275772" y="2613705"/>
            <a:ext cx="3831771" cy="13196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22</a:t>
            </a:fld>
            <a:endParaRPr lang="en-US" noProof="0" dirty="0"/>
          </a:p>
        </p:txBody>
      </p:sp>
      <p:sp>
        <p:nvSpPr>
          <p:cNvPr id="3" name="Content Placeholder 2"/>
          <p:cNvSpPr>
            <a:spLocks noGrp="1"/>
          </p:cNvSpPr>
          <p:nvPr>
            <p:ph idx="1"/>
          </p:nvPr>
        </p:nvSpPr>
        <p:spPr/>
        <p:txBody>
          <a:bodyPr/>
          <a:lstStyle/>
          <a:p>
            <a:pPr>
              <a:buNone/>
            </a:pPr>
            <a:r>
              <a:rPr lang="en-US" dirty="0" smtClean="0"/>
              <a:t>	</a:t>
            </a:r>
            <a:r>
              <a:rPr lang="en-US" sz="3200" dirty="0" smtClean="0"/>
              <a:t>An entity type has a key attribute that uniquely identifies each entity in the entity set. But there exists </a:t>
            </a:r>
            <a:r>
              <a:rPr lang="en-US" sz="3200" b="1" dirty="0" smtClean="0"/>
              <a:t>some entity type for which key attribute can’t be defined</a:t>
            </a:r>
            <a:r>
              <a:rPr lang="en-US" sz="3200" dirty="0" smtClean="0"/>
              <a:t>. These are called the Weak Entity type. A weak entity type is represented by a double rectangle. The participation of a weak entity type is always total. The relationship between a weak entity type and its identifying strong entity type is called an identifying relationship and it is represented by a double diamond.</a:t>
            </a:r>
            <a:endParaRPr lang="en-US" sz="3200" dirty="0"/>
          </a:p>
        </p:txBody>
      </p:sp>
      <p:sp>
        <p:nvSpPr>
          <p:cNvPr id="4" name="Title 3"/>
          <p:cNvSpPr>
            <a:spLocks noGrp="1"/>
          </p:cNvSpPr>
          <p:nvPr>
            <p:ph type="title"/>
          </p:nvPr>
        </p:nvSpPr>
        <p:spPr/>
        <p:txBody>
          <a:bodyPr/>
          <a:lstStyle/>
          <a:p>
            <a:r>
              <a:rPr lang="en-US" dirty="0" smtClean="0"/>
              <a:t>STRONG AND WEAK ENTITY TYPE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 xmlns:a14="http://schemas.microsoft.com/office/drawing/2010/main"/>
              </a:ext>
            </a:extLst>
          </a:blip>
          <a:srcRect/>
          <a:stretch>
            <a:fillRect/>
          </a:stretch>
        </p:blipFill>
        <p:spPr/>
      </p:pic>
      <p:sp>
        <p:nvSpPr>
          <p:cNvPr id="6" name="Title 5">
            <a:extLst>
              <a:ext uri="{FF2B5EF4-FFF2-40B4-BE49-F238E27FC236}">
                <a16:creationId xmlns=""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 xmlns:a16="http://schemas.microsoft.com/office/drawing/2014/main" id="{6ABAD79F-DC94-4F5D-8A43-C69B1B426660}"/>
              </a:ext>
            </a:extLst>
          </p:cNvPr>
          <p:cNvSpPr>
            <a:spLocks noGrp="1"/>
          </p:cNvSpPr>
          <p:nvPr>
            <p:ph sz="quarter" idx="15"/>
          </p:nvPr>
        </p:nvSpPr>
        <p:spPr/>
        <p:txBody>
          <a:bodyPr/>
          <a:lstStyle/>
          <a:p>
            <a:r>
              <a:rPr lang="en-US" dirty="0"/>
              <a:t>Website here</a:t>
            </a:r>
          </a:p>
        </p:txBody>
      </p:sp>
    </p:spTree>
    <p:extLst>
      <p:ext uri="{BB962C8B-B14F-4D97-AF65-F5344CB8AC3E}">
        <p14:creationId xmlns="" xmlns:p14="http://schemas.microsoft.com/office/powerpoint/2010/main" val="10440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0607DA8-6843-427B-8234-C58238E1E53D}"/>
              </a:ext>
            </a:extLst>
          </p:cNvPr>
          <p:cNvSpPr>
            <a:spLocks noGrp="1"/>
          </p:cNvSpPr>
          <p:nvPr>
            <p:ph type="title"/>
          </p:nvPr>
        </p:nvSpPr>
        <p:spPr/>
        <p:txBody>
          <a:bodyPr/>
          <a:lstStyle/>
          <a:p>
            <a:r>
              <a:rPr lang="en-US" dirty="0" smtClean="0"/>
              <a:t>INTRODUCTION</a:t>
            </a:r>
            <a:endParaRPr lang="en-US" dirty="0"/>
          </a:p>
        </p:txBody>
      </p:sp>
      <p:sp>
        <p:nvSpPr>
          <p:cNvPr id="8" name="Text Placeholder 7">
            <a:extLst>
              <a:ext uri="{FF2B5EF4-FFF2-40B4-BE49-F238E27FC236}">
                <a16:creationId xmlns="" xmlns:a16="http://schemas.microsoft.com/office/drawing/2014/main" id="{59A41760-72CD-4C84-9570-EE30C5126442}"/>
              </a:ext>
            </a:extLst>
          </p:cNvPr>
          <p:cNvSpPr>
            <a:spLocks noGrp="1"/>
          </p:cNvSpPr>
          <p:nvPr>
            <p:ph type="body" idx="1"/>
          </p:nvPr>
        </p:nvSpPr>
        <p:spPr/>
        <p:txBody>
          <a:bodyPr/>
          <a:lstStyle/>
          <a:p>
            <a:r>
              <a:rPr/>
              <a:t>ER Model is used to model the logical view of the system from the data perspective which consists of these components</a:t>
            </a:r>
            <a:r>
              <a:rPr smtClean="0"/>
              <a:t>:</a:t>
            </a:r>
          </a:p>
          <a:p>
            <a:pPr marL="342900" indent="-342900">
              <a:buFont typeface="Courier New" pitchFamily="49" charset="0"/>
              <a:buChar char="o"/>
            </a:pPr>
            <a:r>
              <a:rPr smtClean="0"/>
              <a:t>Entity set</a:t>
            </a:r>
          </a:p>
          <a:p>
            <a:pPr marL="342900" indent="-342900">
              <a:buFont typeface="Courier New" pitchFamily="49" charset="0"/>
              <a:buChar char="o"/>
            </a:pPr>
            <a:r>
              <a:rPr lang="en-US" dirty="0" smtClean="0"/>
              <a:t>R</a:t>
            </a:r>
            <a:r>
              <a:rPr smtClean="0"/>
              <a:t>elationship set</a:t>
            </a:r>
          </a:p>
          <a:p>
            <a:pPr marL="342900" indent="-342900">
              <a:buFont typeface="Courier New" pitchFamily="49" charset="0"/>
              <a:buChar char="o"/>
            </a:pPr>
            <a:r>
              <a:rPr lang="en-US" dirty="0" smtClean="0"/>
              <a:t>A</a:t>
            </a:r>
            <a:r>
              <a:rPr smtClean="0"/>
              <a:t>ttribute</a:t>
            </a:r>
          </a:p>
          <a:p>
            <a:pPr marL="342900" indent="-342900"/>
            <a:r>
              <a:rPr altLang="en-US" smtClean="0">
                <a:ea typeface="ＭＳ Ｐゴシック" pitchFamily="34" charset="-128"/>
              </a:rPr>
              <a:t> The </a:t>
            </a:r>
            <a:r>
              <a:rPr altLang="en-US">
                <a:ea typeface="ＭＳ Ｐゴシック" pitchFamily="34" charset="-128"/>
              </a:rPr>
              <a:t>ER model </a:t>
            </a:r>
            <a:r>
              <a:rPr altLang="en-US" smtClean="0">
                <a:ea typeface="ＭＳ Ｐゴシック" pitchFamily="34" charset="-128"/>
              </a:rPr>
              <a:t>has </a:t>
            </a:r>
            <a:r>
              <a:rPr altLang="en-US">
                <a:ea typeface="ＭＳ Ｐゴシック" pitchFamily="34" charset="-128"/>
              </a:rPr>
              <a:t>an </a:t>
            </a:r>
            <a:r>
              <a:rPr altLang="en-US" smtClean="0">
                <a:ea typeface="ＭＳ Ｐゴシック" pitchFamily="34" charset="-128"/>
              </a:rPr>
              <a:t>associated diagrammatic </a:t>
            </a:r>
            <a:r>
              <a:rPr altLang="en-US">
                <a:ea typeface="ＭＳ Ｐゴシック" pitchFamily="34" charset="-128"/>
              </a:rPr>
              <a:t>representation, the ER diagram, which can express the overall logical structure of a database graphically.</a:t>
            </a:r>
          </a:p>
          <a:p>
            <a:pPr marL="342900" indent="-342900"/>
            <a:endParaRPr smtClean="0"/>
          </a:p>
          <a:p>
            <a:endParaRPr lang="en-US" dirty="0"/>
          </a:p>
        </p:txBody>
      </p:sp>
      <p:sp>
        <p:nvSpPr>
          <p:cNvPr id="5" name="Slide Number Placeholder 4">
            <a:extLst>
              <a:ext uri="{FF2B5EF4-FFF2-40B4-BE49-F238E27FC236}">
                <a16:creationId xmlns=""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3077" name="Picture 5"/>
          <p:cNvPicPr>
            <a:picLocks noChangeAspect="1" noChangeArrowheads="1"/>
          </p:cNvPicPr>
          <p:nvPr/>
        </p:nvPicPr>
        <p:blipFill>
          <a:blip r:embed="rId3"/>
          <a:srcRect/>
          <a:stretch>
            <a:fillRect/>
          </a:stretch>
        </p:blipFill>
        <p:spPr bwMode="auto">
          <a:xfrm>
            <a:off x="5250149" y="0"/>
            <a:ext cx="6941851" cy="6858000"/>
          </a:xfrm>
          <a:prstGeom prst="rect">
            <a:avLst/>
          </a:prstGeom>
          <a:noFill/>
          <a:ln w="9525">
            <a:noFill/>
            <a:miter lim="800000"/>
            <a:headEnd/>
            <a:tailEnd/>
          </a:ln>
          <a:effectLst/>
        </p:spPr>
      </p:pic>
    </p:spTree>
    <p:extLst>
      <p:ext uri="{BB962C8B-B14F-4D97-AF65-F5344CB8AC3E}">
        <p14:creationId xmlns="" xmlns:p14="http://schemas.microsoft.com/office/powerpoint/2010/main" val="140415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02C0A42-6D1B-4B6E-959B-1609A38258E9}"/>
              </a:ext>
            </a:extLst>
          </p:cNvPr>
          <p:cNvSpPr>
            <a:spLocks noGrp="1"/>
          </p:cNvSpPr>
          <p:nvPr>
            <p:ph type="title"/>
          </p:nvPr>
        </p:nvSpPr>
        <p:spPr/>
        <p:txBody>
          <a:bodyPr/>
          <a:lstStyle/>
          <a:p>
            <a:r>
              <a:rPr lang="en-US" dirty="0" smtClean="0"/>
              <a:t>Entity set </a:t>
            </a:r>
            <a:endParaRPr lang="en-US" dirty="0"/>
          </a:p>
        </p:txBody>
      </p:sp>
      <p:sp>
        <p:nvSpPr>
          <p:cNvPr id="5" name="Content Placeholder 4">
            <a:extLst>
              <a:ext uri="{FF2B5EF4-FFF2-40B4-BE49-F238E27FC236}">
                <a16:creationId xmlns="" xmlns:a16="http://schemas.microsoft.com/office/drawing/2014/main" id="{BDE42C9A-B4DC-4A46-A073-8421E387B2B7}"/>
              </a:ext>
            </a:extLst>
          </p:cNvPr>
          <p:cNvSpPr>
            <a:spLocks noGrp="1"/>
          </p:cNvSpPr>
          <p:nvPr>
            <p:ph idx="1"/>
          </p:nvPr>
        </p:nvSpPr>
        <p:spPr>
          <a:xfrm>
            <a:off x="5908430" y="2506662"/>
            <a:ext cx="4659924" cy="3454523"/>
          </a:xfrm>
        </p:spPr>
        <p:txBody>
          <a:bodyPr/>
          <a:lstStyle/>
          <a:p>
            <a:pPr marL="0" indent="0">
              <a:buNone/>
            </a:pPr>
            <a:r>
              <a:rPr lang="en-US" dirty="0" smtClean="0"/>
              <a:t>An </a:t>
            </a:r>
            <a:r>
              <a:rPr lang="en-US" b="1" dirty="0" smtClean="0"/>
              <a:t>Entity</a:t>
            </a:r>
            <a:r>
              <a:rPr lang="en-US" dirty="0" smtClean="0"/>
              <a:t> may be an object with a physical existence - a particular person, car, house, or employee - or it may be an object with a conceptual existence - a company, a job, or a university course.</a:t>
            </a:r>
          </a:p>
          <a:p>
            <a:pPr marL="0" indent="0">
              <a:buNone/>
            </a:pPr>
            <a:r>
              <a:rPr lang="en-US" dirty="0" smtClean="0"/>
              <a:t>An Entity is an object of </a:t>
            </a:r>
            <a:r>
              <a:rPr lang="en-US" b="1" dirty="0" smtClean="0"/>
              <a:t>Entity Type</a:t>
            </a:r>
            <a:r>
              <a:rPr lang="en-US" dirty="0" smtClean="0"/>
              <a:t> and set of all entities is called as </a:t>
            </a:r>
            <a:r>
              <a:rPr lang="en-US" b="1" dirty="0" smtClean="0"/>
              <a:t>Entity Set</a:t>
            </a:r>
            <a:r>
              <a:rPr lang="en-US" dirty="0" smtClean="0"/>
              <a:t>. e.g.; E1 is an entity having Entity Type Student and set of all students is called Entity Set.</a:t>
            </a:r>
            <a:br>
              <a:rPr lang="en-US" dirty="0" smtClean="0"/>
            </a:br>
            <a:endParaRPr lang="en-US" sz="1800" dirty="0"/>
          </a:p>
        </p:txBody>
      </p:sp>
      <p:sp>
        <p:nvSpPr>
          <p:cNvPr id="8" name="Slide Number Placeholder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1027" name="Picture 3"/>
          <p:cNvPicPr>
            <a:picLocks noGrp="1" noChangeAspect="1" noChangeArrowheads="1"/>
          </p:cNvPicPr>
          <p:nvPr>
            <p:ph type="pic" sz="quarter" idx="15"/>
          </p:nvPr>
        </p:nvPicPr>
        <p:blipFill>
          <a:blip r:embed="rId3"/>
          <a:srcRect t="839" b="839"/>
          <a:stretch>
            <a:fillRect/>
          </a:stretch>
        </p:blipFill>
        <p:spPr bwMode="auto">
          <a:xfrm>
            <a:off x="294873" y="406400"/>
            <a:ext cx="5210175" cy="5961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2166963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en-US" dirty="0" smtClean="0"/>
              <a:t>attributes</a:t>
            </a:r>
            <a:endParaRPr lang="en-US" dirty="0"/>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dirty="0" smtClean="0"/>
              <a:t>Attributes are the </a:t>
            </a:r>
            <a:r>
              <a:rPr lang="en-US" b="1" dirty="0" smtClean="0"/>
              <a:t>properties which define the entity type</a:t>
            </a:r>
            <a:r>
              <a:rPr lang="en-US" dirty="0" smtClean="0"/>
              <a:t>. </a:t>
            </a:r>
          </a:p>
          <a:p>
            <a:pPr marL="0" indent="0">
              <a:buNone/>
            </a:pPr>
            <a:r>
              <a:rPr lang="en-US" dirty="0" smtClean="0"/>
              <a:t>For example, </a:t>
            </a:r>
            <a:r>
              <a:rPr lang="en-US" dirty="0" err="1" smtClean="0"/>
              <a:t>Roll_No</a:t>
            </a:r>
            <a:r>
              <a:rPr lang="en-US" dirty="0" smtClean="0"/>
              <a:t>, Name, DOB, Age, Address, </a:t>
            </a:r>
            <a:r>
              <a:rPr lang="en-US" dirty="0" err="1" smtClean="0"/>
              <a:t>Mobile_No</a:t>
            </a:r>
            <a:r>
              <a:rPr lang="en-US" dirty="0" smtClean="0"/>
              <a:t> are the attributes which defines entity type Student. In ER diagram, attribute is represented by an oval</a:t>
            </a:r>
          </a:p>
          <a:p>
            <a:pPr marL="0" indent="0">
              <a:buNone/>
            </a:pPr>
            <a:r>
              <a:rPr lang="en-US" dirty="0" smtClean="0"/>
              <a:t>Types of attributes are :</a:t>
            </a:r>
          </a:p>
          <a:p>
            <a:pPr marL="0" indent="0"/>
            <a:r>
              <a:rPr lang="en-US" dirty="0" smtClean="0"/>
              <a:t>  Key attribute</a:t>
            </a:r>
          </a:p>
          <a:p>
            <a:pPr marL="0" indent="0"/>
            <a:r>
              <a:rPr lang="en-US" sz="1800" dirty="0" smtClean="0"/>
              <a:t>  Composite attribute</a:t>
            </a:r>
          </a:p>
          <a:p>
            <a:pPr marL="0" indent="0"/>
            <a:r>
              <a:rPr lang="en-US" dirty="0" smtClean="0"/>
              <a:t>  </a:t>
            </a:r>
            <a:r>
              <a:rPr lang="en-US" dirty="0" err="1" smtClean="0"/>
              <a:t>Multivalued</a:t>
            </a:r>
            <a:r>
              <a:rPr lang="en-US" dirty="0" smtClean="0"/>
              <a:t> attribute</a:t>
            </a:r>
          </a:p>
          <a:p>
            <a:pPr marL="0" indent="0"/>
            <a:r>
              <a:rPr lang="en-US" dirty="0" smtClean="0"/>
              <a:t>  Derived Attribute</a:t>
            </a:r>
            <a:endParaRPr lang="en-US" sz="1800" dirty="0"/>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4098" name="Picture 2"/>
          <p:cNvPicPr>
            <a:picLocks noChangeAspect="1" noChangeArrowheads="1"/>
          </p:cNvPicPr>
          <p:nvPr/>
        </p:nvPicPr>
        <p:blipFill>
          <a:blip r:embed="rId3"/>
          <a:srcRect/>
          <a:stretch>
            <a:fillRect/>
          </a:stretch>
        </p:blipFill>
        <p:spPr bwMode="auto">
          <a:xfrm>
            <a:off x="5973213" y="2748643"/>
            <a:ext cx="5486043" cy="2839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80821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F209E-D17D-4F20-A6D0-C685853DE76E}"/>
              </a:ext>
            </a:extLst>
          </p:cNvPr>
          <p:cNvSpPr>
            <a:spLocks noGrp="1"/>
          </p:cNvSpPr>
          <p:nvPr>
            <p:ph type="title"/>
          </p:nvPr>
        </p:nvSpPr>
        <p:spPr>
          <a:xfrm>
            <a:off x="363416" y="246186"/>
            <a:ext cx="3352241" cy="1037492"/>
          </a:xfrm>
        </p:spPr>
        <p:txBody>
          <a:bodyPr/>
          <a:lstStyle/>
          <a:p>
            <a:r>
              <a:rPr lang="en-US" dirty="0" smtClean="0"/>
              <a:t>Attribute(con.)</a:t>
            </a:r>
            <a:endParaRPr lang="en-US" dirty="0"/>
          </a:p>
        </p:txBody>
      </p:sp>
      <p:sp>
        <p:nvSpPr>
          <p:cNvPr id="19" name="Text Placeholder 18">
            <a:extLst>
              <a:ext uri="{FF2B5EF4-FFF2-40B4-BE49-F238E27FC236}">
                <a16:creationId xmlns="" xmlns:a16="http://schemas.microsoft.com/office/drawing/2014/main" id="{4DBB6E2A-723F-48F4-9592-AC166B8A2562}"/>
              </a:ext>
            </a:extLst>
          </p:cNvPr>
          <p:cNvSpPr>
            <a:spLocks noGrp="1"/>
          </p:cNvSpPr>
          <p:nvPr>
            <p:ph type="body" idx="20"/>
          </p:nvPr>
        </p:nvSpPr>
        <p:spPr/>
        <p:txBody>
          <a:bodyPr/>
          <a:lstStyle/>
          <a:p>
            <a:endParaRPr lang="en-US" dirty="0"/>
          </a:p>
        </p:txBody>
      </p:sp>
      <p:sp>
        <p:nvSpPr>
          <p:cNvPr id="3" name="Text Placeholder 2">
            <a:extLst>
              <a:ext uri="{FF2B5EF4-FFF2-40B4-BE49-F238E27FC236}">
                <a16:creationId xmlns="" xmlns:a16="http://schemas.microsoft.com/office/drawing/2014/main" id="{8A1B14A5-E7B8-4F35-8378-DB748F6A6CEF}"/>
              </a:ext>
            </a:extLst>
          </p:cNvPr>
          <p:cNvSpPr>
            <a:spLocks noGrp="1"/>
          </p:cNvSpPr>
          <p:nvPr>
            <p:ph type="body" idx="1"/>
          </p:nvPr>
        </p:nvSpPr>
        <p:spPr>
          <a:xfrm>
            <a:off x="4008414" y="1860217"/>
            <a:ext cx="3008434" cy="601087"/>
          </a:xfrm>
        </p:spPr>
        <p:txBody>
          <a:bodyPr/>
          <a:lstStyle/>
          <a:p>
            <a:r>
              <a:rPr lang="en-US" sz="2400" dirty="0" smtClean="0"/>
              <a:t>Key Attribute</a:t>
            </a:r>
            <a:endParaRPr lang="en-US" sz="2400" dirty="0">
              <a:solidFill>
                <a:schemeClr val="accent1"/>
              </a:solidFill>
            </a:endParaRPr>
          </a:p>
        </p:txBody>
      </p:sp>
      <p:sp>
        <p:nvSpPr>
          <p:cNvPr id="4" name="Content Placeholder 3">
            <a:extLst>
              <a:ext uri="{FF2B5EF4-FFF2-40B4-BE49-F238E27FC236}">
                <a16:creationId xmlns="" xmlns:a16="http://schemas.microsoft.com/office/drawing/2014/main" id="{54E05A85-0100-4B67-A2A5-22134AD6255A}"/>
              </a:ext>
            </a:extLst>
          </p:cNvPr>
          <p:cNvSpPr>
            <a:spLocks noGrp="1"/>
          </p:cNvSpPr>
          <p:nvPr>
            <p:ph sz="half" idx="2"/>
          </p:nvPr>
        </p:nvSpPr>
        <p:spPr>
          <a:xfrm>
            <a:off x="4022928" y="2589702"/>
            <a:ext cx="3008434" cy="3091961"/>
          </a:xfrm>
        </p:spPr>
        <p:txBody>
          <a:bodyPr/>
          <a:lstStyle/>
          <a:p>
            <a:pPr marL="0" indent="0">
              <a:buNone/>
            </a:pPr>
            <a:r>
              <a:rPr lang="en-US" sz="1800" dirty="0" smtClean="0"/>
              <a:t>The attribute which </a:t>
            </a:r>
            <a:r>
              <a:rPr lang="en-US" sz="1800" b="1" dirty="0" smtClean="0"/>
              <a:t>uniquely identifies each entity</a:t>
            </a:r>
            <a:r>
              <a:rPr lang="en-US" sz="1800" dirty="0" smtClean="0"/>
              <a:t> in the entity set is called key </a:t>
            </a:r>
            <a:r>
              <a:rPr lang="en-US" sz="1800" dirty="0" err="1" smtClean="0"/>
              <a:t>attribute.For</a:t>
            </a:r>
            <a:r>
              <a:rPr lang="en-US" sz="1800" dirty="0" smtClean="0"/>
              <a:t> example, </a:t>
            </a:r>
            <a:r>
              <a:rPr lang="en-US" sz="1800" dirty="0" err="1" smtClean="0"/>
              <a:t>Roll_No</a:t>
            </a:r>
            <a:r>
              <a:rPr lang="en-US" sz="1800" dirty="0" smtClean="0"/>
              <a:t> will be unique for each student. In ER diagram, key attribute is represented by an oval with underlying lines.</a:t>
            </a:r>
            <a:endParaRPr lang="en-US" sz="1800" dirty="0"/>
          </a:p>
        </p:txBody>
      </p:sp>
      <p:sp>
        <p:nvSpPr>
          <p:cNvPr id="7" name="Text Placeholder 6">
            <a:extLst>
              <a:ext uri="{FF2B5EF4-FFF2-40B4-BE49-F238E27FC236}">
                <a16:creationId xmlns="" xmlns:a16="http://schemas.microsoft.com/office/drawing/2014/main" id="{B0BBB0D3-F4B5-4146-8064-6CACD6B0C1A1}"/>
              </a:ext>
            </a:extLst>
          </p:cNvPr>
          <p:cNvSpPr>
            <a:spLocks noGrp="1"/>
          </p:cNvSpPr>
          <p:nvPr>
            <p:ph type="body" idx="15"/>
          </p:nvPr>
        </p:nvSpPr>
        <p:spPr>
          <a:xfrm>
            <a:off x="7739954" y="1860217"/>
            <a:ext cx="3008434" cy="601087"/>
          </a:xfrm>
        </p:spPr>
        <p:txBody>
          <a:bodyPr/>
          <a:lstStyle/>
          <a:p>
            <a:r>
              <a:rPr lang="en-US" sz="2400" dirty="0" smtClean="0">
                <a:solidFill>
                  <a:schemeClr val="accent1"/>
                </a:solidFill>
              </a:rPr>
              <a:t>Composite Attribute</a:t>
            </a:r>
            <a:endParaRPr lang="en-US" sz="2400" dirty="0">
              <a:solidFill>
                <a:schemeClr val="accent1"/>
              </a:solidFill>
            </a:endParaRPr>
          </a:p>
        </p:txBody>
      </p:sp>
      <p:sp>
        <p:nvSpPr>
          <p:cNvPr id="8" name="Content Placeholder 7">
            <a:extLst>
              <a:ext uri="{FF2B5EF4-FFF2-40B4-BE49-F238E27FC236}">
                <a16:creationId xmlns="" xmlns:a16="http://schemas.microsoft.com/office/drawing/2014/main" id="{6FD8FA4C-5CEC-4227-AE41-276B750EFDF0}"/>
              </a:ext>
            </a:extLst>
          </p:cNvPr>
          <p:cNvSpPr>
            <a:spLocks noGrp="1"/>
          </p:cNvSpPr>
          <p:nvPr>
            <p:ph sz="half" idx="16"/>
          </p:nvPr>
        </p:nvSpPr>
        <p:spPr>
          <a:xfrm>
            <a:off x="7725439" y="2560673"/>
            <a:ext cx="3008434" cy="3091961"/>
          </a:xfrm>
        </p:spPr>
        <p:txBody>
          <a:bodyPr/>
          <a:lstStyle/>
          <a:p>
            <a:pPr marL="0" indent="0">
              <a:buNone/>
            </a:pPr>
            <a:r>
              <a:rPr lang="en-US" sz="1800" dirty="0" smtClean="0"/>
              <a:t>An attribute </a:t>
            </a:r>
            <a:r>
              <a:rPr lang="en-US" sz="1800" b="1" dirty="0" smtClean="0"/>
              <a:t>composed of many other attribute</a:t>
            </a:r>
            <a:r>
              <a:rPr lang="en-US" sz="1800" dirty="0" smtClean="0"/>
              <a:t> is called as composite attribute. For example, Address attribute of student Entity type consists of Street, City, State, and Country. In ER diagram, composite attribute is represented by an oval comprising of ovals.</a:t>
            </a:r>
            <a:endParaRPr lang="en-US" sz="1800" dirty="0"/>
          </a:p>
        </p:txBody>
      </p:sp>
      <p:sp>
        <p:nvSpPr>
          <p:cNvPr id="5" name="Slide Number Placeholder 4">
            <a:extLst>
              <a:ext uri="{FF2B5EF4-FFF2-40B4-BE49-F238E27FC236}">
                <a16:creationId xmlns=""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2052" name="Picture 4"/>
          <p:cNvPicPr>
            <a:picLocks noChangeAspect="1" noChangeArrowheads="1"/>
          </p:cNvPicPr>
          <p:nvPr/>
        </p:nvPicPr>
        <p:blipFill>
          <a:blip r:embed="rId3"/>
          <a:srcRect/>
          <a:stretch>
            <a:fillRect/>
          </a:stretch>
        </p:blipFill>
        <p:spPr bwMode="auto">
          <a:xfrm>
            <a:off x="7077075" y="4848680"/>
            <a:ext cx="5114925" cy="1485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064000" y="4847772"/>
            <a:ext cx="2144136" cy="1161142"/>
          </a:xfrm>
          <a:prstGeom prst="rect">
            <a:avLst/>
          </a:prstGeom>
          <a:noFill/>
          <a:ln w="9525">
            <a:noFill/>
            <a:miter lim="800000"/>
            <a:headEnd/>
            <a:tailEnd/>
          </a:ln>
          <a:effectLst/>
        </p:spPr>
      </p:pic>
    </p:spTree>
    <p:extLst>
      <p:ext uri="{BB962C8B-B14F-4D97-AF65-F5344CB8AC3E}">
        <p14:creationId xmlns="" xmlns:p14="http://schemas.microsoft.com/office/powerpoint/2010/main" val="1913037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AF209E-D17D-4F20-A6D0-C685853DE76E}"/>
              </a:ext>
            </a:extLst>
          </p:cNvPr>
          <p:cNvSpPr>
            <a:spLocks noGrp="1"/>
          </p:cNvSpPr>
          <p:nvPr>
            <p:ph type="title"/>
          </p:nvPr>
        </p:nvSpPr>
        <p:spPr>
          <a:xfrm>
            <a:off x="363416" y="246186"/>
            <a:ext cx="3352241" cy="1037492"/>
          </a:xfrm>
        </p:spPr>
        <p:txBody>
          <a:bodyPr/>
          <a:lstStyle/>
          <a:p>
            <a:r>
              <a:rPr lang="en-US" dirty="0" smtClean="0"/>
              <a:t>Attribute(con.)</a:t>
            </a:r>
            <a:endParaRPr lang="en-US" dirty="0"/>
          </a:p>
        </p:txBody>
      </p:sp>
      <p:sp>
        <p:nvSpPr>
          <p:cNvPr id="19" name="Text Placeholder 18">
            <a:extLst>
              <a:ext uri="{FF2B5EF4-FFF2-40B4-BE49-F238E27FC236}">
                <a16:creationId xmlns="" xmlns:a16="http://schemas.microsoft.com/office/drawing/2014/main" id="{4DBB6E2A-723F-48F4-9592-AC166B8A2562}"/>
              </a:ext>
            </a:extLst>
          </p:cNvPr>
          <p:cNvSpPr>
            <a:spLocks noGrp="1"/>
          </p:cNvSpPr>
          <p:nvPr>
            <p:ph type="body" idx="20"/>
          </p:nvPr>
        </p:nvSpPr>
        <p:spPr/>
        <p:txBody>
          <a:bodyPr/>
          <a:lstStyle/>
          <a:p>
            <a:endParaRPr lang="en-US" dirty="0"/>
          </a:p>
        </p:txBody>
      </p:sp>
      <p:sp>
        <p:nvSpPr>
          <p:cNvPr id="3" name="Text Placeholder 2">
            <a:extLst>
              <a:ext uri="{FF2B5EF4-FFF2-40B4-BE49-F238E27FC236}">
                <a16:creationId xmlns="" xmlns:a16="http://schemas.microsoft.com/office/drawing/2014/main" id="{8A1B14A5-E7B8-4F35-8378-DB748F6A6CEF}"/>
              </a:ext>
            </a:extLst>
          </p:cNvPr>
          <p:cNvSpPr>
            <a:spLocks noGrp="1"/>
          </p:cNvSpPr>
          <p:nvPr>
            <p:ph type="body" idx="1"/>
          </p:nvPr>
        </p:nvSpPr>
        <p:spPr>
          <a:xfrm>
            <a:off x="4008414" y="1860217"/>
            <a:ext cx="3008434" cy="601087"/>
          </a:xfrm>
        </p:spPr>
        <p:txBody>
          <a:bodyPr/>
          <a:lstStyle/>
          <a:p>
            <a:r>
              <a:rPr lang="en-US" sz="2400" dirty="0" err="1" smtClean="0"/>
              <a:t>Multivalued</a:t>
            </a:r>
            <a:r>
              <a:rPr lang="en-US" sz="2400" dirty="0" smtClean="0"/>
              <a:t> Attribute</a:t>
            </a:r>
            <a:endParaRPr lang="en-US" sz="2400" dirty="0">
              <a:solidFill>
                <a:schemeClr val="accent1"/>
              </a:solidFill>
            </a:endParaRPr>
          </a:p>
        </p:txBody>
      </p:sp>
      <p:sp>
        <p:nvSpPr>
          <p:cNvPr id="4" name="Content Placeholder 3">
            <a:extLst>
              <a:ext uri="{FF2B5EF4-FFF2-40B4-BE49-F238E27FC236}">
                <a16:creationId xmlns="" xmlns:a16="http://schemas.microsoft.com/office/drawing/2014/main" id="{54E05A85-0100-4B67-A2A5-22134AD6255A}"/>
              </a:ext>
            </a:extLst>
          </p:cNvPr>
          <p:cNvSpPr>
            <a:spLocks noGrp="1"/>
          </p:cNvSpPr>
          <p:nvPr>
            <p:ph sz="half" idx="2"/>
          </p:nvPr>
        </p:nvSpPr>
        <p:spPr>
          <a:xfrm>
            <a:off x="4022928" y="2589702"/>
            <a:ext cx="3008434" cy="3091961"/>
          </a:xfrm>
        </p:spPr>
        <p:txBody>
          <a:bodyPr/>
          <a:lstStyle/>
          <a:p>
            <a:pPr marL="0" indent="0">
              <a:buNone/>
            </a:pPr>
            <a:r>
              <a:rPr lang="en-US" sz="1800" dirty="0" smtClean="0"/>
              <a:t>An attribute consisting </a:t>
            </a:r>
            <a:r>
              <a:rPr lang="en-US" sz="1800" b="1" dirty="0" smtClean="0"/>
              <a:t>more than one value</a:t>
            </a:r>
            <a:r>
              <a:rPr lang="en-US" sz="1800" dirty="0" smtClean="0"/>
              <a:t> for a given entity. For example, </a:t>
            </a:r>
            <a:r>
              <a:rPr lang="en-US" sz="1800" dirty="0" err="1" smtClean="0"/>
              <a:t>Phone_No</a:t>
            </a:r>
            <a:r>
              <a:rPr lang="en-US" sz="1800" dirty="0" smtClean="0"/>
              <a:t> (can be more than one for a given student). In ER diagram, </a:t>
            </a:r>
            <a:r>
              <a:rPr lang="en-US" sz="1800" dirty="0" err="1" smtClean="0"/>
              <a:t>multivalued</a:t>
            </a:r>
            <a:r>
              <a:rPr lang="en-US" sz="1800" dirty="0" smtClean="0"/>
              <a:t> attribute is represented by double oval.</a:t>
            </a:r>
            <a:endParaRPr lang="en-US" sz="1800" dirty="0"/>
          </a:p>
        </p:txBody>
      </p:sp>
      <p:sp>
        <p:nvSpPr>
          <p:cNvPr id="7" name="Text Placeholder 6">
            <a:extLst>
              <a:ext uri="{FF2B5EF4-FFF2-40B4-BE49-F238E27FC236}">
                <a16:creationId xmlns="" xmlns:a16="http://schemas.microsoft.com/office/drawing/2014/main" id="{B0BBB0D3-F4B5-4146-8064-6CACD6B0C1A1}"/>
              </a:ext>
            </a:extLst>
          </p:cNvPr>
          <p:cNvSpPr>
            <a:spLocks noGrp="1"/>
          </p:cNvSpPr>
          <p:nvPr>
            <p:ph type="body" idx="15"/>
          </p:nvPr>
        </p:nvSpPr>
        <p:spPr>
          <a:xfrm>
            <a:off x="7739954" y="1860217"/>
            <a:ext cx="3008434" cy="601087"/>
          </a:xfrm>
        </p:spPr>
        <p:txBody>
          <a:bodyPr/>
          <a:lstStyle/>
          <a:p>
            <a:r>
              <a:rPr lang="en-US" sz="2400" dirty="0" smtClean="0"/>
              <a:t>Derived Attribute</a:t>
            </a:r>
            <a:endParaRPr lang="en-US" sz="2400" dirty="0">
              <a:solidFill>
                <a:schemeClr val="accent1"/>
              </a:solidFill>
            </a:endParaRPr>
          </a:p>
        </p:txBody>
      </p:sp>
      <p:sp>
        <p:nvSpPr>
          <p:cNvPr id="8" name="Content Placeholder 7">
            <a:extLst>
              <a:ext uri="{FF2B5EF4-FFF2-40B4-BE49-F238E27FC236}">
                <a16:creationId xmlns="" xmlns:a16="http://schemas.microsoft.com/office/drawing/2014/main" id="{6FD8FA4C-5CEC-4227-AE41-276B750EFDF0}"/>
              </a:ext>
            </a:extLst>
          </p:cNvPr>
          <p:cNvSpPr>
            <a:spLocks noGrp="1"/>
          </p:cNvSpPr>
          <p:nvPr>
            <p:ph sz="half" idx="16"/>
          </p:nvPr>
        </p:nvSpPr>
        <p:spPr>
          <a:xfrm>
            <a:off x="7725439" y="2560673"/>
            <a:ext cx="3008434" cy="3091961"/>
          </a:xfrm>
        </p:spPr>
        <p:txBody>
          <a:bodyPr/>
          <a:lstStyle/>
          <a:p>
            <a:pPr marL="0" indent="0">
              <a:buNone/>
            </a:pPr>
            <a:r>
              <a:rPr lang="en-US" sz="1800" dirty="0" smtClean="0"/>
              <a:t>An attribute which can be </a:t>
            </a:r>
            <a:r>
              <a:rPr lang="en-US" sz="1800" b="1" dirty="0" smtClean="0"/>
              <a:t>derived from other attributes</a:t>
            </a:r>
            <a:r>
              <a:rPr lang="en-US" sz="1800" dirty="0" smtClean="0"/>
              <a:t> of the entity type is known as derived attribute. e.g.; Age (can be derived from DOB). In ER diagram, derived attribute is represented by dashed oval.</a:t>
            </a:r>
            <a:endParaRPr lang="en-US" sz="1800" dirty="0"/>
          </a:p>
        </p:txBody>
      </p:sp>
      <p:sp>
        <p:nvSpPr>
          <p:cNvPr id="5" name="Slide Number Placeholder 4">
            <a:extLst>
              <a:ext uri="{FF2B5EF4-FFF2-40B4-BE49-F238E27FC236}">
                <a16:creationId xmlns=""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3074" name="Picture 2"/>
          <p:cNvPicPr>
            <a:picLocks noChangeAspect="1" noChangeArrowheads="1"/>
          </p:cNvPicPr>
          <p:nvPr/>
        </p:nvPicPr>
        <p:blipFill>
          <a:blip r:embed="rId3"/>
          <a:srcRect/>
          <a:stretch>
            <a:fillRect/>
          </a:stretch>
        </p:blipFill>
        <p:spPr bwMode="auto">
          <a:xfrm>
            <a:off x="4165600" y="4717143"/>
            <a:ext cx="2278743" cy="122010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953828" y="4746170"/>
            <a:ext cx="2394857" cy="1051833"/>
          </a:xfrm>
          <a:prstGeom prst="rect">
            <a:avLst/>
          </a:prstGeom>
          <a:noFill/>
          <a:ln w="9525">
            <a:noFill/>
            <a:miter lim="800000"/>
            <a:headEnd/>
            <a:tailEnd/>
          </a:ln>
          <a:effectLst/>
        </p:spPr>
      </p:pic>
    </p:spTree>
    <p:extLst>
      <p:ext uri="{BB962C8B-B14F-4D97-AF65-F5344CB8AC3E}">
        <p14:creationId xmlns="" xmlns:p14="http://schemas.microsoft.com/office/powerpoint/2010/main" val="1913037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4" name="Title 3"/>
          <p:cNvSpPr>
            <a:spLocks noGrp="1"/>
          </p:cNvSpPr>
          <p:nvPr>
            <p:ph type="title"/>
          </p:nvPr>
        </p:nvSpPr>
        <p:spPr/>
        <p:txBody>
          <a:bodyPr>
            <a:normAutofit/>
          </a:bodyPr>
          <a:lstStyle/>
          <a:p>
            <a:r>
              <a:rPr lang="en-US" sz="2400" b="0" dirty="0" smtClean="0"/>
              <a:t>The complete entity type</a:t>
            </a:r>
            <a:r>
              <a:rPr lang="en-US" sz="2400" dirty="0" smtClean="0"/>
              <a:t> Student</a:t>
            </a:r>
            <a:r>
              <a:rPr lang="en-US" sz="2400" b="0" dirty="0" smtClean="0"/>
              <a:t> with its attributes can be represented as:</a:t>
            </a:r>
            <a:endParaRPr lang="en-US" sz="2400" dirty="0"/>
          </a:p>
        </p:txBody>
      </p:sp>
      <p:pic>
        <p:nvPicPr>
          <p:cNvPr id="4098" name="Picture 2"/>
          <p:cNvPicPr>
            <a:picLocks noGrp="1" noChangeAspect="1" noChangeArrowheads="1"/>
          </p:cNvPicPr>
          <p:nvPr>
            <p:ph idx="1"/>
          </p:nvPr>
        </p:nvPicPr>
        <p:blipFill>
          <a:blip r:embed="rId2"/>
          <a:srcRect/>
          <a:stretch>
            <a:fillRect/>
          </a:stretch>
        </p:blipFill>
        <p:spPr bwMode="auto">
          <a:xfrm>
            <a:off x="2016188" y="1741713"/>
            <a:ext cx="7809984" cy="488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en-US" dirty="0" smtClean="0"/>
              <a:t>Relationship set</a:t>
            </a:r>
            <a:endParaRPr lang="en-US" dirty="0"/>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dirty="0" smtClean="0"/>
              <a:t>A relationship type represents the </a:t>
            </a:r>
            <a:r>
              <a:rPr lang="en-US" b="1" dirty="0" smtClean="0"/>
              <a:t>association between entity types</a:t>
            </a:r>
            <a:r>
              <a:rPr lang="en-US" dirty="0" smtClean="0"/>
              <a:t>. For </a:t>
            </a:r>
            <a:r>
              <a:rPr lang="en-US" dirty="0" err="1" smtClean="0"/>
              <a:t>example,‘Enrolled</a:t>
            </a:r>
            <a:r>
              <a:rPr lang="en-US" dirty="0" smtClean="0"/>
              <a:t> in’ is a relationship type that exists between entity type Student and Course. In ER diagram, relationship type is represented by a diamond and connecting the entities with lines.</a:t>
            </a:r>
            <a:br>
              <a:rPr lang="en-US" dirty="0" smtClean="0"/>
            </a:br>
            <a:endParaRPr lang="en-US" dirty="0" smtClean="0"/>
          </a:p>
          <a:p>
            <a:pPr marL="0" indent="0">
              <a:buNone/>
            </a:pPr>
            <a:r>
              <a:rPr lang="en-US" dirty="0" smtClean="0"/>
              <a:t>A set of relationships of the same type is known as a relationship set. The following relationship set depicts S1 is enrolled in C2, S2 is enrolled in C1 and S3 is enrolled in C3</a:t>
            </a:r>
            <a:endParaRPr lang="en-US" sz="1800" dirty="0"/>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9</a:t>
            </a:fld>
            <a:endParaRPr lang="en-US" dirty="0"/>
          </a:p>
        </p:txBody>
      </p:sp>
      <p:pic>
        <p:nvPicPr>
          <p:cNvPr id="5122" name="Picture 2"/>
          <p:cNvPicPr>
            <a:picLocks noChangeAspect="1" noChangeArrowheads="1"/>
          </p:cNvPicPr>
          <p:nvPr/>
        </p:nvPicPr>
        <p:blipFill>
          <a:blip r:embed="rId3"/>
          <a:srcRect/>
          <a:stretch>
            <a:fillRect/>
          </a:stretch>
        </p:blipFill>
        <p:spPr bwMode="auto">
          <a:xfrm>
            <a:off x="6533016" y="1298802"/>
            <a:ext cx="5076825" cy="10382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502400" y="3193143"/>
            <a:ext cx="5181600" cy="2543403"/>
          </a:xfrm>
          <a:prstGeom prst="rect">
            <a:avLst/>
          </a:prstGeom>
          <a:noFill/>
          <a:ln w="9525">
            <a:noFill/>
            <a:miter lim="800000"/>
            <a:headEnd/>
            <a:tailEnd/>
          </a:ln>
          <a:effectLst/>
        </p:spPr>
      </p:pic>
    </p:spTree>
    <p:extLst>
      <p:ext uri="{BB962C8B-B14F-4D97-AF65-F5344CB8AC3E}">
        <p14:creationId xmlns="" xmlns:p14="http://schemas.microsoft.com/office/powerpoint/2010/main" val="80821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f33468121_win32">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tf33468121_win32</Template>
  <TotalTime>0</TotalTime>
  <Words>318</Words>
  <Application>Microsoft Office PowerPoint</Application>
  <PresentationFormat>Custom</PresentationFormat>
  <Paragraphs>130</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tf33468121_win32</vt:lpstr>
      <vt:lpstr>E-r model</vt:lpstr>
      <vt:lpstr>ENTITY-RELATIONSHIP MODEL</vt:lpstr>
      <vt:lpstr>INTRODUCTION</vt:lpstr>
      <vt:lpstr>Entity set </vt:lpstr>
      <vt:lpstr>attributes</vt:lpstr>
      <vt:lpstr>Attribute(con.)</vt:lpstr>
      <vt:lpstr>Attribute(con.)</vt:lpstr>
      <vt:lpstr>The complete entity type Student with its attributes can be represented as:</vt:lpstr>
      <vt:lpstr>Relationship set</vt:lpstr>
      <vt:lpstr>Degree of a relationship set: </vt:lpstr>
      <vt:lpstr>  Unary Relationship </vt:lpstr>
      <vt:lpstr>  Binary Relationship</vt:lpstr>
      <vt:lpstr>  n-ary Relationship </vt:lpstr>
      <vt:lpstr>Cardinality</vt:lpstr>
      <vt:lpstr>    One to One</vt:lpstr>
      <vt:lpstr>   One to Many </vt:lpstr>
      <vt:lpstr>    Many to many</vt:lpstr>
      <vt:lpstr>Using set ,cardinality can be expressed as :</vt:lpstr>
      <vt:lpstr>Participation Constraint: </vt:lpstr>
      <vt:lpstr>Total Participation</vt:lpstr>
      <vt:lpstr>Partial Participation</vt:lpstr>
      <vt:lpstr>STRONG AND WEAK ENTITY TYPE</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2020-12-06T16:32:07Z</dcterms:created>
  <dcterms:modified xsi:type="dcterms:W3CDTF">2020-12-06T18:24:10Z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