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59" r:id="rId7"/>
    <p:sldId id="285" r:id="rId8"/>
    <p:sldId id="260" r:id="rId9"/>
    <p:sldId id="261" r:id="rId10"/>
    <p:sldId id="264" r:id="rId11"/>
    <p:sldId id="268" r:id="rId12"/>
    <p:sldId id="270" r:id="rId13"/>
    <p:sldId id="269" r:id="rId14"/>
    <p:sldId id="271" r:id="rId15"/>
    <p:sldId id="272"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04040"/>
    <a:srgbClr val="7030A0"/>
    <a:srgbClr val="00B0F0"/>
    <a:srgbClr val="0070C0"/>
    <a:srgbClr val="37CB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618" autoAdjust="0"/>
    <p:restoredTop sz="95256" autoAdjust="0"/>
  </p:normalViewPr>
  <p:slideViewPr>
    <p:cSldViewPr snapToGrid="0" showGuides="1">
      <p:cViewPr varScale="1">
        <p:scale>
          <a:sx n="79" d="100"/>
          <a:sy n="79" d="100"/>
        </p:scale>
        <p:origin x="-522" y="-7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pPr/>
              <a:t>11-Dec-20</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pPr/>
              <a:t>‹#›</a:t>
            </a:fld>
            <a:endParaRPr lang="en-US" dirty="0"/>
          </a:p>
        </p:txBody>
      </p:sp>
    </p:spTree>
    <p:extLst>
      <p:ext uri="{BB962C8B-B14F-4D97-AF65-F5344CB8AC3E}">
        <p14:creationId xmlns:p14="http://schemas.microsoft.com/office/powerpoint/2010/main" xmlns=""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pPr/>
              <a:t>11-Dec-20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pPr/>
              <a:t>‹#›</a:t>
            </a:fld>
            <a:endParaRPr lang="en-US" noProof="0" dirty="0"/>
          </a:p>
        </p:txBody>
      </p:sp>
    </p:spTree>
    <p:extLst>
      <p:ext uri="{BB962C8B-B14F-4D97-AF65-F5344CB8AC3E}">
        <p14:creationId xmlns:p14="http://schemas.microsoft.com/office/powerpoint/2010/main" xmlns=""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5ACE04-E13C-4837-B6DD-B388E7CAA05E}" type="slidenum">
              <a:rPr lang="en-US" smtClean="0"/>
              <a:pPr/>
              <a:t>1</a:t>
            </a:fld>
            <a:endParaRPr lang="en-US"/>
          </a:p>
        </p:txBody>
      </p:sp>
    </p:spTree>
    <p:extLst>
      <p:ext uri="{BB962C8B-B14F-4D97-AF65-F5344CB8AC3E}">
        <p14:creationId xmlns:p14="http://schemas.microsoft.com/office/powerpoint/2010/main" xmlns=""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25</a:t>
            </a:fld>
            <a:endParaRPr lang="en-US" noProof="0" dirty="0"/>
          </a:p>
        </p:txBody>
      </p:sp>
    </p:spTree>
    <p:extLst>
      <p:ext uri="{BB962C8B-B14F-4D97-AF65-F5344CB8AC3E}">
        <p14:creationId xmlns:p14="http://schemas.microsoft.com/office/powerpoint/2010/main" xmlns=""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2</a:t>
            </a:fld>
            <a:endParaRPr lang="en-US"/>
          </a:p>
        </p:txBody>
      </p:sp>
    </p:spTree>
    <p:extLst>
      <p:ext uri="{BB962C8B-B14F-4D97-AF65-F5344CB8AC3E}">
        <p14:creationId xmlns:p14="http://schemas.microsoft.com/office/powerpoint/2010/main" xmlns=""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3</a:t>
            </a:fld>
            <a:endParaRPr lang="en-US"/>
          </a:p>
        </p:txBody>
      </p:sp>
    </p:spTree>
    <p:extLst>
      <p:ext uri="{BB962C8B-B14F-4D97-AF65-F5344CB8AC3E}">
        <p14:creationId xmlns:p14="http://schemas.microsoft.com/office/powerpoint/2010/main" xmlns=""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5</a:t>
            </a:fld>
            <a:endParaRPr lang="en-US"/>
          </a:p>
        </p:txBody>
      </p:sp>
    </p:spTree>
    <p:extLst>
      <p:ext uri="{BB962C8B-B14F-4D97-AF65-F5344CB8AC3E}">
        <p14:creationId xmlns:p14="http://schemas.microsoft.com/office/powerpoint/2010/main" xmlns=""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6</a:t>
            </a:fld>
            <a:endParaRPr lang="en-US"/>
          </a:p>
        </p:txBody>
      </p:sp>
    </p:spTree>
    <p:extLst>
      <p:ext uri="{BB962C8B-B14F-4D97-AF65-F5344CB8AC3E}">
        <p14:creationId xmlns:p14="http://schemas.microsoft.com/office/powerpoint/2010/main" xmlns=""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7</a:t>
            </a:fld>
            <a:endParaRPr lang="en-US" noProof="0" dirty="0"/>
          </a:p>
        </p:txBody>
      </p:sp>
    </p:spTree>
    <p:extLst>
      <p:ext uri="{BB962C8B-B14F-4D97-AF65-F5344CB8AC3E}">
        <p14:creationId xmlns:p14="http://schemas.microsoft.com/office/powerpoint/2010/main" xmlns=""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8</a:t>
            </a:fld>
            <a:endParaRPr lang="en-US" noProof="0" dirty="0"/>
          </a:p>
        </p:txBody>
      </p:sp>
    </p:spTree>
    <p:extLst>
      <p:ext uri="{BB962C8B-B14F-4D97-AF65-F5344CB8AC3E}">
        <p14:creationId xmlns:p14="http://schemas.microsoft.com/office/powerpoint/2010/main" xmlns="" val="42952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10</a:t>
            </a:fld>
            <a:endParaRPr lang="en-US"/>
          </a:p>
        </p:txBody>
      </p:sp>
    </p:spTree>
    <p:extLst>
      <p:ext uri="{BB962C8B-B14F-4D97-AF65-F5344CB8AC3E}">
        <p14:creationId xmlns:p14="http://schemas.microsoft.com/office/powerpoint/2010/main" xmlns="" val="1859640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15</a:t>
            </a:fld>
            <a:endParaRPr lang="en-US"/>
          </a:p>
        </p:txBody>
      </p:sp>
    </p:spTree>
    <p:extLst>
      <p:ext uri="{BB962C8B-B14F-4D97-AF65-F5344CB8AC3E}">
        <p14:creationId xmlns:p14="http://schemas.microsoft.com/office/powerpoint/2010/main" xmlns="" val="185964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11-Dec-20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xmlns=""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xmlns=""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11-Dec-20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xmlns=""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11-Dec-20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xmlns=""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xmlns=""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359CD-8DFF-4AF2-B957-630ED2A60E8D}"/>
              </a:ext>
            </a:extLst>
          </p:cNvPr>
          <p:cNvSpPr>
            <a:spLocks noGrp="1"/>
          </p:cNvSpPr>
          <p:nvPr>
            <p:ph type="ctrTitle"/>
          </p:nvPr>
        </p:nvSpPr>
        <p:spPr/>
        <p:txBody>
          <a:bodyPr/>
          <a:lstStyle/>
          <a:p>
            <a:r>
              <a:rPr lang="en-US" dirty="0"/>
              <a:t>E-r model</a:t>
            </a:r>
            <a:endParaRPr lang="en-IN" dirty="0"/>
          </a:p>
        </p:txBody>
      </p:sp>
      <p:sp>
        <p:nvSpPr>
          <p:cNvPr id="3" name="Subtitle 2">
            <a:extLst>
              <a:ext uri="{FF2B5EF4-FFF2-40B4-BE49-F238E27FC236}">
                <a16:creationId xmlns:a16="http://schemas.microsoft.com/office/drawing/2014/main" xmlns="" id="{F1DF7D53-1D50-48D8-B3B4-B9632324B2AB}"/>
              </a:ext>
            </a:extLst>
          </p:cNvPr>
          <p:cNvSpPr>
            <a:spLocks noGrp="1"/>
          </p:cNvSpPr>
          <p:nvPr>
            <p:ph type="subTitle" idx="1"/>
          </p:nvPr>
        </p:nvSpPr>
        <p:spPr>
          <a:xfrm>
            <a:off x="4618061" y="3569380"/>
            <a:ext cx="7233557" cy="2091191"/>
          </a:xfrm>
        </p:spPr>
        <p:txBody>
          <a:bodyPr>
            <a:normAutofit fontScale="85000" lnSpcReduction="10000"/>
          </a:bodyPr>
          <a:lstStyle/>
          <a:p>
            <a:r>
              <a:rPr lang="en-IN" dirty="0"/>
              <a:t>				</a:t>
            </a:r>
            <a:r>
              <a:rPr lang="en-IN" sz="2200" dirty="0"/>
              <a:t>	</a:t>
            </a:r>
            <a:r>
              <a:rPr lang="en-IN" sz="2200" dirty="0">
                <a:solidFill>
                  <a:schemeClr val="accent5">
                    <a:lumMod val="50000"/>
                  </a:schemeClr>
                </a:solidFill>
              </a:rPr>
              <a:t>harmeet   2019UCO1515</a:t>
            </a:r>
          </a:p>
          <a:p>
            <a:r>
              <a:rPr lang="en-IN" sz="2200" dirty="0">
                <a:solidFill>
                  <a:schemeClr val="accent5">
                    <a:lumMod val="50000"/>
                  </a:schemeClr>
                </a:solidFill>
              </a:rPr>
              <a:t>					KARTIK        2019UCO1516</a:t>
            </a:r>
          </a:p>
          <a:p>
            <a:r>
              <a:rPr lang="en-IN" sz="2200" dirty="0">
                <a:solidFill>
                  <a:schemeClr val="accent5">
                    <a:lumMod val="50000"/>
                  </a:schemeClr>
                </a:solidFill>
              </a:rPr>
              <a:t>					MAHIMA    2019UCO1517</a:t>
            </a:r>
          </a:p>
          <a:p>
            <a:r>
              <a:rPr lang="en-IN" sz="2200" dirty="0">
                <a:solidFill>
                  <a:schemeClr val="accent5">
                    <a:lumMod val="50000"/>
                  </a:schemeClr>
                </a:solidFill>
              </a:rPr>
              <a:t>			</a:t>
            </a:r>
            <a:r>
              <a:rPr lang="en-IN" sz="2200">
                <a:solidFill>
                  <a:schemeClr val="accent5">
                    <a:lumMod val="50000"/>
                  </a:schemeClr>
                </a:solidFill>
              </a:rPr>
              <a:t>	</a:t>
            </a:r>
            <a:r>
              <a:rPr lang="en-IN" sz="2200" smtClean="0">
                <a:solidFill>
                  <a:schemeClr val="accent5">
                    <a:lumMod val="50000"/>
                  </a:schemeClr>
                </a:solidFill>
              </a:rPr>
              <a:t>    </a:t>
            </a:r>
            <a:r>
              <a:rPr lang="en-IN" sz="2200" dirty="0" smtClean="0">
                <a:solidFill>
                  <a:schemeClr val="accent5">
                    <a:lumMod val="50000"/>
                  </a:schemeClr>
                </a:solidFill>
              </a:rPr>
              <a:t>ASHISH Kumar     </a:t>
            </a:r>
            <a:r>
              <a:rPr lang="en-IN" sz="2200" dirty="0">
                <a:solidFill>
                  <a:schemeClr val="accent5">
                    <a:lumMod val="50000"/>
                  </a:schemeClr>
                </a:solidFill>
              </a:rPr>
              <a:t>2019UCO1518</a:t>
            </a:r>
          </a:p>
        </p:txBody>
      </p:sp>
      <p:pic>
        <p:nvPicPr>
          <p:cNvPr id="1026" name="Picture 2"/>
          <p:cNvPicPr>
            <a:picLocks noChangeAspect="1" noChangeArrowheads="1"/>
          </p:cNvPicPr>
          <p:nvPr/>
        </p:nvPicPr>
        <p:blipFill>
          <a:blip r:embed="rId3"/>
          <a:srcRect/>
          <a:stretch>
            <a:fillRect/>
          </a:stretch>
        </p:blipFill>
        <p:spPr bwMode="auto">
          <a:xfrm>
            <a:off x="815109" y="2046514"/>
            <a:ext cx="3016661" cy="3029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xmlns="" id="{3E5E066D-AC0D-4FA3-B693-0FF267446CA6}"/>
              </a:ext>
            </a:extLst>
          </p:cNvPr>
          <p:cNvSpPr txBox="1"/>
          <p:nvPr/>
        </p:nvSpPr>
        <p:spPr>
          <a:xfrm>
            <a:off x="9978501" y="3142910"/>
            <a:ext cx="929550" cy="369332"/>
          </a:xfrm>
          <a:prstGeom prst="rect">
            <a:avLst/>
          </a:prstGeom>
          <a:noFill/>
        </p:spPr>
        <p:txBody>
          <a:bodyPr wrap="none" rtlCol="0">
            <a:spAutoFit/>
          </a:bodyPr>
          <a:lstStyle/>
          <a:p>
            <a:r>
              <a:rPr lang="en-IN" dirty="0">
                <a:solidFill>
                  <a:schemeClr val="accent5">
                    <a:lumMod val="50000"/>
                  </a:schemeClr>
                </a:solidFill>
              </a:rPr>
              <a:t>Group</a:t>
            </a:r>
            <a:r>
              <a:rPr lang="en-IN" cap="all" dirty="0">
                <a:solidFill>
                  <a:schemeClr val="accent5">
                    <a:lumMod val="50000"/>
                  </a:schemeClr>
                </a:solidFill>
              </a:rPr>
              <a:t> </a:t>
            </a:r>
            <a:r>
              <a:rPr lang="en-IN" sz="1600" cap="all" dirty="0">
                <a:solidFill>
                  <a:schemeClr val="accent5">
                    <a:lumMod val="50000"/>
                  </a:schemeClr>
                </a:solidFill>
              </a:rPr>
              <a:t>4</a:t>
            </a:r>
            <a:endParaRPr lang="en-IN" cap="all" dirty="0">
              <a:solidFill>
                <a:schemeClr val="accent5">
                  <a:lumMod val="50000"/>
                </a:schemeClr>
              </a:solidFill>
            </a:endParaRPr>
          </a:p>
        </p:txBody>
      </p:sp>
    </p:spTree>
    <p:extLst>
      <p:ext uri="{BB962C8B-B14F-4D97-AF65-F5344CB8AC3E}">
        <p14:creationId xmlns:p14="http://schemas.microsoft.com/office/powerpoint/2010/main" xmlns=""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Relationship set</a:t>
            </a:r>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363416" y="2506662"/>
            <a:ext cx="5193322" cy="3454523"/>
          </a:xfrm>
        </p:spPr>
        <p:txBody>
          <a:bodyPr/>
          <a:lstStyle/>
          <a:p>
            <a:pPr marL="0" indent="0">
              <a:buNone/>
            </a:pPr>
            <a:r>
              <a:rPr lang="en-US" dirty="0"/>
              <a:t>A relationship type represents the </a:t>
            </a:r>
            <a:r>
              <a:rPr lang="en-US" b="1" dirty="0"/>
              <a:t>association between entity types</a:t>
            </a:r>
            <a:r>
              <a:rPr lang="en-US" dirty="0"/>
              <a:t>. For example, ‘Enrolled in’ is a relationship type that exists between entity type Student and Course.</a:t>
            </a:r>
          </a:p>
          <a:p>
            <a:pPr marL="0" indent="0">
              <a:buNone/>
            </a:pPr>
            <a:r>
              <a:rPr lang="en-US" dirty="0"/>
              <a:t>In ER diagram, relationship type is represented by a diamond and connecting the entities with lines.</a:t>
            </a:r>
          </a:p>
          <a:p>
            <a:pPr marL="0" indent="0">
              <a:buNone/>
            </a:pPr>
            <a:endParaRPr lang="en-US" dirty="0"/>
          </a:p>
          <a:p>
            <a:pPr marL="0" indent="0">
              <a:buNone/>
            </a:pPr>
            <a:r>
              <a:rPr lang="en-US" dirty="0"/>
              <a:t>A set of relationships of the same type is known as a relationship set. The following relationship set depicts S1 is enrolled in C2, S2 is enrolled in C1 and S3 is enrolled in C3</a:t>
            </a:r>
            <a:endParaRPr lang="en-US" sz="1800" dirty="0"/>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10</a:t>
            </a:fld>
            <a:endParaRPr lang="en-US" dirty="0"/>
          </a:p>
        </p:txBody>
      </p:sp>
      <p:pic>
        <p:nvPicPr>
          <p:cNvPr id="5122" name="Picture 2"/>
          <p:cNvPicPr>
            <a:picLocks noChangeAspect="1" noChangeArrowheads="1"/>
          </p:cNvPicPr>
          <p:nvPr/>
        </p:nvPicPr>
        <p:blipFill>
          <a:blip r:embed="rId3"/>
          <a:srcRect/>
          <a:stretch>
            <a:fillRect/>
          </a:stretch>
        </p:blipFill>
        <p:spPr bwMode="auto">
          <a:xfrm>
            <a:off x="6417602" y="1881890"/>
            <a:ext cx="5181600" cy="10114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417602" y="3601515"/>
            <a:ext cx="5181600" cy="2543403"/>
          </a:xfrm>
          <a:prstGeom prst="rect">
            <a:avLst/>
          </a:prstGeom>
          <a:noFill/>
          <a:ln w="9525">
            <a:noFill/>
            <a:miter lim="800000"/>
            <a:headEnd/>
            <a:tailEnd/>
          </a:ln>
          <a:effectLst/>
        </p:spPr>
      </p:pic>
    </p:spTree>
    <p:extLst>
      <p:ext uri="{BB962C8B-B14F-4D97-AF65-F5344CB8AC3E}">
        <p14:creationId xmlns:p14="http://schemas.microsoft.com/office/powerpoint/2010/main" xmlns="" val="8082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87166" y="739563"/>
            <a:ext cx="4468698" cy="1444275"/>
          </a:xfrm>
        </p:spPr>
        <p:txBody>
          <a:bodyPr/>
          <a:lstStyle/>
          <a:p>
            <a:r>
              <a:rPr lang="en-US" dirty="0">
                <a:solidFill>
                  <a:schemeClr val="tx1"/>
                </a:solidFill>
              </a:rPr>
              <a:t>Degree of a relationship set:</a:t>
            </a:r>
            <a:r>
              <a:rPr lang="en-US" b="0" dirty="0"/>
              <a:t> </a:t>
            </a:r>
            <a:endParaRPr lang="en-US" dirty="0"/>
          </a:p>
        </p:txBody>
      </p:sp>
      <p:sp>
        <p:nvSpPr>
          <p:cNvPr id="4" name="Text Placeholder 3"/>
          <p:cNvSpPr>
            <a:spLocks noGrp="1"/>
          </p:cNvSpPr>
          <p:nvPr>
            <p:ph type="body" idx="1"/>
          </p:nvPr>
        </p:nvSpPr>
        <p:spPr>
          <a:xfrm>
            <a:off x="6130882" y="2973526"/>
            <a:ext cx="4097778" cy="2681550"/>
          </a:xfrm>
        </p:spPr>
        <p:txBody>
          <a:bodyPr/>
          <a:lstStyle/>
          <a:p>
            <a:r>
              <a:rPr dirty="0">
                <a:solidFill>
                  <a:schemeClr val="tx1"/>
                </a:solidFill>
              </a:rPr>
              <a:t>The number of different entity sets </a:t>
            </a:r>
            <a:r>
              <a:rPr b="1" dirty="0">
                <a:solidFill>
                  <a:schemeClr val="tx1"/>
                </a:solidFill>
              </a:rPr>
              <a:t>participating in a relationship</a:t>
            </a:r>
            <a:r>
              <a:rPr dirty="0">
                <a:solidFill>
                  <a:schemeClr val="tx1"/>
                </a:solidFill>
              </a:rPr>
              <a:t> set is called as degree of a relationship set.</a:t>
            </a:r>
          </a:p>
          <a:p>
            <a:endParaRPr dirty="0">
              <a:solidFill>
                <a:schemeClr val="tx1"/>
              </a:solidFill>
            </a:endParaRPr>
          </a:p>
          <a:p>
            <a:pPr>
              <a:buFont typeface="Arial" pitchFamily="34" charset="0"/>
              <a:buChar char="•"/>
            </a:pPr>
            <a:r>
              <a:rPr dirty="0">
                <a:solidFill>
                  <a:schemeClr val="tx1"/>
                </a:solidFill>
              </a:rPr>
              <a:t>  Unary Relationship</a:t>
            </a:r>
          </a:p>
          <a:p>
            <a:pPr>
              <a:buFont typeface="Arial" pitchFamily="34" charset="0"/>
              <a:buChar char="•"/>
            </a:pPr>
            <a:r>
              <a:rPr lang="en-US" sz="1800" dirty="0">
                <a:solidFill>
                  <a:schemeClr val="tx1"/>
                </a:solidFill>
              </a:rPr>
              <a:t>  Binary Relationship</a:t>
            </a:r>
          </a:p>
          <a:p>
            <a:pPr>
              <a:buFont typeface="Arial" pitchFamily="34" charset="0"/>
              <a:buChar char="•"/>
            </a:pPr>
            <a:r>
              <a:rPr lang="en-US" sz="1800" dirty="0">
                <a:solidFill>
                  <a:schemeClr val="tx1"/>
                </a:solidFill>
              </a:rPr>
              <a:t>  n-</a:t>
            </a:r>
            <a:r>
              <a:rPr lang="en-US" sz="1800" dirty="0" err="1">
                <a:solidFill>
                  <a:schemeClr val="tx1"/>
                </a:solidFill>
              </a:rPr>
              <a:t>ary</a:t>
            </a:r>
            <a:r>
              <a:rPr lang="en-US" sz="1800" dirty="0">
                <a:solidFill>
                  <a:schemeClr val="tx1"/>
                </a:solidFill>
              </a:rPr>
              <a:t> Relationship</a:t>
            </a: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11</a:t>
            </a:fld>
            <a:endParaRPr lang="en-US"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a:t>  Unary Relationship </a:t>
            </a:r>
          </a:p>
        </p:txBody>
      </p:sp>
      <p:sp>
        <p:nvSpPr>
          <p:cNvPr id="3" name="Subtitle 2"/>
          <p:cNvSpPr>
            <a:spLocks noGrp="1"/>
          </p:cNvSpPr>
          <p:nvPr>
            <p:ph type="subTitle" idx="1"/>
          </p:nvPr>
        </p:nvSpPr>
        <p:spPr>
          <a:xfrm>
            <a:off x="4700814" y="2843664"/>
            <a:ext cx="7233557" cy="2483079"/>
          </a:xfrm>
        </p:spPr>
        <p:txBody>
          <a:bodyPr>
            <a:normAutofit fontScale="92500" lnSpcReduction="10000"/>
          </a:bodyPr>
          <a:lstStyle/>
          <a:p>
            <a:r>
              <a:rPr lang="en-US" dirty="0"/>
              <a:t>When there is </a:t>
            </a:r>
            <a:r>
              <a:rPr lang="en-US" b="1" dirty="0"/>
              <a:t>only ONE entity set participating in a relation</a:t>
            </a:r>
            <a:r>
              <a:rPr lang="en-US" dirty="0"/>
              <a:t>, the relationship is called as unary relationship.</a:t>
            </a:r>
          </a:p>
          <a:p>
            <a:r>
              <a:rPr lang="en-US" dirty="0"/>
              <a:t/>
            </a:r>
            <a:br>
              <a:rPr lang="en-US" dirty="0"/>
            </a:br>
            <a:r>
              <a:rPr lang="en-US" dirty="0"/>
              <a:t>		</a:t>
            </a:r>
            <a:r>
              <a:rPr lang="en-US" b="1" dirty="0"/>
              <a:t>Example 1:</a:t>
            </a:r>
            <a:r>
              <a:rPr lang="en-US" dirty="0"/>
              <a:t> A student is a friend of itself.</a:t>
            </a:r>
          </a:p>
          <a:p>
            <a:r>
              <a:rPr lang="en-US" dirty="0"/>
              <a:t>		</a:t>
            </a:r>
          </a:p>
          <a:p>
            <a:r>
              <a:rPr lang="en-US" dirty="0"/>
              <a:t>		</a:t>
            </a:r>
            <a:r>
              <a:rPr lang="en-US" b="1" dirty="0"/>
              <a:t>Example 2:</a:t>
            </a:r>
            <a:r>
              <a:rPr lang="en-US" dirty="0"/>
              <a:t> A person is married to a person.</a:t>
            </a:r>
          </a:p>
          <a:p>
            <a:endParaRPr lang="en-US" dirty="0"/>
          </a:p>
          <a:p>
            <a:r>
              <a:rPr lang="en-US" dirty="0"/>
              <a:t>		</a:t>
            </a:r>
            <a:r>
              <a:rPr lang="en-US" b="1" dirty="0"/>
              <a:t>Example 3:</a:t>
            </a:r>
            <a:r>
              <a:rPr lang="en-US" dirty="0"/>
              <a:t> An employee manages an employee</a:t>
            </a:r>
          </a:p>
        </p:txBody>
      </p:sp>
      <p:pic>
        <p:nvPicPr>
          <p:cNvPr id="6146" name="Picture 2"/>
          <p:cNvPicPr>
            <a:picLocks noChangeAspect="1" noChangeArrowheads="1"/>
          </p:cNvPicPr>
          <p:nvPr/>
        </p:nvPicPr>
        <p:blipFill>
          <a:blip r:embed="rId2"/>
          <a:srcRect/>
          <a:stretch>
            <a:fillRect/>
          </a:stretch>
        </p:blipFill>
        <p:spPr bwMode="auto">
          <a:xfrm>
            <a:off x="490765" y="890361"/>
            <a:ext cx="3314700" cy="13906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33829" y="2888343"/>
            <a:ext cx="3686628" cy="1371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49011" y="4895171"/>
            <a:ext cx="3943350" cy="12477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a:t>  Binary Relationship</a:t>
            </a:r>
          </a:p>
        </p:txBody>
      </p:sp>
      <p:sp>
        <p:nvSpPr>
          <p:cNvPr id="3" name="Subtitle 2"/>
          <p:cNvSpPr>
            <a:spLocks noGrp="1"/>
          </p:cNvSpPr>
          <p:nvPr>
            <p:ph type="subTitle" idx="1"/>
          </p:nvPr>
        </p:nvSpPr>
        <p:spPr>
          <a:xfrm>
            <a:off x="4700814" y="2843664"/>
            <a:ext cx="7233557" cy="2483079"/>
          </a:xfrm>
        </p:spPr>
        <p:txBody>
          <a:bodyPr>
            <a:normAutofit fontScale="92500" lnSpcReduction="10000"/>
          </a:bodyPr>
          <a:lstStyle/>
          <a:p>
            <a:r>
              <a:rPr lang="en-US" dirty="0"/>
              <a:t>When there are </a:t>
            </a:r>
            <a:r>
              <a:rPr lang="en-US" b="1" dirty="0"/>
              <a:t>TWO entities set participating in a relation</a:t>
            </a:r>
            <a:r>
              <a:rPr lang="en-US" dirty="0"/>
              <a:t>, the relationship is called as binary .</a:t>
            </a:r>
          </a:p>
          <a:p>
            <a:r>
              <a:rPr lang="en-US" dirty="0"/>
              <a:t/>
            </a:r>
            <a:br>
              <a:rPr lang="en-US" dirty="0"/>
            </a:br>
            <a:r>
              <a:rPr lang="en-US" dirty="0"/>
              <a:t>		</a:t>
            </a:r>
            <a:r>
              <a:rPr lang="en-US" b="1" dirty="0"/>
              <a:t>Example 1:</a:t>
            </a:r>
            <a:r>
              <a:rPr lang="en-US" dirty="0"/>
              <a:t> A student attends a course.</a:t>
            </a:r>
          </a:p>
          <a:p>
            <a:r>
              <a:rPr lang="en-US" dirty="0"/>
              <a:t>		</a:t>
            </a:r>
          </a:p>
          <a:p>
            <a:r>
              <a:rPr lang="en-US" dirty="0"/>
              <a:t>		</a:t>
            </a:r>
            <a:r>
              <a:rPr lang="en-US" b="1" dirty="0"/>
              <a:t>Example 2:</a:t>
            </a:r>
            <a:r>
              <a:rPr lang="en-US" dirty="0"/>
              <a:t> A supplier supplies item.</a:t>
            </a:r>
          </a:p>
          <a:p>
            <a:endParaRPr lang="en-US" dirty="0"/>
          </a:p>
          <a:p>
            <a:r>
              <a:rPr lang="en-US" dirty="0"/>
              <a:t>		</a:t>
            </a:r>
            <a:r>
              <a:rPr lang="en-US" b="1" dirty="0"/>
              <a:t>Example 3:</a:t>
            </a:r>
            <a:r>
              <a:rPr lang="en-US" dirty="0"/>
              <a:t> A Professor teaches subject.</a:t>
            </a:r>
          </a:p>
        </p:txBody>
      </p:sp>
      <p:pic>
        <p:nvPicPr>
          <p:cNvPr id="7170" name="Picture 2"/>
          <p:cNvPicPr>
            <a:picLocks noChangeAspect="1" noChangeArrowheads="1"/>
          </p:cNvPicPr>
          <p:nvPr/>
        </p:nvPicPr>
        <p:blipFill>
          <a:blip r:embed="rId2"/>
          <a:srcRect/>
          <a:stretch>
            <a:fillRect/>
          </a:stretch>
        </p:blipFill>
        <p:spPr bwMode="auto">
          <a:xfrm>
            <a:off x="188685" y="1049791"/>
            <a:ext cx="4020457" cy="7524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88686" y="2937102"/>
            <a:ext cx="4005943" cy="8096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39486" y="4814435"/>
            <a:ext cx="3911600" cy="8286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a:t>  n-</a:t>
            </a:r>
            <a:r>
              <a:rPr lang="en-US" sz="2400" dirty="0" err="1"/>
              <a:t>ary</a:t>
            </a:r>
            <a:r>
              <a:rPr lang="en-US" sz="2400" dirty="0"/>
              <a:t> Relationship </a:t>
            </a:r>
          </a:p>
        </p:txBody>
      </p:sp>
      <p:sp>
        <p:nvSpPr>
          <p:cNvPr id="3" name="Subtitle 2"/>
          <p:cNvSpPr>
            <a:spLocks noGrp="1"/>
          </p:cNvSpPr>
          <p:nvPr>
            <p:ph type="subTitle" idx="1"/>
          </p:nvPr>
        </p:nvSpPr>
        <p:spPr>
          <a:xfrm>
            <a:off x="4700814" y="2843664"/>
            <a:ext cx="7233557" cy="2483079"/>
          </a:xfrm>
        </p:spPr>
        <p:txBody>
          <a:bodyPr>
            <a:normAutofit/>
          </a:bodyPr>
          <a:lstStyle/>
          <a:p>
            <a:r>
              <a:rPr lang="en-US" dirty="0"/>
              <a:t>When there are n entities set participating in a relation, the relationship is called as n-</a:t>
            </a:r>
            <a:r>
              <a:rPr lang="en-US" dirty="0" err="1"/>
              <a:t>ary</a:t>
            </a:r>
            <a:r>
              <a:rPr lang="en-US" dirty="0"/>
              <a:t> relationship.</a:t>
            </a:r>
            <a:br>
              <a:rPr lang="en-US" dirty="0"/>
            </a:br>
            <a:endParaRPr lang="en-US" dirty="0"/>
          </a:p>
          <a:p>
            <a:r>
              <a:rPr lang="en-US" b="1" dirty="0"/>
              <a:t>	Example:</a:t>
            </a:r>
            <a:r>
              <a:rPr lang="en-US" dirty="0"/>
              <a:t>  A Professor, student and Project is related to a 		    </a:t>
            </a:r>
            <a:r>
              <a:rPr lang="en-US" dirty="0" err="1"/>
              <a:t>Project_Guide</a:t>
            </a:r>
            <a:r>
              <a:rPr lang="en-US" dirty="0"/>
              <a:t>.</a:t>
            </a:r>
          </a:p>
        </p:txBody>
      </p:sp>
      <p:pic>
        <p:nvPicPr>
          <p:cNvPr id="8194" name="Picture 2"/>
          <p:cNvPicPr>
            <a:picLocks noChangeAspect="1" noChangeArrowheads="1"/>
          </p:cNvPicPr>
          <p:nvPr/>
        </p:nvPicPr>
        <p:blipFill>
          <a:blip r:embed="rId2"/>
          <a:srcRect/>
          <a:stretch>
            <a:fillRect/>
          </a:stretch>
        </p:blipFill>
        <p:spPr bwMode="auto">
          <a:xfrm>
            <a:off x="188686" y="2620508"/>
            <a:ext cx="4020457" cy="17621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Cardinality</a:t>
            </a:r>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3600102" y="2506662"/>
            <a:ext cx="5193322" cy="3454523"/>
          </a:xfrm>
        </p:spPr>
        <p:txBody>
          <a:bodyPr/>
          <a:lstStyle/>
          <a:p>
            <a:pPr marL="0" indent="0">
              <a:buNone/>
            </a:pPr>
            <a:r>
              <a:rPr lang="en-US" sz="2400" dirty="0"/>
              <a:t>The </a:t>
            </a:r>
            <a:r>
              <a:rPr lang="en-US" sz="2400" b="1" dirty="0"/>
              <a:t>number of times an entity of an entity set participates in a relationship</a:t>
            </a:r>
            <a:r>
              <a:rPr lang="en-US" sz="2400" dirty="0"/>
              <a:t> set is known as cardinality.</a:t>
            </a:r>
          </a:p>
          <a:p>
            <a:pPr marL="0" indent="0">
              <a:buNone/>
            </a:pPr>
            <a:r>
              <a:rPr lang="en-US" sz="2400" dirty="0"/>
              <a:t>Cardinality can be of different types:</a:t>
            </a:r>
            <a:br>
              <a:rPr lang="en-US" sz="2400" dirty="0"/>
            </a:br>
            <a:endParaRPr lang="en-US" sz="2400" dirty="0"/>
          </a:p>
          <a:p>
            <a:pPr marL="0" indent="0"/>
            <a:r>
              <a:rPr lang="en-US" sz="2400" dirty="0"/>
              <a:t>  One to One </a:t>
            </a:r>
          </a:p>
          <a:p>
            <a:pPr marL="0" indent="0"/>
            <a:r>
              <a:rPr lang="en-US" sz="2400" dirty="0"/>
              <a:t>  One to Many</a:t>
            </a:r>
          </a:p>
          <a:p>
            <a:pPr marL="0" indent="0"/>
            <a:r>
              <a:rPr lang="en-US" sz="2400" dirty="0"/>
              <a:t>  Many to Many</a:t>
            </a:r>
          </a:p>
          <a:p>
            <a:pPr marL="0" indent="0">
              <a:buNone/>
            </a:pPr>
            <a:endParaRPr lang="en-US" sz="1800" dirty="0"/>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15</a:t>
            </a:fld>
            <a:endParaRPr lang="en-US" dirty="0"/>
          </a:p>
        </p:txBody>
      </p:sp>
    </p:spTree>
    <p:extLst>
      <p:ext uri="{BB962C8B-B14F-4D97-AF65-F5344CB8AC3E}">
        <p14:creationId xmlns:p14="http://schemas.microsoft.com/office/powerpoint/2010/main" xmlns="" val="8082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3" name="Title 2"/>
          <p:cNvSpPr>
            <a:spLocks noGrp="1"/>
          </p:cNvSpPr>
          <p:nvPr>
            <p:ph type="title"/>
          </p:nvPr>
        </p:nvSpPr>
        <p:spPr>
          <a:xfrm>
            <a:off x="798286" y="710213"/>
            <a:ext cx="2894604" cy="482968"/>
          </a:xfrm>
        </p:spPr>
        <p:txBody>
          <a:bodyPr>
            <a:normAutofit/>
          </a:bodyPr>
          <a:lstStyle/>
          <a:p>
            <a:r>
              <a:rPr sz="1800" dirty="0"/>
              <a:t>    One to One</a:t>
            </a:r>
            <a:endParaRPr lang="en-US" sz="1800" dirty="0"/>
          </a:p>
        </p:txBody>
      </p:sp>
      <p:sp>
        <p:nvSpPr>
          <p:cNvPr id="4" name="Text Placeholder 3"/>
          <p:cNvSpPr>
            <a:spLocks noGrp="1"/>
          </p:cNvSpPr>
          <p:nvPr>
            <p:ph type="body" idx="1"/>
          </p:nvPr>
        </p:nvSpPr>
        <p:spPr>
          <a:xfrm>
            <a:off x="671682" y="1507138"/>
            <a:ext cx="4424099" cy="4375235"/>
          </a:xfrm>
        </p:spPr>
        <p:txBody>
          <a:bodyPr/>
          <a:lstStyle/>
          <a:p>
            <a:r>
              <a:rPr dirty="0"/>
              <a:t>When each entity in each entity set can take part </a:t>
            </a:r>
            <a:r>
              <a:rPr b="1" dirty="0"/>
              <a:t>only once in the relationship</a:t>
            </a:r>
            <a:r>
              <a:rPr dirty="0"/>
              <a:t>, the cardinality is one to one.</a:t>
            </a:r>
          </a:p>
          <a:p>
            <a:pPr>
              <a:buNone/>
            </a:pPr>
            <a:r>
              <a:rPr dirty="0"/>
              <a:t/>
            </a:r>
            <a:br>
              <a:rPr dirty="0"/>
            </a:br>
            <a:r>
              <a:rPr b="1" dirty="0"/>
              <a:t>Example 1:</a:t>
            </a:r>
            <a:r>
              <a:rPr dirty="0"/>
              <a:t> Let us assume that a driver can drive one car and a cat can be driven by the same driver. So the relationship will be one to one.</a:t>
            </a:r>
          </a:p>
          <a:p>
            <a:r>
              <a:rPr b="1" dirty="0"/>
              <a:t>Example 2:</a:t>
            </a:r>
            <a:r>
              <a:rPr dirty="0"/>
              <a:t> A person can have only one Aadhar card and one Aadhar card can belong to only one person.</a:t>
            </a:r>
          </a:p>
          <a:p>
            <a:r>
              <a:rPr b="1" dirty="0"/>
              <a:t>Example 3:</a:t>
            </a:r>
            <a:r>
              <a:rPr dirty="0"/>
              <a:t> Let us assume that a male can marry to one female and a female can marry to one male. So the relationship will be one to one.</a:t>
            </a:r>
            <a:br>
              <a:rPr dirty="0"/>
            </a:br>
            <a:endParaRPr lang="en-US" dirty="0"/>
          </a:p>
        </p:txBody>
      </p:sp>
      <p:pic>
        <p:nvPicPr>
          <p:cNvPr id="9218" name="Picture 2"/>
          <p:cNvPicPr>
            <a:picLocks noChangeAspect="1" noChangeArrowheads="1"/>
          </p:cNvPicPr>
          <p:nvPr/>
        </p:nvPicPr>
        <p:blipFill>
          <a:blip r:embed="rId2"/>
          <a:srcRect/>
          <a:stretch>
            <a:fillRect/>
          </a:stretch>
        </p:blipFill>
        <p:spPr bwMode="auto">
          <a:xfrm>
            <a:off x="5905728" y="1104900"/>
            <a:ext cx="5487986" cy="9906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943599" y="2844801"/>
            <a:ext cx="5363029" cy="998538"/>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5965371" y="4470400"/>
            <a:ext cx="5355999" cy="130628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3" name="Title 2"/>
          <p:cNvSpPr>
            <a:spLocks noGrp="1"/>
          </p:cNvSpPr>
          <p:nvPr>
            <p:ph type="title"/>
          </p:nvPr>
        </p:nvSpPr>
        <p:spPr>
          <a:xfrm>
            <a:off x="833166" y="759586"/>
            <a:ext cx="4097778" cy="457039"/>
          </a:xfrm>
        </p:spPr>
        <p:txBody>
          <a:bodyPr>
            <a:normAutofit/>
          </a:bodyPr>
          <a:lstStyle/>
          <a:p>
            <a:r>
              <a:rPr sz="1800" dirty="0"/>
              <a:t>   One to Many </a:t>
            </a:r>
            <a:endParaRPr lang="en-US" sz="1800" dirty="0"/>
          </a:p>
        </p:txBody>
      </p:sp>
      <p:sp>
        <p:nvSpPr>
          <p:cNvPr id="4" name="Text Placeholder 3"/>
          <p:cNvSpPr>
            <a:spLocks noGrp="1"/>
          </p:cNvSpPr>
          <p:nvPr>
            <p:ph type="body" idx="1"/>
          </p:nvPr>
        </p:nvSpPr>
        <p:spPr>
          <a:xfrm>
            <a:off x="659314" y="1440543"/>
            <a:ext cx="4977869" cy="4955806"/>
          </a:xfrm>
        </p:spPr>
        <p:txBody>
          <a:bodyPr/>
          <a:lstStyle/>
          <a:p>
            <a:r>
              <a:rPr dirty="0"/>
              <a:t>When entities in one entity set </a:t>
            </a:r>
            <a:r>
              <a:rPr b="1" dirty="0"/>
              <a:t>can take part only once in the relationship set and entities in other entity sets can take part more than once in the relationship set,</a:t>
            </a:r>
            <a:r>
              <a:rPr dirty="0"/>
              <a:t> cardinalities is one to many. Many to one also come under this category.</a:t>
            </a:r>
          </a:p>
          <a:p>
            <a:r>
              <a:rPr dirty="0"/>
              <a:t/>
            </a:r>
            <a:br>
              <a:rPr dirty="0"/>
            </a:br>
            <a:r>
              <a:rPr b="1" dirty="0"/>
              <a:t>Example 1:</a:t>
            </a:r>
            <a:r>
              <a:rPr dirty="0"/>
              <a:t> A professor teaching many courses</a:t>
            </a:r>
          </a:p>
          <a:p>
            <a:r>
              <a:rPr b="1" dirty="0"/>
              <a:t>Example 2:</a:t>
            </a:r>
            <a:r>
              <a:rPr dirty="0"/>
              <a:t> Many employees working for one department.</a:t>
            </a:r>
          </a:p>
          <a:p>
            <a:r>
              <a:rPr b="1" dirty="0"/>
              <a:t>Example 3:</a:t>
            </a:r>
            <a:r>
              <a:rPr dirty="0"/>
              <a:t> Let us assume that a student can take only one course but one course can be taken by many students. So the cardinality will be n to 1. It means that for one course there can be n students but for one student, there will be only one course.</a:t>
            </a:r>
            <a:br>
              <a:rPr dirty="0"/>
            </a:br>
            <a:endParaRPr lang="en-US" dirty="0"/>
          </a:p>
        </p:txBody>
      </p:sp>
      <p:pic>
        <p:nvPicPr>
          <p:cNvPr id="9221" name="Picture 5"/>
          <p:cNvPicPr>
            <a:picLocks noChangeAspect="1" noChangeArrowheads="1"/>
          </p:cNvPicPr>
          <p:nvPr/>
        </p:nvPicPr>
        <p:blipFill>
          <a:blip r:embed="rId2"/>
          <a:srcRect/>
          <a:stretch>
            <a:fillRect/>
          </a:stretch>
        </p:blipFill>
        <p:spPr bwMode="auto">
          <a:xfrm>
            <a:off x="6398305" y="988106"/>
            <a:ext cx="4792209" cy="904875"/>
          </a:xfrm>
          <a:prstGeom prst="rect">
            <a:avLst/>
          </a:prstGeom>
          <a:noFill/>
          <a:ln w="9525">
            <a:noFill/>
            <a:miter lim="800000"/>
            <a:headEnd/>
            <a:tailEnd/>
          </a:ln>
          <a:effectLst/>
        </p:spPr>
      </p:pic>
      <p:pic>
        <p:nvPicPr>
          <p:cNvPr id="9222" name="Picture 6"/>
          <p:cNvPicPr>
            <a:picLocks noChangeAspect="1" noChangeArrowheads="1"/>
          </p:cNvPicPr>
          <p:nvPr/>
        </p:nvPicPr>
        <p:blipFill>
          <a:blip r:embed="rId3"/>
          <a:srcRect/>
          <a:stretch>
            <a:fillRect/>
          </a:stretch>
        </p:blipFill>
        <p:spPr bwMode="auto">
          <a:xfrm>
            <a:off x="6370864" y="2686277"/>
            <a:ext cx="4892222" cy="1000352"/>
          </a:xfrm>
          <a:prstGeom prst="rect">
            <a:avLst/>
          </a:prstGeom>
          <a:noFill/>
          <a:ln w="9525">
            <a:noFill/>
            <a:miter lim="800000"/>
            <a:headEnd/>
            <a:tailEnd/>
          </a:ln>
          <a:effectLst/>
        </p:spPr>
      </p:pic>
      <p:pic>
        <p:nvPicPr>
          <p:cNvPr id="9223" name="Picture 7"/>
          <p:cNvPicPr>
            <a:picLocks noChangeAspect="1" noChangeArrowheads="1"/>
          </p:cNvPicPr>
          <p:nvPr/>
        </p:nvPicPr>
        <p:blipFill>
          <a:blip r:embed="rId4"/>
          <a:srcRect/>
          <a:stretch>
            <a:fillRect/>
          </a:stretch>
        </p:blipFill>
        <p:spPr bwMode="auto">
          <a:xfrm>
            <a:off x="6371771" y="4417785"/>
            <a:ext cx="4977869" cy="102507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3" name="Title 2"/>
          <p:cNvSpPr>
            <a:spLocks noGrp="1"/>
          </p:cNvSpPr>
          <p:nvPr>
            <p:ph type="title"/>
          </p:nvPr>
        </p:nvSpPr>
        <p:spPr>
          <a:xfrm>
            <a:off x="780751" y="810302"/>
            <a:ext cx="2024592" cy="385313"/>
          </a:xfrm>
        </p:spPr>
        <p:txBody>
          <a:bodyPr>
            <a:normAutofit/>
          </a:bodyPr>
          <a:lstStyle/>
          <a:p>
            <a:r>
              <a:rPr sz="1800" dirty="0"/>
              <a:t>    Many to many</a:t>
            </a:r>
            <a:endParaRPr lang="en-US" sz="1800" dirty="0"/>
          </a:p>
        </p:txBody>
      </p:sp>
      <p:sp>
        <p:nvSpPr>
          <p:cNvPr id="4" name="Text Placeholder 3"/>
          <p:cNvSpPr>
            <a:spLocks noGrp="1"/>
          </p:cNvSpPr>
          <p:nvPr>
            <p:ph type="body" idx="1"/>
          </p:nvPr>
        </p:nvSpPr>
        <p:spPr>
          <a:xfrm>
            <a:off x="707194" y="1524893"/>
            <a:ext cx="4097778" cy="4375235"/>
          </a:xfrm>
        </p:spPr>
        <p:txBody>
          <a:bodyPr/>
          <a:lstStyle/>
          <a:p>
            <a:r>
              <a:rPr dirty="0"/>
              <a:t>When entities in all entity sets can </a:t>
            </a:r>
            <a:r>
              <a:rPr b="1" dirty="0"/>
              <a:t>take part more than once in the relationship</a:t>
            </a:r>
            <a:r>
              <a:rPr dirty="0"/>
              <a:t> cardinality is many to many.</a:t>
            </a:r>
          </a:p>
          <a:p>
            <a:r>
              <a:rPr dirty="0"/>
              <a:t/>
            </a:r>
            <a:br>
              <a:rPr dirty="0"/>
            </a:br>
            <a:r>
              <a:rPr b="1" dirty="0"/>
              <a:t>Example 1:</a:t>
            </a:r>
            <a:r>
              <a:rPr dirty="0"/>
              <a:t> Any number of student can take any number of subjects.</a:t>
            </a:r>
          </a:p>
          <a:p>
            <a:r>
              <a:rPr b="1" dirty="0"/>
              <a:t>Example 2:</a:t>
            </a:r>
            <a:r>
              <a:rPr dirty="0"/>
              <a:t> Any number of customer can order any number of products.</a:t>
            </a:r>
          </a:p>
          <a:p>
            <a:r>
              <a:rPr dirty="0"/>
              <a:t/>
            </a:r>
            <a:br>
              <a:rPr dirty="0"/>
            </a:br>
            <a:r>
              <a:rPr b="1" dirty="0"/>
              <a:t>Example 3:</a:t>
            </a:r>
            <a:r>
              <a:rPr dirty="0"/>
              <a:t> Let us assume that a student can take more than one course and one course can be taken by many students. So the relationship will be many to many.</a:t>
            </a:r>
            <a:br>
              <a:rPr dirty="0"/>
            </a:br>
            <a:r>
              <a:rPr dirty="0"/>
              <a:t/>
            </a:r>
            <a:br>
              <a:rPr dirty="0"/>
            </a:br>
            <a:endParaRPr lang="en-US" dirty="0"/>
          </a:p>
        </p:txBody>
      </p:sp>
      <p:pic>
        <p:nvPicPr>
          <p:cNvPr id="10242" name="Picture 2"/>
          <p:cNvPicPr>
            <a:picLocks noChangeAspect="1" noChangeArrowheads="1"/>
          </p:cNvPicPr>
          <p:nvPr/>
        </p:nvPicPr>
        <p:blipFill>
          <a:blip r:embed="rId2"/>
          <a:srcRect/>
          <a:stretch>
            <a:fillRect/>
          </a:stretch>
        </p:blipFill>
        <p:spPr bwMode="auto">
          <a:xfrm>
            <a:off x="6272213" y="1195615"/>
            <a:ext cx="4524375" cy="8382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305778" y="2962049"/>
            <a:ext cx="4486275" cy="9048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6325054" y="4506459"/>
            <a:ext cx="4476750" cy="10382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19</a:t>
            </a:fld>
            <a:endParaRPr lang="en-US" noProof="0" dirty="0"/>
          </a:p>
        </p:txBody>
      </p:sp>
      <p:sp>
        <p:nvSpPr>
          <p:cNvPr id="4" name="Title 3"/>
          <p:cNvSpPr>
            <a:spLocks noGrp="1"/>
          </p:cNvSpPr>
          <p:nvPr>
            <p:ph type="title"/>
          </p:nvPr>
        </p:nvSpPr>
        <p:spPr/>
        <p:txBody>
          <a:bodyPr/>
          <a:lstStyle/>
          <a:p>
            <a:r>
              <a:rPr lang="en-US" dirty="0"/>
              <a:t>Using set ,cardinality can be expressed as :</a:t>
            </a:r>
          </a:p>
        </p:txBody>
      </p:sp>
      <p:pic>
        <p:nvPicPr>
          <p:cNvPr id="11266" name="Picture 2"/>
          <p:cNvPicPr>
            <a:picLocks noGrp="1" noChangeAspect="1" noChangeArrowheads="1"/>
          </p:cNvPicPr>
          <p:nvPr>
            <p:ph idx="1"/>
          </p:nvPr>
        </p:nvPicPr>
        <p:blipFill>
          <a:blip r:embed="rId2"/>
          <a:srcRect/>
          <a:stretch>
            <a:fillRect/>
          </a:stretch>
        </p:blipFill>
        <p:spPr bwMode="auto">
          <a:xfrm>
            <a:off x="583746" y="1779474"/>
            <a:ext cx="3448050" cy="16859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819220" y="1880507"/>
            <a:ext cx="3343275" cy="17907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3929516" y="4348617"/>
            <a:ext cx="3171825" cy="1876425"/>
          </a:xfrm>
          <a:prstGeom prst="rect">
            <a:avLst/>
          </a:prstGeom>
          <a:noFill/>
          <a:ln w="9525">
            <a:noFill/>
            <a:miter lim="800000"/>
            <a:headEnd/>
            <a:tailEnd/>
          </a:ln>
          <a:effectLst/>
        </p:spPr>
      </p:pic>
      <p:sp>
        <p:nvSpPr>
          <p:cNvPr id="8" name="TextBox 7"/>
          <p:cNvSpPr txBox="1"/>
          <p:nvPr/>
        </p:nvSpPr>
        <p:spPr>
          <a:xfrm>
            <a:off x="1103086" y="3570515"/>
            <a:ext cx="2110834" cy="369332"/>
          </a:xfrm>
          <a:prstGeom prst="rect">
            <a:avLst/>
          </a:prstGeom>
          <a:noFill/>
        </p:spPr>
        <p:txBody>
          <a:bodyPr wrap="none" rtlCol="0">
            <a:spAutoFit/>
          </a:bodyPr>
          <a:lstStyle/>
          <a:p>
            <a:r>
              <a:rPr lang="en-US" dirty="0"/>
              <a:t>One to one mapping</a:t>
            </a:r>
          </a:p>
        </p:txBody>
      </p:sp>
      <p:sp>
        <p:nvSpPr>
          <p:cNvPr id="9" name="TextBox 8"/>
          <p:cNvSpPr txBox="1"/>
          <p:nvPr/>
        </p:nvSpPr>
        <p:spPr>
          <a:xfrm>
            <a:off x="7503886" y="3715657"/>
            <a:ext cx="2268442" cy="369332"/>
          </a:xfrm>
          <a:prstGeom prst="rect">
            <a:avLst/>
          </a:prstGeom>
          <a:noFill/>
        </p:spPr>
        <p:txBody>
          <a:bodyPr wrap="none" rtlCol="0">
            <a:spAutoFit/>
          </a:bodyPr>
          <a:lstStyle/>
          <a:p>
            <a:r>
              <a:rPr lang="en-US" dirty="0"/>
              <a:t>One to many mapping</a:t>
            </a:r>
          </a:p>
        </p:txBody>
      </p:sp>
      <p:sp>
        <p:nvSpPr>
          <p:cNvPr id="10" name="TextBox 9"/>
          <p:cNvSpPr txBox="1"/>
          <p:nvPr/>
        </p:nvSpPr>
        <p:spPr>
          <a:xfrm>
            <a:off x="4325257" y="6241143"/>
            <a:ext cx="2408416" cy="369332"/>
          </a:xfrm>
          <a:prstGeom prst="rect">
            <a:avLst/>
          </a:prstGeom>
          <a:noFill/>
        </p:spPr>
        <p:txBody>
          <a:bodyPr wrap="none" rtlCol="0">
            <a:spAutoFit/>
          </a:bodyPr>
          <a:lstStyle/>
          <a:p>
            <a:r>
              <a:rPr lang="en-US" dirty="0"/>
              <a:t>Many to many mapping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E68E31FD-BE74-4CB3-A5A5-652148351F11}"/>
              </a:ext>
            </a:extLst>
          </p:cNvPr>
          <p:cNvSpPr>
            <a:spLocks noGrp="1"/>
          </p:cNvSpPr>
          <p:nvPr>
            <p:ph type="title"/>
          </p:nvPr>
        </p:nvSpPr>
        <p:spPr/>
        <p:txBody>
          <a:bodyPr/>
          <a:lstStyle/>
          <a:p>
            <a:r>
              <a:rPr lang="en-US" dirty="0"/>
              <a:t>ENTITY-RELATIONSHIP MODEL</a:t>
            </a:r>
          </a:p>
        </p:txBody>
      </p:sp>
      <p:sp>
        <p:nvSpPr>
          <p:cNvPr id="10" name="Text Placeholder 9">
            <a:extLst>
              <a:ext uri="{FF2B5EF4-FFF2-40B4-BE49-F238E27FC236}">
                <a16:creationId xmlns:a16="http://schemas.microsoft.com/office/drawing/2014/main" xmlns="" id="{939EAE20-443B-4528-BBD6-32BD19163C1F}"/>
              </a:ext>
            </a:extLst>
          </p:cNvPr>
          <p:cNvSpPr>
            <a:spLocks noGrp="1"/>
          </p:cNvSpPr>
          <p:nvPr>
            <p:ph type="body" idx="1"/>
          </p:nvPr>
        </p:nvSpPr>
        <p:spPr/>
        <p:txBody>
          <a:bodyPr/>
          <a:lstStyle/>
          <a:p>
            <a:r>
              <a:rPr altLang="en-US">
                <a:ea typeface="ＭＳ Ｐゴシック" pitchFamily="34" charset="-128"/>
              </a:rPr>
              <a:t>The ER model is very useful in mapping the meanings and interactions of real-world enterprises onto a conceptual schema.  Because of this usefulness, many database-design tools draw on concepts from the ER model.</a:t>
            </a:r>
          </a:p>
        </p:txBody>
      </p:sp>
      <p:sp>
        <p:nvSpPr>
          <p:cNvPr id="4" name="Slide Number Placeholder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2051" name="Picture 3"/>
          <p:cNvPicPr>
            <a:picLocks noChangeAspect="1" noChangeArrowheads="1"/>
          </p:cNvPicPr>
          <p:nvPr/>
        </p:nvPicPr>
        <p:blipFill>
          <a:blip r:embed="rId3"/>
          <a:srcRect/>
          <a:stretch>
            <a:fillRect/>
          </a:stretch>
        </p:blipFill>
        <p:spPr bwMode="auto">
          <a:xfrm>
            <a:off x="2656114" y="188687"/>
            <a:ext cx="6734629" cy="3396342"/>
          </a:xfrm>
          <a:prstGeom prst="rect">
            <a:avLst/>
          </a:prstGeom>
          <a:noFill/>
          <a:ln w="9525">
            <a:noFill/>
            <a:miter lim="800000"/>
            <a:headEnd/>
            <a:tailEnd/>
          </a:ln>
          <a:effectLst/>
        </p:spPr>
      </p:pic>
    </p:spTree>
    <p:extLst>
      <p:ext uri="{BB962C8B-B14F-4D97-AF65-F5344CB8AC3E}">
        <p14:creationId xmlns:p14="http://schemas.microsoft.com/office/powerpoint/2010/main" xmlns="" val="9045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Participation Constraint:</a:t>
            </a:r>
            <a:r>
              <a:rPr lang="en-US" b="0" dirty="0"/>
              <a:t> </a:t>
            </a:r>
            <a:endParaRPr lang="en-US" dirty="0"/>
          </a:p>
        </p:txBody>
      </p:sp>
      <p:sp>
        <p:nvSpPr>
          <p:cNvPr id="4" name="Text Placeholder 3"/>
          <p:cNvSpPr>
            <a:spLocks noGrp="1"/>
          </p:cNvSpPr>
          <p:nvPr>
            <p:ph type="body" idx="1"/>
          </p:nvPr>
        </p:nvSpPr>
        <p:spPr>
          <a:xfrm>
            <a:off x="368711" y="2944497"/>
            <a:ext cx="4097778" cy="1992819"/>
          </a:xfrm>
        </p:spPr>
        <p:txBody>
          <a:bodyPr/>
          <a:lstStyle/>
          <a:p>
            <a:r>
              <a:rPr dirty="0"/>
              <a:t>Participation Constraint is applied on the entity participating in the relationship set.</a:t>
            </a:r>
          </a:p>
          <a:p>
            <a:pPr>
              <a:buFont typeface="Arial" pitchFamily="34" charset="0"/>
              <a:buChar char="•"/>
            </a:pPr>
            <a:endParaRPr b="1" dirty="0"/>
          </a:p>
          <a:p>
            <a:r>
              <a:rPr b="1" dirty="0"/>
              <a:t>Total Participation</a:t>
            </a:r>
          </a:p>
          <a:p>
            <a:r>
              <a:rPr lang="en-US" b="1" dirty="0"/>
              <a:t>P</a:t>
            </a:r>
            <a:r>
              <a:rPr b="1" dirty="0"/>
              <a:t>artial Participation</a:t>
            </a:r>
            <a:endParaRPr lang="en-US" sz="1800" dirty="0">
              <a:solidFill>
                <a:schemeClr val="bg1"/>
              </a:solidFill>
            </a:endParaRP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20</a:t>
            </a:fld>
            <a:endParaRPr lang="en-US" noProof="0" dirty="0"/>
          </a:p>
        </p:txBody>
      </p:sp>
      <p:pic>
        <p:nvPicPr>
          <p:cNvPr id="5122" name="Picture 2"/>
          <p:cNvPicPr>
            <a:picLocks noChangeAspect="1" noChangeArrowheads="1"/>
          </p:cNvPicPr>
          <p:nvPr/>
        </p:nvPicPr>
        <p:blipFill>
          <a:blip r:embed="rId2"/>
          <a:srcRect/>
          <a:stretch>
            <a:fillRect/>
          </a:stretch>
        </p:blipFill>
        <p:spPr bwMode="auto">
          <a:xfrm>
            <a:off x="5566456" y="2019300"/>
            <a:ext cx="6429375" cy="2819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763480"/>
            <a:ext cx="7694385" cy="487697"/>
          </a:xfrm>
        </p:spPr>
        <p:txBody>
          <a:bodyPr>
            <a:normAutofit/>
          </a:bodyPr>
          <a:lstStyle/>
          <a:p>
            <a:pPr algn="ctr"/>
            <a:r>
              <a:rPr lang="en-US" sz="2400" dirty="0"/>
              <a:t>Total Participation</a:t>
            </a:r>
          </a:p>
        </p:txBody>
      </p:sp>
      <p:sp>
        <p:nvSpPr>
          <p:cNvPr id="3" name="Subtitle 2"/>
          <p:cNvSpPr>
            <a:spLocks noGrp="1"/>
          </p:cNvSpPr>
          <p:nvPr>
            <p:ph type="subTitle" idx="1"/>
          </p:nvPr>
        </p:nvSpPr>
        <p:spPr>
          <a:xfrm>
            <a:off x="4728028" y="1852613"/>
            <a:ext cx="7233557" cy="3944505"/>
          </a:xfrm>
        </p:spPr>
        <p:txBody>
          <a:bodyPr>
            <a:normAutofit/>
          </a:bodyPr>
          <a:lstStyle/>
          <a:p>
            <a:r>
              <a:rPr lang="en-US" dirty="0"/>
              <a:t>Each entity in the entity set</a:t>
            </a:r>
            <a:r>
              <a:rPr lang="en-US" b="1" dirty="0"/>
              <a:t> must participate</a:t>
            </a:r>
            <a:r>
              <a:rPr lang="en-US" dirty="0"/>
              <a:t> in the relationship</a:t>
            </a:r>
          </a:p>
          <a:p>
            <a:endParaRPr lang="en-US" dirty="0"/>
          </a:p>
          <a:p>
            <a:r>
              <a:rPr lang="en-US" dirty="0"/>
              <a:t/>
            </a:r>
            <a:br>
              <a:rPr lang="en-US" dirty="0"/>
            </a:br>
            <a:r>
              <a:rPr lang="en-US" dirty="0"/>
              <a:t>		</a:t>
            </a:r>
            <a:r>
              <a:rPr lang="en-US" b="1" dirty="0"/>
              <a:t>Example 1:</a:t>
            </a:r>
            <a:r>
              <a:rPr lang="en-US" dirty="0"/>
              <a:t> If each student must attend a 			course, the participation of student will be 		total. Total participation is shown by double line 		in ER diagram.</a:t>
            </a:r>
            <a:br>
              <a:rPr lang="en-US" dirty="0"/>
            </a:br>
            <a:endParaRPr lang="en-US" dirty="0"/>
          </a:p>
          <a:p>
            <a:r>
              <a:rPr lang="en-US" dirty="0"/>
              <a:t>		</a:t>
            </a:r>
          </a:p>
          <a:p>
            <a:r>
              <a:rPr lang="en-US" dirty="0"/>
              <a:t>		</a:t>
            </a:r>
            <a:br>
              <a:rPr lang="en-US" dirty="0"/>
            </a:br>
            <a:r>
              <a:rPr lang="en-US" dirty="0"/>
              <a:t>		</a:t>
            </a:r>
            <a:r>
              <a:rPr lang="en-US" b="1" dirty="0"/>
              <a:t>Example 2:</a:t>
            </a:r>
            <a:r>
              <a:rPr lang="en-US" dirty="0"/>
              <a:t> Each employee must join a 			department.</a:t>
            </a:r>
          </a:p>
        </p:txBody>
      </p:sp>
      <p:pic>
        <p:nvPicPr>
          <p:cNvPr id="12290" name="Picture 2"/>
          <p:cNvPicPr>
            <a:picLocks noChangeAspect="1" noChangeArrowheads="1"/>
          </p:cNvPicPr>
          <p:nvPr/>
        </p:nvPicPr>
        <p:blipFill>
          <a:blip r:embed="rId2"/>
          <a:srcRect/>
          <a:stretch>
            <a:fillRect/>
          </a:stretch>
        </p:blipFill>
        <p:spPr bwMode="auto">
          <a:xfrm>
            <a:off x="362858" y="1852613"/>
            <a:ext cx="3657600" cy="7143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85763" y="3962627"/>
            <a:ext cx="3591152" cy="790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3363" y="922156"/>
            <a:ext cx="3243713" cy="434431"/>
          </a:xfrm>
        </p:spPr>
        <p:txBody>
          <a:bodyPr>
            <a:normAutofit/>
          </a:bodyPr>
          <a:lstStyle/>
          <a:p>
            <a:r>
              <a:rPr lang="en-US" sz="2400" dirty="0"/>
              <a:t>Partial Participation</a:t>
            </a:r>
          </a:p>
        </p:txBody>
      </p:sp>
      <p:sp>
        <p:nvSpPr>
          <p:cNvPr id="3" name="Subtitle 2"/>
          <p:cNvSpPr>
            <a:spLocks noGrp="1"/>
          </p:cNvSpPr>
          <p:nvPr>
            <p:ph type="subTitle" idx="1"/>
          </p:nvPr>
        </p:nvSpPr>
        <p:spPr>
          <a:xfrm>
            <a:off x="4700814" y="2699657"/>
            <a:ext cx="7233557" cy="3018971"/>
          </a:xfrm>
        </p:spPr>
        <p:txBody>
          <a:bodyPr>
            <a:normAutofit/>
          </a:bodyPr>
          <a:lstStyle/>
          <a:p>
            <a:r>
              <a:rPr lang="en-US" dirty="0"/>
              <a:t>The entity in the entity set </a:t>
            </a:r>
            <a:r>
              <a:rPr lang="en-US" b="1" dirty="0"/>
              <a:t>may or may NOT participate</a:t>
            </a:r>
            <a:r>
              <a:rPr lang="en-US" dirty="0"/>
              <a:t> in the relationship. If some courses are not enrolled by any of the student, the participation of course will be partial.</a:t>
            </a:r>
          </a:p>
          <a:p>
            <a:r>
              <a:rPr lang="en-US" dirty="0"/>
              <a:t/>
            </a:r>
            <a:br>
              <a:rPr lang="en-US" dirty="0"/>
            </a:br>
            <a:r>
              <a:rPr lang="en-US" dirty="0"/>
              <a:t>		</a:t>
            </a:r>
            <a:r>
              <a:rPr lang="en-US" b="1" dirty="0" err="1"/>
              <a:t>EXAMpLE</a:t>
            </a:r>
            <a:r>
              <a:rPr lang="en-US" b="1" dirty="0"/>
              <a:t>: </a:t>
            </a:r>
            <a:r>
              <a:rPr lang="en-US" dirty="0"/>
              <a:t>The diagram depicts the ‘Enrolled in’ 		relationship set with Student Entity set having 		total participation and Course Entity set having 		partial participation</a:t>
            </a:r>
          </a:p>
        </p:txBody>
      </p:sp>
      <p:pic>
        <p:nvPicPr>
          <p:cNvPr id="13314" name="Picture 2"/>
          <p:cNvPicPr>
            <a:picLocks noChangeAspect="1" noChangeArrowheads="1"/>
          </p:cNvPicPr>
          <p:nvPr/>
        </p:nvPicPr>
        <p:blipFill>
          <a:blip r:embed="rId2"/>
          <a:srcRect/>
          <a:stretch>
            <a:fillRect/>
          </a:stretch>
        </p:blipFill>
        <p:spPr bwMode="auto">
          <a:xfrm>
            <a:off x="275772" y="2613705"/>
            <a:ext cx="3831771" cy="131966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23</a:t>
            </a:fld>
            <a:endParaRPr lang="en-US" noProof="0" dirty="0"/>
          </a:p>
        </p:txBody>
      </p:sp>
      <p:sp>
        <p:nvSpPr>
          <p:cNvPr id="3" name="Content Placeholder 2"/>
          <p:cNvSpPr>
            <a:spLocks noGrp="1"/>
          </p:cNvSpPr>
          <p:nvPr>
            <p:ph idx="1"/>
          </p:nvPr>
        </p:nvSpPr>
        <p:spPr>
          <a:xfrm>
            <a:off x="79331" y="1876223"/>
            <a:ext cx="4936552" cy="4616652"/>
          </a:xfrm>
        </p:spPr>
        <p:txBody>
          <a:bodyPr>
            <a:normAutofit/>
          </a:bodyPr>
          <a:lstStyle/>
          <a:p>
            <a:pPr>
              <a:buNone/>
            </a:pPr>
            <a:r>
              <a:rPr lang="en-US" sz="2100" dirty="0"/>
              <a:t>	</a:t>
            </a:r>
            <a:r>
              <a:rPr lang="en-US" altLang="en-US" sz="2100" dirty="0"/>
              <a:t>A weak entity set is one whose existence is dependent on another entity called identifying entity. </a:t>
            </a:r>
          </a:p>
          <a:p>
            <a:pPr>
              <a:buNone/>
            </a:pPr>
            <a:r>
              <a:rPr lang="en-US" altLang="en-US" sz="2100" dirty="0"/>
              <a:t>	</a:t>
            </a:r>
            <a:r>
              <a:rPr lang="en-US" altLang="en-US" sz="2100" b="1" dirty="0"/>
              <a:t>Identifying entity</a:t>
            </a:r>
            <a:r>
              <a:rPr lang="en-US" altLang="en-US" sz="2100" dirty="0"/>
              <a:t>, along with extra attributes called </a:t>
            </a:r>
            <a:r>
              <a:rPr lang="en-US" altLang="en-US" sz="2100" b="1" dirty="0"/>
              <a:t>discriminator</a:t>
            </a:r>
            <a:r>
              <a:rPr lang="en-US" altLang="en-US" sz="2100" dirty="0"/>
              <a:t> are used to uniquely identify a weak entity. </a:t>
            </a:r>
          </a:p>
          <a:p>
            <a:pPr>
              <a:buNone/>
            </a:pPr>
            <a:r>
              <a:rPr lang="en-US" altLang="en-US" sz="2100" dirty="0"/>
              <a:t>	An entity set that is not a weak entity set is termed a </a:t>
            </a:r>
            <a:r>
              <a:rPr lang="en-US" altLang="en-US" sz="2100" b="1" dirty="0"/>
              <a:t>strong entity </a:t>
            </a:r>
            <a:r>
              <a:rPr lang="en-US" altLang="en-US" sz="2100" dirty="0"/>
              <a:t>set.</a:t>
            </a:r>
            <a:endParaRPr lang="en-US" sz="2000" dirty="0"/>
          </a:p>
          <a:p>
            <a:pPr>
              <a:buNone/>
            </a:pPr>
            <a:r>
              <a:rPr lang="en-US" sz="2000" dirty="0"/>
              <a:t>	The participation of a weak entity type is always </a:t>
            </a:r>
            <a:r>
              <a:rPr lang="en-US" sz="2000" b="1" dirty="0"/>
              <a:t>total</a:t>
            </a:r>
            <a:r>
              <a:rPr lang="en-US" sz="2000" dirty="0"/>
              <a:t>. </a:t>
            </a:r>
          </a:p>
          <a:p>
            <a:pPr>
              <a:buNone/>
            </a:pPr>
            <a:r>
              <a:rPr lang="en-US" sz="2000" dirty="0"/>
              <a:t>	The relationship between a weak entity type and its identifying strong entity type is called an </a:t>
            </a:r>
            <a:r>
              <a:rPr lang="en-US" sz="2000" b="1" dirty="0"/>
              <a:t>identifying relationship </a:t>
            </a:r>
            <a:r>
              <a:rPr lang="en-US" sz="2000" dirty="0"/>
              <a:t>and it is represented by a double diamond.</a:t>
            </a:r>
          </a:p>
        </p:txBody>
      </p:sp>
      <p:sp>
        <p:nvSpPr>
          <p:cNvPr id="4" name="Title 3"/>
          <p:cNvSpPr>
            <a:spLocks noGrp="1"/>
          </p:cNvSpPr>
          <p:nvPr>
            <p:ph type="title"/>
          </p:nvPr>
        </p:nvSpPr>
        <p:spPr/>
        <p:txBody>
          <a:bodyPr/>
          <a:lstStyle/>
          <a:p>
            <a:r>
              <a:rPr lang="en-US" dirty="0">
                <a:solidFill>
                  <a:schemeClr val="accent1"/>
                </a:solidFill>
              </a:rPr>
              <a:t>STRONG AND WEAK ENTITY TYPE</a:t>
            </a:r>
          </a:p>
        </p:txBody>
      </p:sp>
      <p:pic>
        <p:nvPicPr>
          <p:cNvPr id="1026" name="Picture 2">
            <a:extLst>
              <a:ext uri="{FF2B5EF4-FFF2-40B4-BE49-F238E27FC236}">
                <a16:creationId xmlns:a16="http://schemas.microsoft.com/office/drawing/2014/main" xmlns="" id="{EFF09495-A50E-4834-A50D-D2A9EAC93FA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34361" y="2700243"/>
            <a:ext cx="6303028" cy="23858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35E552F-0B94-47C1-A869-24E20CCC26FA}"/>
              </a:ext>
            </a:extLst>
          </p:cNvPr>
          <p:cNvSpPr>
            <a:spLocks noGrp="1"/>
          </p:cNvSpPr>
          <p:nvPr>
            <p:ph type="sldNum" sz="quarter" idx="12"/>
          </p:nvPr>
        </p:nvSpPr>
        <p:spPr/>
        <p:txBody>
          <a:bodyPr/>
          <a:lstStyle/>
          <a:p>
            <a:fld id="{48BB047D-A6CD-43AB-96F0-683C726B586B}" type="slidenum">
              <a:rPr lang="en-US" noProof="0" smtClean="0"/>
              <a:pPr/>
              <a:t>24</a:t>
            </a:fld>
            <a:endParaRPr lang="en-US" noProof="0" dirty="0"/>
          </a:p>
        </p:txBody>
      </p:sp>
      <p:sp>
        <p:nvSpPr>
          <p:cNvPr id="30" name="Title 29">
            <a:extLst>
              <a:ext uri="{FF2B5EF4-FFF2-40B4-BE49-F238E27FC236}">
                <a16:creationId xmlns:a16="http://schemas.microsoft.com/office/drawing/2014/main" xmlns="" id="{CF22BB9C-0428-473B-8C1D-9924675ED0FD}"/>
              </a:ext>
            </a:extLst>
          </p:cNvPr>
          <p:cNvSpPr>
            <a:spLocks noGrp="1"/>
          </p:cNvSpPr>
          <p:nvPr>
            <p:ph type="title"/>
          </p:nvPr>
        </p:nvSpPr>
        <p:spPr/>
        <p:txBody>
          <a:bodyPr/>
          <a:lstStyle/>
          <a:p>
            <a:r>
              <a:rPr lang="en-IN" dirty="0">
                <a:solidFill>
                  <a:schemeClr val="accent1"/>
                </a:solidFill>
              </a:rPr>
              <a:t>EXAMPLE</a:t>
            </a:r>
          </a:p>
        </p:txBody>
      </p:sp>
      <p:pic>
        <p:nvPicPr>
          <p:cNvPr id="3074" name="Picture 2">
            <a:extLst>
              <a:ext uri="{FF2B5EF4-FFF2-40B4-BE49-F238E27FC236}">
                <a16:creationId xmlns:a16="http://schemas.microsoft.com/office/drawing/2014/main" xmlns="" id="{65ADC3BF-107F-4A08-8B59-757BF00836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67372" y="2085840"/>
            <a:ext cx="6457256" cy="178760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0256052F-0C7D-4A56-B551-A666E3711CB2}"/>
              </a:ext>
            </a:extLst>
          </p:cNvPr>
          <p:cNvSpPr txBox="1"/>
          <p:nvPr/>
        </p:nvSpPr>
        <p:spPr>
          <a:xfrm>
            <a:off x="779319" y="4521519"/>
            <a:ext cx="10291136" cy="1477328"/>
          </a:xfrm>
          <a:prstGeom prst="rect">
            <a:avLst/>
          </a:prstGeom>
          <a:noFill/>
        </p:spPr>
        <p:txBody>
          <a:bodyPr wrap="square">
            <a:spAutoFit/>
          </a:bodyPr>
          <a:lstStyle/>
          <a:p>
            <a:r>
              <a:rPr lang="en-US" b="0" i="0" dirty="0">
                <a:effectLst/>
                <a:latin typeface="urw-din"/>
              </a:rPr>
              <a:t>In this example, ‘Payment’ is the weak entity. ‘Loan Payment’ is the identifying relationship and ‘Officer’ is the identifying entity. ‘Payment Number’ is the partial key. Primary Key of the Loan along with the partial key would be used to identify the records.</a:t>
            </a:r>
          </a:p>
          <a:p>
            <a:r>
              <a:rPr lang="en-IN" dirty="0">
                <a:latin typeface="urw-din"/>
              </a:rPr>
              <a:t>Since payment cant be made without the existence of officer, it is weak entity and it is “existence dependent” on the strong “Officer” entity.</a:t>
            </a:r>
            <a:endParaRPr lang="en-US" dirty="0">
              <a:latin typeface="urw-din"/>
            </a:endParaRPr>
          </a:p>
        </p:txBody>
      </p:sp>
    </p:spTree>
    <p:extLst>
      <p:ext uri="{BB962C8B-B14F-4D97-AF65-F5344CB8AC3E}">
        <p14:creationId xmlns:p14="http://schemas.microsoft.com/office/powerpoint/2010/main" xmlns="" val="313666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xmlns=""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xmlns=""/>
              </a:ext>
            </a:extLst>
          </a:blip>
          <a:srcRect/>
          <a:stretch>
            <a:fillRect/>
          </a:stretch>
        </p:blipFill>
        <p:spPr/>
      </p:pic>
      <p:sp>
        <p:nvSpPr>
          <p:cNvPr id="6" name="Title 5">
            <a:extLst>
              <a:ext uri="{FF2B5EF4-FFF2-40B4-BE49-F238E27FC236}">
                <a16:creationId xmlns:a16="http://schemas.microsoft.com/office/drawing/2014/main" xmlns="" id="{9DD519AC-7392-4C53-9E3F-08F1208BC2CB}"/>
              </a:ext>
            </a:extLst>
          </p:cNvPr>
          <p:cNvSpPr>
            <a:spLocks noGrp="1"/>
          </p:cNvSpPr>
          <p:nvPr>
            <p:ph type="title"/>
          </p:nvPr>
        </p:nvSpPr>
        <p:spPr/>
        <p:txBody>
          <a:bodyPr/>
          <a:lstStyle/>
          <a:p>
            <a:r>
              <a:rPr lang="en-US" dirty="0"/>
              <a:t>Thank You</a:t>
            </a:r>
          </a:p>
        </p:txBody>
      </p:sp>
      <p:sp>
        <p:nvSpPr>
          <p:cNvPr id="10" name="Rectangle 9">
            <a:extLst>
              <a:ext uri="{FF2B5EF4-FFF2-40B4-BE49-F238E27FC236}">
                <a16:creationId xmlns:a16="http://schemas.microsoft.com/office/drawing/2014/main" xmlns="" id="{39CB5360-9655-409F-B361-E14C198AB98C}"/>
              </a:ext>
            </a:extLst>
          </p:cNvPr>
          <p:cNvSpPr/>
          <p:nvPr/>
        </p:nvSpPr>
        <p:spPr>
          <a:xfrm>
            <a:off x="4643021" y="3941685"/>
            <a:ext cx="870012" cy="1438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0440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0607DA8-6843-427B-8234-C58238E1E53D}"/>
              </a:ext>
            </a:extLst>
          </p:cNvPr>
          <p:cNvSpPr>
            <a:spLocks noGrp="1"/>
          </p:cNvSpPr>
          <p:nvPr>
            <p:ph type="title"/>
          </p:nvPr>
        </p:nvSpPr>
        <p:spPr>
          <a:xfrm>
            <a:off x="295874" y="182385"/>
            <a:ext cx="4468698" cy="1444275"/>
          </a:xfrm>
        </p:spPr>
        <p:txBody>
          <a:bodyPr/>
          <a:lstStyle/>
          <a:p>
            <a:r>
              <a:rPr lang="en-US" dirty="0"/>
              <a:t>INTRODUCTION</a:t>
            </a:r>
          </a:p>
        </p:txBody>
      </p:sp>
      <p:sp>
        <p:nvSpPr>
          <p:cNvPr id="8" name="Text Placeholder 7">
            <a:extLst>
              <a:ext uri="{FF2B5EF4-FFF2-40B4-BE49-F238E27FC236}">
                <a16:creationId xmlns:a16="http://schemas.microsoft.com/office/drawing/2014/main" xmlns="" id="{59A41760-72CD-4C84-9570-EE30C5126442}"/>
              </a:ext>
            </a:extLst>
          </p:cNvPr>
          <p:cNvSpPr>
            <a:spLocks noGrp="1"/>
          </p:cNvSpPr>
          <p:nvPr>
            <p:ph type="body" idx="1"/>
          </p:nvPr>
        </p:nvSpPr>
        <p:spPr>
          <a:xfrm>
            <a:off x="359632" y="1877909"/>
            <a:ext cx="4629617" cy="3493081"/>
          </a:xfrm>
        </p:spPr>
        <p:txBody>
          <a:bodyPr/>
          <a:lstStyle/>
          <a:p>
            <a:r>
              <a:rPr dirty="0"/>
              <a:t>ER Model is used to model the logical view of the system from the data perspective which consists of these components:</a:t>
            </a:r>
          </a:p>
          <a:p>
            <a:pPr marL="285750" indent="-285750">
              <a:buFont typeface="Arial" panose="020B0604020202020204" pitchFamily="34" charset="0"/>
              <a:buChar char="•"/>
            </a:pPr>
            <a:r>
              <a:rPr dirty="0"/>
              <a:t> Entity set</a:t>
            </a:r>
          </a:p>
          <a:p>
            <a:pPr marL="342900" indent="-342900">
              <a:buFont typeface="Courier New" pitchFamily="49" charset="0"/>
              <a:buChar char="o"/>
            </a:pPr>
            <a:r>
              <a:rPr lang="en-US" dirty="0"/>
              <a:t>R</a:t>
            </a:r>
            <a:r>
              <a:rPr dirty="0"/>
              <a:t>elationship set</a:t>
            </a:r>
          </a:p>
          <a:p>
            <a:pPr marL="342900" indent="-342900">
              <a:buFont typeface="Courier New" pitchFamily="49" charset="0"/>
              <a:buChar char="o"/>
            </a:pPr>
            <a:r>
              <a:rPr lang="en-US" dirty="0"/>
              <a:t>A</a:t>
            </a:r>
            <a:r>
              <a:rPr dirty="0"/>
              <a:t>ttribute</a:t>
            </a:r>
            <a:r>
              <a:rPr lang="en-US" altLang="en-US" dirty="0">
                <a:ea typeface="ＭＳ Ｐゴシック" pitchFamily="34" charset="-128"/>
              </a:rPr>
              <a:t>  </a:t>
            </a:r>
            <a:endParaRPr dirty="0"/>
          </a:p>
          <a:p>
            <a:r>
              <a:rPr lang="en-US" altLang="en-US" dirty="0">
                <a:ea typeface="ＭＳ Ｐゴシック" pitchFamily="34" charset="-128"/>
              </a:rPr>
              <a:t>The ER model has an associated diagrammatic representation, </a:t>
            </a:r>
            <a:r>
              <a:rPr lang="en-US" altLang="en-US" b="1" dirty="0">
                <a:ea typeface="ＭＳ Ｐゴシック" pitchFamily="34" charset="-128"/>
              </a:rPr>
              <a:t>the ER diagram</a:t>
            </a:r>
            <a:r>
              <a:rPr lang="en-US" altLang="en-US" dirty="0">
                <a:ea typeface="ＭＳ Ｐゴシック" pitchFamily="34" charset="-128"/>
              </a:rPr>
              <a:t>, which can express the overall logical structure of a database graphically.</a:t>
            </a:r>
          </a:p>
        </p:txBody>
      </p:sp>
      <p:sp>
        <p:nvSpPr>
          <p:cNvPr id="5" name="Slide Number Placeholder 4">
            <a:extLst>
              <a:ext uri="{FF2B5EF4-FFF2-40B4-BE49-F238E27FC236}">
                <a16:creationId xmlns:a16="http://schemas.microsoft.com/office/drawing/2014/main" xmlns=""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3077" name="Picture 5"/>
          <p:cNvPicPr>
            <a:picLocks noChangeAspect="1" noChangeArrowheads="1"/>
          </p:cNvPicPr>
          <p:nvPr/>
        </p:nvPicPr>
        <p:blipFill>
          <a:blip r:embed="rId3"/>
          <a:srcRect/>
          <a:stretch>
            <a:fillRect/>
          </a:stretch>
        </p:blipFill>
        <p:spPr bwMode="auto">
          <a:xfrm>
            <a:off x="5250149" y="0"/>
            <a:ext cx="6941851" cy="6858000"/>
          </a:xfrm>
          <a:prstGeom prst="rect">
            <a:avLst/>
          </a:prstGeom>
          <a:noFill/>
          <a:ln w="9525">
            <a:noFill/>
            <a:miter lim="800000"/>
            <a:headEnd/>
            <a:tailEnd/>
          </a:ln>
          <a:effectLst/>
        </p:spPr>
      </p:pic>
    </p:spTree>
    <p:extLst>
      <p:ext uri="{BB962C8B-B14F-4D97-AF65-F5344CB8AC3E}">
        <p14:creationId xmlns:p14="http://schemas.microsoft.com/office/powerpoint/2010/main" xmlns=""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6693160-AC8A-4546-9EBE-C690B910C6B4}"/>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sp>
        <p:nvSpPr>
          <p:cNvPr id="4" name="Title 3">
            <a:extLst>
              <a:ext uri="{FF2B5EF4-FFF2-40B4-BE49-F238E27FC236}">
                <a16:creationId xmlns:a16="http://schemas.microsoft.com/office/drawing/2014/main" xmlns="" id="{A1A02752-B840-4283-BED1-25659C0C8037}"/>
              </a:ext>
            </a:extLst>
          </p:cNvPr>
          <p:cNvSpPr>
            <a:spLocks noGrp="1"/>
          </p:cNvSpPr>
          <p:nvPr>
            <p:ph type="title"/>
          </p:nvPr>
        </p:nvSpPr>
        <p:spPr/>
        <p:txBody>
          <a:bodyPr/>
          <a:lstStyle/>
          <a:p>
            <a:r>
              <a:rPr lang="en-IN" dirty="0"/>
              <a:t>SYMBOLS USED IN ER DIAGRAMS</a:t>
            </a:r>
          </a:p>
        </p:txBody>
      </p:sp>
      <p:pic>
        <p:nvPicPr>
          <p:cNvPr id="5" name="Picture 5">
            <a:extLst>
              <a:ext uri="{FF2B5EF4-FFF2-40B4-BE49-F238E27FC236}">
                <a16:creationId xmlns:a16="http://schemas.microsoft.com/office/drawing/2014/main" xmlns="" id="{EB38CF8F-AAFB-4260-BE7C-044E4EAEA0BC}"/>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b="53856"/>
          <a:stretch>
            <a:fillRect/>
          </a:stretch>
        </p:blipFill>
        <p:spPr bwMode="auto">
          <a:xfrm>
            <a:off x="1917008" y="1787766"/>
            <a:ext cx="7963838" cy="4568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1526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02C0A42-6D1B-4B6E-959B-1609A38258E9}"/>
              </a:ext>
            </a:extLst>
          </p:cNvPr>
          <p:cNvSpPr>
            <a:spLocks noGrp="1"/>
          </p:cNvSpPr>
          <p:nvPr>
            <p:ph type="title"/>
          </p:nvPr>
        </p:nvSpPr>
        <p:spPr/>
        <p:txBody>
          <a:bodyPr/>
          <a:lstStyle/>
          <a:p>
            <a:r>
              <a:rPr lang="en-US" dirty="0"/>
              <a:t>Entity set </a:t>
            </a:r>
          </a:p>
        </p:txBody>
      </p:sp>
      <p:sp>
        <p:nvSpPr>
          <p:cNvPr id="5" name="Content Placeholder 4">
            <a:extLst>
              <a:ext uri="{FF2B5EF4-FFF2-40B4-BE49-F238E27FC236}">
                <a16:creationId xmlns:a16="http://schemas.microsoft.com/office/drawing/2014/main" xmlns="" id="{BDE42C9A-B4DC-4A46-A073-8421E387B2B7}"/>
              </a:ext>
            </a:extLst>
          </p:cNvPr>
          <p:cNvSpPr>
            <a:spLocks noGrp="1"/>
          </p:cNvSpPr>
          <p:nvPr>
            <p:ph idx="1"/>
          </p:nvPr>
        </p:nvSpPr>
        <p:spPr>
          <a:xfrm>
            <a:off x="5908430" y="2506662"/>
            <a:ext cx="4659924" cy="3454523"/>
          </a:xfrm>
        </p:spPr>
        <p:txBody>
          <a:bodyPr/>
          <a:lstStyle/>
          <a:p>
            <a:pPr marL="0" indent="0">
              <a:buNone/>
            </a:pPr>
            <a:r>
              <a:rPr lang="en-US" dirty="0"/>
              <a:t>An </a:t>
            </a:r>
            <a:r>
              <a:rPr lang="en-US" b="1" dirty="0"/>
              <a:t>Entity</a:t>
            </a:r>
            <a:r>
              <a:rPr lang="en-US" dirty="0"/>
              <a:t> may be an object with a physical existence - a particular person, car, house, or employee - or it may be an object with a conceptual existence - a company, a job, or a university course.</a:t>
            </a:r>
          </a:p>
          <a:p>
            <a:pPr marL="0" indent="0">
              <a:buNone/>
            </a:pPr>
            <a:r>
              <a:rPr lang="en-US" dirty="0"/>
              <a:t>An Entity is an object of </a:t>
            </a:r>
            <a:r>
              <a:rPr lang="en-US" b="1" dirty="0"/>
              <a:t>Entity Type</a:t>
            </a:r>
            <a:r>
              <a:rPr lang="en-US" dirty="0"/>
              <a:t> and set of all entities is called as </a:t>
            </a:r>
            <a:r>
              <a:rPr lang="en-US" b="1" dirty="0"/>
              <a:t>Entity Set</a:t>
            </a:r>
            <a:r>
              <a:rPr lang="en-US" dirty="0"/>
              <a:t>. e.g.; E1 is an entity having Entity Type Student and set of all students is called Entity Set.</a:t>
            </a:r>
            <a:br>
              <a:rPr lang="en-US" dirty="0"/>
            </a:br>
            <a:endParaRPr lang="en-US" sz="1800" dirty="0"/>
          </a:p>
        </p:txBody>
      </p:sp>
      <p:sp>
        <p:nvSpPr>
          <p:cNvPr id="8" name="Slide Number Placeholder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1027" name="Picture 3"/>
          <p:cNvPicPr>
            <a:picLocks noGrp="1" noChangeAspect="1" noChangeArrowheads="1"/>
          </p:cNvPicPr>
          <p:nvPr>
            <p:ph type="pic" sz="quarter" idx="15"/>
          </p:nvPr>
        </p:nvPicPr>
        <p:blipFill rotWithShape="1">
          <a:blip r:embed="rId3">
            <a:extLst>
              <a:ext uri="{BEBA8EAE-BF5A-486C-A8C5-ECC9F3942E4B}">
                <a14:imgProps xmlns:a14="http://schemas.microsoft.com/office/drawing/2010/main" xmlns="">
                  <a14:imgLayer r:embed="rId4">
                    <a14:imgEffect>
                      <a14:backgroundRemoval t="4645" b="35137" l="10000" r="90000"/>
                    </a14:imgEffect>
                  </a14:imgLayer>
                </a14:imgProps>
              </a:ext>
            </a:extLst>
          </a:blip>
          <a:srcRect t="833" b="61052"/>
          <a:stretch/>
        </p:blipFill>
        <p:spPr bwMode="auto">
          <a:xfrm>
            <a:off x="569998" y="439594"/>
            <a:ext cx="4659924" cy="2327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3">
            <a:extLst>
              <a:ext uri="{FF2B5EF4-FFF2-40B4-BE49-F238E27FC236}">
                <a16:creationId xmlns:a16="http://schemas.microsoft.com/office/drawing/2014/main" xmlns="" id="{C0691E1F-E1F0-4257-A170-20CE847EE974}"/>
              </a:ext>
            </a:extLst>
          </p:cNvPr>
          <p:cNvPicPr>
            <a:picLocks noChangeAspect="1" noChangeArrowheads="1"/>
          </p:cNvPicPr>
          <p:nvPr/>
        </p:nvPicPr>
        <p:blipFill rotWithShape="1">
          <a:blip r:embed="rId5"/>
          <a:srcRect l="10561" t="36220" b="839"/>
          <a:stretch/>
        </p:blipFill>
        <p:spPr bwMode="auto">
          <a:xfrm>
            <a:off x="569998" y="2896560"/>
            <a:ext cx="4659924" cy="3816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1669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461070" y="2906158"/>
            <a:ext cx="4767877" cy="1905540"/>
          </a:xfrm>
        </p:spPr>
        <p:txBody>
          <a:bodyPr/>
          <a:lstStyle/>
          <a:p>
            <a:pPr marL="0" indent="0">
              <a:buNone/>
            </a:pPr>
            <a:r>
              <a:rPr lang="en-US" dirty="0"/>
              <a:t>Attributes are the </a:t>
            </a:r>
            <a:r>
              <a:rPr lang="en-US" b="1" dirty="0"/>
              <a:t>properties which define the entity type</a:t>
            </a:r>
            <a:r>
              <a:rPr lang="en-US" dirty="0"/>
              <a:t>. </a:t>
            </a:r>
          </a:p>
          <a:p>
            <a:pPr marL="0" indent="0">
              <a:buNone/>
            </a:pPr>
            <a:endParaRPr lang="en-US" dirty="0"/>
          </a:p>
          <a:p>
            <a:pPr marL="0" indent="0">
              <a:buNone/>
            </a:pPr>
            <a:r>
              <a:rPr lang="en-US" dirty="0"/>
              <a:t>For example, </a:t>
            </a:r>
            <a:r>
              <a:rPr lang="en-US" dirty="0" err="1"/>
              <a:t>Roll_No</a:t>
            </a:r>
            <a:r>
              <a:rPr lang="en-US" dirty="0"/>
              <a:t>, Name, DOB, Age, Address, </a:t>
            </a:r>
            <a:r>
              <a:rPr lang="en-US" dirty="0" err="1"/>
              <a:t>Mobile_No</a:t>
            </a:r>
            <a:r>
              <a:rPr lang="en-US" dirty="0"/>
              <a:t> are the attributes which defines entity type Student.</a:t>
            </a:r>
          </a:p>
          <a:p>
            <a:pPr marL="0" indent="0">
              <a:buNone/>
            </a:pPr>
            <a:r>
              <a:rPr lang="en-US" dirty="0"/>
              <a:t>In ER diagram, attribute is represented by an oval</a:t>
            </a:r>
          </a:p>
          <a:p>
            <a:pPr marL="0" indent="0">
              <a:buNone/>
            </a:pPr>
            <a:endParaRPr lang="en-US" sz="1800" dirty="0"/>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4098" name="Picture 2"/>
          <p:cNvPicPr>
            <a:picLocks noChangeAspect="1" noChangeArrowheads="1"/>
          </p:cNvPicPr>
          <p:nvPr/>
        </p:nvPicPr>
        <p:blipFill>
          <a:blip r:embed="rId3"/>
          <a:srcRect/>
          <a:stretch>
            <a:fillRect/>
          </a:stretch>
        </p:blipFill>
        <p:spPr bwMode="auto">
          <a:xfrm>
            <a:off x="6346227" y="2906158"/>
            <a:ext cx="4383804" cy="2268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8082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209E-D17D-4F20-A6D0-C685853DE76E}"/>
              </a:ext>
            </a:extLst>
          </p:cNvPr>
          <p:cNvSpPr>
            <a:spLocks noGrp="1"/>
          </p:cNvSpPr>
          <p:nvPr>
            <p:ph type="title"/>
          </p:nvPr>
        </p:nvSpPr>
        <p:spPr>
          <a:xfrm>
            <a:off x="363416" y="246186"/>
            <a:ext cx="3352241" cy="1037492"/>
          </a:xfrm>
        </p:spPr>
        <p:txBody>
          <a:bodyPr/>
          <a:lstStyle/>
          <a:p>
            <a:r>
              <a:rPr lang="en-US" sz="2800" dirty="0"/>
              <a:t>Attributes Types</a:t>
            </a:r>
          </a:p>
        </p:txBody>
      </p:sp>
      <p:sp>
        <p:nvSpPr>
          <p:cNvPr id="3" name="Text Placeholder 2">
            <a:extLst>
              <a:ext uri="{FF2B5EF4-FFF2-40B4-BE49-F238E27FC236}">
                <a16:creationId xmlns:a16="http://schemas.microsoft.com/office/drawing/2014/main" xmlns="" id="{8A1B14A5-E7B8-4F35-8378-DB748F6A6CEF}"/>
              </a:ext>
            </a:extLst>
          </p:cNvPr>
          <p:cNvSpPr>
            <a:spLocks noGrp="1"/>
          </p:cNvSpPr>
          <p:nvPr>
            <p:ph type="body" idx="1"/>
          </p:nvPr>
        </p:nvSpPr>
        <p:spPr>
          <a:xfrm>
            <a:off x="4022928" y="682591"/>
            <a:ext cx="3008434" cy="601087"/>
          </a:xfrm>
        </p:spPr>
        <p:txBody>
          <a:bodyPr/>
          <a:lstStyle/>
          <a:p>
            <a:r>
              <a:rPr lang="en-US" sz="2400" dirty="0"/>
              <a:t>Key Attribute</a:t>
            </a:r>
            <a:endParaRPr lang="en-US" sz="2400" dirty="0">
              <a:solidFill>
                <a:schemeClr val="accent1"/>
              </a:solidFill>
            </a:endParaRPr>
          </a:p>
        </p:txBody>
      </p:sp>
      <p:sp>
        <p:nvSpPr>
          <p:cNvPr id="4" name="Content Placeholder 3">
            <a:extLst>
              <a:ext uri="{FF2B5EF4-FFF2-40B4-BE49-F238E27FC236}">
                <a16:creationId xmlns:a16="http://schemas.microsoft.com/office/drawing/2014/main" xmlns="" id="{54E05A85-0100-4B67-A2A5-22134AD6255A}"/>
              </a:ext>
            </a:extLst>
          </p:cNvPr>
          <p:cNvSpPr>
            <a:spLocks noGrp="1"/>
          </p:cNvSpPr>
          <p:nvPr>
            <p:ph sz="half" idx="2"/>
          </p:nvPr>
        </p:nvSpPr>
        <p:spPr>
          <a:xfrm>
            <a:off x="4022928" y="1595401"/>
            <a:ext cx="3008434" cy="3091961"/>
          </a:xfrm>
        </p:spPr>
        <p:txBody>
          <a:bodyPr/>
          <a:lstStyle/>
          <a:p>
            <a:pPr marL="0" indent="0">
              <a:buNone/>
            </a:pPr>
            <a:r>
              <a:rPr lang="en-US" sz="1800" dirty="0"/>
              <a:t>The attribute which </a:t>
            </a:r>
            <a:r>
              <a:rPr lang="en-US" sz="1800" b="1" dirty="0"/>
              <a:t>uniquely identifies each entity</a:t>
            </a:r>
            <a:r>
              <a:rPr lang="en-US" sz="1800" dirty="0"/>
              <a:t> in the entity set is called key </a:t>
            </a:r>
            <a:r>
              <a:rPr lang="en-US" sz="1800" dirty="0" err="1"/>
              <a:t>attribute.For</a:t>
            </a:r>
            <a:r>
              <a:rPr lang="en-US" sz="1800" dirty="0"/>
              <a:t> example, </a:t>
            </a:r>
            <a:r>
              <a:rPr lang="en-US" sz="1800" dirty="0" err="1"/>
              <a:t>Roll_No</a:t>
            </a:r>
            <a:r>
              <a:rPr lang="en-US" sz="1800" dirty="0"/>
              <a:t> will be unique for each student. </a:t>
            </a:r>
          </a:p>
        </p:txBody>
      </p:sp>
      <p:sp>
        <p:nvSpPr>
          <p:cNvPr id="7" name="Text Placeholder 6">
            <a:extLst>
              <a:ext uri="{FF2B5EF4-FFF2-40B4-BE49-F238E27FC236}">
                <a16:creationId xmlns:a16="http://schemas.microsoft.com/office/drawing/2014/main" xmlns="" id="{B0BBB0D3-F4B5-4146-8064-6CACD6B0C1A1}"/>
              </a:ext>
            </a:extLst>
          </p:cNvPr>
          <p:cNvSpPr>
            <a:spLocks noGrp="1"/>
          </p:cNvSpPr>
          <p:nvPr>
            <p:ph type="body" idx="15"/>
          </p:nvPr>
        </p:nvSpPr>
        <p:spPr>
          <a:xfrm>
            <a:off x="7725439" y="682590"/>
            <a:ext cx="3008434" cy="601087"/>
          </a:xfrm>
        </p:spPr>
        <p:txBody>
          <a:bodyPr/>
          <a:lstStyle/>
          <a:p>
            <a:r>
              <a:rPr lang="en-US" sz="2400" dirty="0">
                <a:solidFill>
                  <a:schemeClr val="accent1"/>
                </a:solidFill>
              </a:rPr>
              <a:t>Composite Attribute</a:t>
            </a:r>
          </a:p>
        </p:txBody>
      </p:sp>
      <p:sp>
        <p:nvSpPr>
          <p:cNvPr id="8" name="Content Placeholder 7">
            <a:extLst>
              <a:ext uri="{FF2B5EF4-FFF2-40B4-BE49-F238E27FC236}">
                <a16:creationId xmlns:a16="http://schemas.microsoft.com/office/drawing/2014/main" xmlns="" id="{6FD8FA4C-5CEC-4227-AE41-276B750EFDF0}"/>
              </a:ext>
            </a:extLst>
          </p:cNvPr>
          <p:cNvSpPr>
            <a:spLocks noGrp="1"/>
          </p:cNvSpPr>
          <p:nvPr>
            <p:ph sz="half" idx="16"/>
          </p:nvPr>
        </p:nvSpPr>
        <p:spPr>
          <a:xfrm>
            <a:off x="7725439" y="1595401"/>
            <a:ext cx="3008434" cy="3091961"/>
          </a:xfrm>
        </p:spPr>
        <p:txBody>
          <a:bodyPr/>
          <a:lstStyle/>
          <a:p>
            <a:pPr marL="0" indent="0">
              <a:buNone/>
            </a:pPr>
            <a:r>
              <a:rPr lang="en-US" sz="1800" dirty="0"/>
              <a:t>An attribute </a:t>
            </a:r>
            <a:r>
              <a:rPr lang="en-US" sz="1800" b="1" dirty="0"/>
              <a:t>composed of many other attribute</a:t>
            </a:r>
            <a:r>
              <a:rPr lang="en-US" sz="1800" dirty="0"/>
              <a:t> is called as composite attribute. For example, Address attribute of student Entity type consists of Street, City, State, and Country. </a:t>
            </a:r>
          </a:p>
        </p:txBody>
      </p:sp>
      <p:sp>
        <p:nvSpPr>
          <p:cNvPr id="5" name="Slide Number Placeholder 4">
            <a:extLst>
              <a:ext uri="{FF2B5EF4-FFF2-40B4-BE49-F238E27FC236}">
                <a16:creationId xmlns:a16="http://schemas.microsoft.com/office/drawing/2014/main" xmlns="" id="{ABBA3DB3-A445-4949-AB8E-8B2F3C33366B}"/>
              </a:ext>
            </a:extLst>
          </p:cNvPr>
          <p:cNvSpPr>
            <a:spLocks noGrp="1"/>
          </p:cNvSpPr>
          <p:nvPr>
            <p:ph type="sldNum" sz="quarter" idx="12"/>
          </p:nvPr>
        </p:nvSpPr>
        <p:spPr>
          <a:xfrm>
            <a:off x="9085384" y="5468907"/>
            <a:ext cx="2743200" cy="249385"/>
          </a:xfrm>
        </p:spPr>
        <p:txBody>
          <a:bodyPr/>
          <a:lstStyle/>
          <a:p>
            <a:fld id="{48BB047D-A6CD-43AB-96F0-683C726B586B}" type="slidenum">
              <a:rPr lang="en-US" smtClean="0"/>
              <a:pPr/>
              <a:t>7</a:t>
            </a:fld>
            <a:endParaRPr lang="en-US" dirty="0"/>
          </a:p>
        </p:txBody>
      </p:sp>
      <p:pic>
        <p:nvPicPr>
          <p:cNvPr id="2052" name="Picture 4"/>
          <p:cNvPicPr>
            <a:picLocks noChangeAspect="1" noChangeArrowheads="1"/>
          </p:cNvPicPr>
          <p:nvPr/>
        </p:nvPicPr>
        <p:blipFill>
          <a:blip r:embed="rId3"/>
          <a:srcRect/>
          <a:stretch>
            <a:fillRect/>
          </a:stretch>
        </p:blipFill>
        <p:spPr bwMode="auto">
          <a:xfrm>
            <a:off x="7725439" y="3383882"/>
            <a:ext cx="2519392" cy="158174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022928" y="3435541"/>
            <a:ext cx="2519392" cy="1563544"/>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0A1457A9-E7FD-4D55-AB45-CEC58A303980}"/>
              </a:ext>
            </a:extLst>
          </p:cNvPr>
          <p:cNvSpPr txBox="1"/>
          <p:nvPr/>
        </p:nvSpPr>
        <p:spPr>
          <a:xfrm>
            <a:off x="363416" y="1974003"/>
            <a:ext cx="2402709" cy="1990288"/>
          </a:xfrm>
          <a:prstGeom prst="rect">
            <a:avLst/>
          </a:prstGeom>
          <a:noFill/>
        </p:spPr>
        <p:txBody>
          <a:bodyPr wrap="none" rtlCol="0">
            <a:spAutoFit/>
          </a:bodyPr>
          <a:lstStyle/>
          <a:p>
            <a:pPr>
              <a:spcBef>
                <a:spcPts val="1000"/>
              </a:spcBef>
              <a:buClr>
                <a:schemeClr val="accent1"/>
              </a:buClr>
            </a:pPr>
            <a:r>
              <a:rPr lang="en-US" dirty="0"/>
              <a:t>Types of attributes are :</a:t>
            </a:r>
          </a:p>
          <a:p>
            <a:pPr>
              <a:spcBef>
                <a:spcPts val="1000"/>
              </a:spcBef>
              <a:buClr>
                <a:schemeClr val="accent1"/>
              </a:buClr>
            </a:pPr>
            <a:r>
              <a:rPr lang="en-US" dirty="0"/>
              <a:t>  Key attribute</a:t>
            </a:r>
          </a:p>
          <a:p>
            <a:pPr>
              <a:spcBef>
                <a:spcPts val="1000"/>
              </a:spcBef>
              <a:buClr>
                <a:schemeClr val="accent1"/>
              </a:buClr>
            </a:pPr>
            <a:r>
              <a:rPr lang="en-US" dirty="0"/>
              <a:t>  Composite attribute</a:t>
            </a:r>
          </a:p>
          <a:p>
            <a:pPr>
              <a:spcBef>
                <a:spcPts val="1000"/>
              </a:spcBef>
              <a:buClr>
                <a:schemeClr val="accent1"/>
              </a:buClr>
            </a:pPr>
            <a:r>
              <a:rPr lang="en-US" dirty="0"/>
              <a:t>  Multivalued attribute</a:t>
            </a:r>
          </a:p>
          <a:p>
            <a:pPr>
              <a:spcBef>
                <a:spcPts val="1000"/>
              </a:spcBef>
              <a:buClr>
                <a:schemeClr val="accent1"/>
              </a:buClr>
            </a:pPr>
            <a:r>
              <a:rPr lang="en-US" dirty="0"/>
              <a:t>  Derived Attribute</a:t>
            </a:r>
            <a:endParaRPr lang="en-IN" dirty="0"/>
          </a:p>
        </p:txBody>
      </p:sp>
      <p:sp>
        <p:nvSpPr>
          <p:cNvPr id="13" name="TextBox 12">
            <a:extLst>
              <a:ext uri="{FF2B5EF4-FFF2-40B4-BE49-F238E27FC236}">
                <a16:creationId xmlns:a16="http://schemas.microsoft.com/office/drawing/2014/main" xmlns="" id="{49C43694-4138-4322-9321-BC2B4D2B39F2}"/>
              </a:ext>
            </a:extLst>
          </p:cNvPr>
          <p:cNvSpPr txBox="1"/>
          <p:nvPr/>
        </p:nvSpPr>
        <p:spPr>
          <a:xfrm>
            <a:off x="4022928" y="5256627"/>
            <a:ext cx="3008434" cy="923330"/>
          </a:xfrm>
          <a:prstGeom prst="rect">
            <a:avLst/>
          </a:prstGeom>
          <a:noFill/>
        </p:spPr>
        <p:txBody>
          <a:bodyPr wrap="square">
            <a:spAutoFit/>
          </a:bodyPr>
          <a:lstStyle/>
          <a:p>
            <a:r>
              <a:rPr lang="en-US" sz="1800" dirty="0"/>
              <a:t>In ER diagram, key attribute is represented by an oval with underlying lines.</a:t>
            </a:r>
            <a:endParaRPr lang="en-IN" dirty="0"/>
          </a:p>
        </p:txBody>
      </p:sp>
      <p:sp>
        <p:nvSpPr>
          <p:cNvPr id="15" name="TextBox 14">
            <a:extLst>
              <a:ext uri="{FF2B5EF4-FFF2-40B4-BE49-F238E27FC236}">
                <a16:creationId xmlns:a16="http://schemas.microsoft.com/office/drawing/2014/main" xmlns="" id="{41DC1C93-62D9-4549-8A5E-CC8E0C61ACD4}"/>
              </a:ext>
            </a:extLst>
          </p:cNvPr>
          <p:cNvSpPr txBox="1"/>
          <p:nvPr/>
        </p:nvSpPr>
        <p:spPr>
          <a:xfrm>
            <a:off x="7725439" y="5252080"/>
            <a:ext cx="3008434" cy="923330"/>
          </a:xfrm>
          <a:prstGeom prst="rect">
            <a:avLst/>
          </a:prstGeom>
          <a:noFill/>
        </p:spPr>
        <p:txBody>
          <a:bodyPr wrap="square">
            <a:spAutoFit/>
          </a:bodyPr>
          <a:lstStyle/>
          <a:p>
            <a:r>
              <a:rPr lang="en-US" sz="1800" dirty="0"/>
              <a:t>In ER diagram, composite attribute is represented by an oval comprising of ovals.</a:t>
            </a:r>
            <a:endParaRPr lang="en-IN" dirty="0"/>
          </a:p>
        </p:txBody>
      </p:sp>
    </p:spTree>
    <p:extLst>
      <p:ext uri="{BB962C8B-B14F-4D97-AF65-F5344CB8AC3E}">
        <p14:creationId xmlns:p14="http://schemas.microsoft.com/office/powerpoint/2010/main" xmlns="" val="191303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209E-D17D-4F20-A6D0-C685853DE76E}"/>
              </a:ext>
            </a:extLst>
          </p:cNvPr>
          <p:cNvSpPr>
            <a:spLocks noGrp="1"/>
          </p:cNvSpPr>
          <p:nvPr>
            <p:ph type="title"/>
          </p:nvPr>
        </p:nvSpPr>
        <p:spPr>
          <a:xfrm>
            <a:off x="363416" y="246186"/>
            <a:ext cx="3352241" cy="1037492"/>
          </a:xfrm>
        </p:spPr>
        <p:txBody>
          <a:bodyPr/>
          <a:lstStyle/>
          <a:p>
            <a:r>
              <a:rPr lang="en-US" sz="2800" dirty="0"/>
              <a:t>Attributes Types</a:t>
            </a:r>
          </a:p>
        </p:txBody>
      </p:sp>
      <p:sp>
        <p:nvSpPr>
          <p:cNvPr id="3" name="Text Placeholder 2">
            <a:extLst>
              <a:ext uri="{FF2B5EF4-FFF2-40B4-BE49-F238E27FC236}">
                <a16:creationId xmlns:a16="http://schemas.microsoft.com/office/drawing/2014/main" xmlns="" id="{8A1B14A5-E7B8-4F35-8378-DB748F6A6CEF}"/>
              </a:ext>
            </a:extLst>
          </p:cNvPr>
          <p:cNvSpPr>
            <a:spLocks noGrp="1"/>
          </p:cNvSpPr>
          <p:nvPr>
            <p:ph type="body" idx="1"/>
          </p:nvPr>
        </p:nvSpPr>
        <p:spPr>
          <a:xfrm>
            <a:off x="3999539" y="904822"/>
            <a:ext cx="3008434" cy="601087"/>
          </a:xfrm>
        </p:spPr>
        <p:txBody>
          <a:bodyPr/>
          <a:lstStyle/>
          <a:p>
            <a:r>
              <a:rPr lang="en-US" sz="2400" dirty="0"/>
              <a:t>Multi-valued Attribute</a:t>
            </a:r>
            <a:endParaRPr lang="en-US" sz="2400" dirty="0">
              <a:solidFill>
                <a:schemeClr val="accent1"/>
              </a:solidFill>
            </a:endParaRPr>
          </a:p>
        </p:txBody>
      </p:sp>
      <p:sp>
        <p:nvSpPr>
          <p:cNvPr id="4" name="Content Placeholder 3">
            <a:extLst>
              <a:ext uri="{FF2B5EF4-FFF2-40B4-BE49-F238E27FC236}">
                <a16:creationId xmlns:a16="http://schemas.microsoft.com/office/drawing/2014/main" xmlns="" id="{54E05A85-0100-4B67-A2A5-22134AD6255A}"/>
              </a:ext>
            </a:extLst>
          </p:cNvPr>
          <p:cNvSpPr>
            <a:spLocks noGrp="1"/>
          </p:cNvSpPr>
          <p:nvPr>
            <p:ph sz="half" idx="2"/>
          </p:nvPr>
        </p:nvSpPr>
        <p:spPr>
          <a:xfrm>
            <a:off x="4042165" y="1960470"/>
            <a:ext cx="3008434" cy="3091961"/>
          </a:xfrm>
        </p:spPr>
        <p:txBody>
          <a:bodyPr/>
          <a:lstStyle/>
          <a:p>
            <a:pPr marL="0" indent="0">
              <a:buNone/>
            </a:pPr>
            <a:r>
              <a:rPr lang="en-US" sz="1800" dirty="0"/>
              <a:t>An attribute consisting </a:t>
            </a:r>
            <a:r>
              <a:rPr lang="en-US" sz="1800" b="1" dirty="0"/>
              <a:t>more than one value</a:t>
            </a:r>
            <a:r>
              <a:rPr lang="en-US" sz="1800" dirty="0"/>
              <a:t> for a given entity. For example, </a:t>
            </a:r>
            <a:r>
              <a:rPr lang="en-US" sz="1800" dirty="0" err="1"/>
              <a:t>Phone_No</a:t>
            </a:r>
            <a:r>
              <a:rPr lang="en-US" sz="1800" dirty="0"/>
              <a:t> (can be more than one for a given student). </a:t>
            </a:r>
          </a:p>
        </p:txBody>
      </p:sp>
      <p:sp>
        <p:nvSpPr>
          <p:cNvPr id="7" name="Text Placeholder 6">
            <a:extLst>
              <a:ext uri="{FF2B5EF4-FFF2-40B4-BE49-F238E27FC236}">
                <a16:creationId xmlns:a16="http://schemas.microsoft.com/office/drawing/2014/main" xmlns="" id="{B0BBB0D3-F4B5-4146-8064-6CACD6B0C1A1}"/>
              </a:ext>
            </a:extLst>
          </p:cNvPr>
          <p:cNvSpPr>
            <a:spLocks noGrp="1"/>
          </p:cNvSpPr>
          <p:nvPr>
            <p:ph type="body" idx="15"/>
          </p:nvPr>
        </p:nvSpPr>
        <p:spPr>
          <a:xfrm>
            <a:off x="7651177" y="904822"/>
            <a:ext cx="3008434" cy="601087"/>
          </a:xfrm>
        </p:spPr>
        <p:txBody>
          <a:bodyPr/>
          <a:lstStyle/>
          <a:p>
            <a:r>
              <a:rPr lang="en-US" sz="2400" dirty="0"/>
              <a:t>Derived Attribute</a:t>
            </a:r>
            <a:endParaRPr lang="en-US" sz="2400" dirty="0">
              <a:solidFill>
                <a:schemeClr val="accent1"/>
              </a:solidFill>
            </a:endParaRPr>
          </a:p>
        </p:txBody>
      </p:sp>
      <p:sp>
        <p:nvSpPr>
          <p:cNvPr id="8" name="Content Placeholder 7">
            <a:extLst>
              <a:ext uri="{FF2B5EF4-FFF2-40B4-BE49-F238E27FC236}">
                <a16:creationId xmlns:a16="http://schemas.microsoft.com/office/drawing/2014/main" xmlns="" id="{6FD8FA4C-5CEC-4227-AE41-276B750EFDF0}"/>
              </a:ext>
            </a:extLst>
          </p:cNvPr>
          <p:cNvSpPr>
            <a:spLocks noGrp="1"/>
          </p:cNvSpPr>
          <p:nvPr>
            <p:ph sz="half" idx="16"/>
          </p:nvPr>
        </p:nvSpPr>
        <p:spPr>
          <a:xfrm>
            <a:off x="7651177" y="1883019"/>
            <a:ext cx="3008434" cy="3091961"/>
          </a:xfrm>
        </p:spPr>
        <p:txBody>
          <a:bodyPr/>
          <a:lstStyle/>
          <a:p>
            <a:pPr marL="0" indent="0">
              <a:buNone/>
            </a:pPr>
            <a:r>
              <a:rPr lang="en-US" sz="1800" dirty="0"/>
              <a:t>An attribute which can be </a:t>
            </a:r>
            <a:r>
              <a:rPr lang="en-US" sz="1800" b="1" dirty="0"/>
              <a:t>derived from other attributes</a:t>
            </a:r>
            <a:r>
              <a:rPr lang="en-US" sz="1800" dirty="0"/>
              <a:t> of the entity type is known as derived attribute. e.g.; Age (can be derived from DOB). </a:t>
            </a:r>
          </a:p>
        </p:txBody>
      </p:sp>
      <p:sp>
        <p:nvSpPr>
          <p:cNvPr id="5" name="Slide Number Placeholder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3074" name="Picture 2"/>
          <p:cNvPicPr>
            <a:picLocks noChangeAspect="1" noChangeArrowheads="1"/>
          </p:cNvPicPr>
          <p:nvPr/>
        </p:nvPicPr>
        <p:blipFill>
          <a:blip r:embed="rId3"/>
          <a:srcRect/>
          <a:stretch>
            <a:fillRect/>
          </a:stretch>
        </p:blipFill>
        <p:spPr bwMode="auto">
          <a:xfrm>
            <a:off x="4042165" y="3562596"/>
            <a:ext cx="2531846" cy="13556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646219" y="3607654"/>
            <a:ext cx="2447692" cy="1310567"/>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23C837CC-8153-4284-9FC2-97A0D62D178C}"/>
              </a:ext>
            </a:extLst>
          </p:cNvPr>
          <p:cNvSpPr txBox="1"/>
          <p:nvPr/>
        </p:nvSpPr>
        <p:spPr>
          <a:xfrm>
            <a:off x="363416" y="1965444"/>
            <a:ext cx="2402709" cy="1990288"/>
          </a:xfrm>
          <a:prstGeom prst="rect">
            <a:avLst/>
          </a:prstGeom>
          <a:noFill/>
        </p:spPr>
        <p:txBody>
          <a:bodyPr wrap="none" rtlCol="0">
            <a:spAutoFit/>
          </a:bodyPr>
          <a:lstStyle/>
          <a:p>
            <a:pPr>
              <a:spcBef>
                <a:spcPts val="1000"/>
              </a:spcBef>
              <a:buClr>
                <a:schemeClr val="accent1"/>
              </a:buClr>
            </a:pPr>
            <a:r>
              <a:rPr lang="en-US" dirty="0"/>
              <a:t>Types of attributes are :</a:t>
            </a:r>
          </a:p>
          <a:p>
            <a:pPr>
              <a:spcBef>
                <a:spcPts val="1000"/>
              </a:spcBef>
              <a:buClr>
                <a:schemeClr val="accent1"/>
              </a:buClr>
            </a:pPr>
            <a:r>
              <a:rPr lang="en-US" dirty="0"/>
              <a:t>  Key attribute</a:t>
            </a:r>
          </a:p>
          <a:p>
            <a:pPr>
              <a:spcBef>
                <a:spcPts val="1000"/>
              </a:spcBef>
              <a:buClr>
                <a:schemeClr val="accent1"/>
              </a:buClr>
            </a:pPr>
            <a:r>
              <a:rPr lang="en-US" dirty="0"/>
              <a:t>  Composite attribute</a:t>
            </a:r>
          </a:p>
          <a:p>
            <a:pPr>
              <a:spcBef>
                <a:spcPts val="1000"/>
              </a:spcBef>
              <a:buClr>
                <a:schemeClr val="accent1"/>
              </a:buClr>
            </a:pPr>
            <a:r>
              <a:rPr lang="en-US" dirty="0"/>
              <a:t>  Multivalued attribute</a:t>
            </a:r>
          </a:p>
          <a:p>
            <a:pPr>
              <a:spcBef>
                <a:spcPts val="1000"/>
              </a:spcBef>
              <a:buClr>
                <a:schemeClr val="accent1"/>
              </a:buClr>
            </a:pPr>
            <a:r>
              <a:rPr lang="en-US" dirty="0"/>
              <a:t>  Derived Attribute</a:t>
            </a:r>
            <a:endParaRPr lang="en-IN" dirty="0"/>
          </a:p>
        </p:txBody>
      </p:sp>
      <p:sp>
        <p:nvSpPr>
          <p:cNvPr id="13" name="TextBox 12">
            <a:extLst>
              <a:ext uri="{FF2B5EF4-FFF2-40B4-BE49-F238E27FC236}">
                <a16:creationId xmlns:a16="http://schemas.microsoft.com/office/drawing/2014/main" xmlns="" id="{67C55837-6EF6-4BD6-AC8E-AF1D44A50D6A}"/>
              </a:ext>
            </a:extLst>
          </p:cNvPr>
          <p:cNvSpPr txBox="1"/>
          <p:nvPr/>
        </p:nvSpPr>
        <p:spPr>
          <a:xfrm>
            <a:off x="4042165" y="5275365"/>
            <a:ext cx="3008434" cy="923330"/>
          </a:xfrm>
          <a:prstGeom prst="rect">
            <a:avLst/>
          </a:prstGeom>
          <a:noFill/>
        </p:spPr>
        <p:txBody>
          <a:bodyPr wrap="square">
            <a:spAutoFit/>
          </a:bodyPr>
          <a:lstStyle/>
          <a:p>
            <a:pPr marL="0" indent="0">
              <a:buNone/>
            </a:pPr>
            <a:r>
              <a:rPr lang="en-US" sz="1800" dirty="0"/>
              <a:t>In ER diagram, multivalued attribute is represented by double oval.</a:t>
            </a:r>
          </a:p>
        </p:txBody>
      </p:sp>
      <p:sp>
        <p:nvSpPr>
          <p:cNvPr id="15" name="TextBox 14">
            <a:extLst>
              <a:ext uri="{FF2B5EF4-FFF2-40B4-BE49-F238E27FC236}">
                <a16:creationId xmlns:a16="http://schemas.microsoft.com/office/drawing/2014/main" xmlns="" id="{8C8F260A-6D98-4666-A94D-F2A83EB143E1}"/>
              </a:ext>
            </a:extLst>
          </p:cNvPr>
          <p:cNvSpPr txBox="1"/>
          <p:nvPr/>
        </p:nvSpPr>
        <p:spPr>
          <a:xfrm>
            <a:off x="7646219" y="5275365"/>
            <a:ext cx="3008434" cy="923330"/>
          </a:xfrm>
          <a:prstGeom prst="rect">
            <a:avLst/>
          </a:prstGeom>
          <a:noFill/>
        </p:spPr>
        <p:txBody>
          <a:bodyPr wrap="square">
            <a:spAutoFit/>
          </a:bodyPr>
          <a:lstStyle/>
          <a:p>
            <a:pPr marL="0" indent="0">
              <a:buNone/>
            </a:pPr>
            <a:r>
              <a:rPr lang="en-US" sz="1800" dirty="0"/>
              <a:t>In ER diagram, derived attribute is represented by dashed oval.</a:t>
            </a:r>
          </a:p>
        </p:txBody>
      </p:sp>
    </p:spTree>
    <p:extLst>
      <p:ext uri="{BB962C8B-B14F-4D97-AF65-F5344CB8AC3E}">
        <p14:creationId xmlns:p14="http://schemas.microsoft.com/office/powerpoint/2010/main" xmlns="" val="191303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4" name="Title 3"/>
          <p:cNvSpPr>
            <a:spLocks noGrp="1"/>
          </p:cNvSpPr>
          <p:nvPr>
            <p:ph type="title"/>
          </p:nvPr>
        </p:nvSpPr>
        <p:spPr/>
        <p:txBody>
          <a:bodyPr>
            <a:normAutofit/>
          </a:bodyPr>
          <a:lstStyle/>
          <a:p>
            <a:r>
              <a:rPr lang="en-US" sz="2400" b="0" dirty="0"/>
              <a:t>The complete entity type</a:t>
            </a:r>
            <a:r>
              <a:rPr lang="en-US" sz="2400" dirty="0"/>
              <a:t> Student</a:t>
            </a:r>
            <a:r>
              <a:rPr lang="en-US" sz="2400" b="0" dirty="0"/>
              <a:t> with its attributes can be represented as:</a:t>
            </a:r>
            <a:endParaRPr lang="en-US" sz="2400" dirty="0"/>
          </a:p>
        </p:txBody>
      </p:sp>
      <p:pic>
        <p:nvPicPr>
          <p:cNvPr id="4098" name="Picture 2"/>
          <p:cNvPicPr>
            <a:picLocks noGrp="1" noChangeAspect="1" noChangeArrowheads="1"/>
          </p:cNvPicPr>
          <p:nvPr>
            <p:ph idx="1"/>
          </p:nvPr>
        </p:nvPicPr>
        <p:blipFill>
          <a:blip r:embed="rId2"/>
          <a:srcRect/>
          <a:stretch>
            <a:fillRect/>
          </a:stretch>
        </p:blipFill>
        <p:spPr bwMode="auto">
          <a:xfrm>
            <a:off x="1891900" y="1641496"/>
            <a:ext cx="8110871" cy="507109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f33468121_win32">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tf33468121_win32</Template>
  <TotalTime>0</TotalTime>
  <Words>497</Words>
  <Application>Microsoft Office PowerPoint</Application>
  <PresentationFormat>Custom</PresentationFormat>
  <Paragraphs>153</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tf33468121_win32</vt:lpstr>
      <vt:lpstr>E-r model</vt:lpstr>
      <vt:lpstr>ENTITY-RELATIONSHIP MODEL</vt:lpstr>
      <vt:lpstr>INTRODUCTION</vt:lpstr>
      <vt:lpstr>SYMBOLS USED IN ER DIAGRAMS</vt:lpstr>
      <vt:lpstr>Entity set </vt:lpstr>
      <vt:lpstr>attributes</vt:lpstr>
      <vt:lpstr>Attributes Types</vt:lpstr>
      <vt:lpstr>Attributes Types</vt:lpstr>
      <vt:lpstr>The complete entity type Student with its attributes can be represented as:</vt:lpstr>
      <vt:lpstr>Relationship set</vt:lpstr>
      <vt:lpstr>Degree of a relationship set: </vt:lpstr>
      <vt:lpstr>  Unary Relationship </vt:lpstr>
      <vt:lpstr>  Binary Relationship</vt:lpstr>
      <vt:lpstr>  n-ary Relationship </vt:lpstr>
      <vt:lpstr>Cardinality</vt:lpstr>
      <vt:lpstr>    One to One</vt:lpstr>
      <vt:lpstr>   One to Many </vt:lpstr>
      <vt:lpstr>    Many to many</vt:lpstr>
      <vt:lpstr>Using set ,cardinality can be expressed as :</vt:lpstr>
      <vt:lpstr>Participation Constraint: </vt:lpstr>
      <vt:lpstr>Total Participation</vt:lpstr>
      <vt:lpstr>Partial Participation</vt:lpstr>
      <vt:lpstr>STRONG AND WEAK ENTITY TYPE</vt:lpstr>
      <vt:lpstr>EXAMPLE</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2020-12-06T16:32:07Z</dcterms:created>
  <dcterms:modified xsi:type="dcterms:W3CDTF">2020-12-11T09:06:50Z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