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3725894-283D-4DFA-99D1-B9FFB77A49C2}" type="datetimeFigureOut">
              <a:rPr lang="it-IT" smtClean="0"/>
              <a:t>20/05/2016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909F267-7048-436D-A4A0-B39327102CF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1553367"/>
            <a:ext cx="7772400" cy="1470025"/>
          </a:xfrm>
        </p:spPr>
        <p:txBody>
          <a:bodyPr/>
          <a:lstStyle/>
          <a:p>
            <a:pPr algn="ctr"/>
            <a:r>
              <a:rPr lang="it-IT" sz="4400" dirty="0" err="1" smtClean="0">
                <a:solidFill>
                  <a:schemeClr val="bg1"/>
                </a:solidFill>
              </a:rPr>
              <a:t>Occupancy</a:t>
            </a:r>
            <a:r>
              <a:rPr lang="it-IT" sz="4400" dirty="0" smtClean="0">
                <a:solidFill>
                  <a:schemeClr val="bg1"/>
                </a:solidFill>
              </a:rPr>
              <a:t> </a:t>
            </a:r>
            <a:r>
              <a:rPr lang="it-IT" sz="4400" dirty="0" err="1" smtClean="0">
                <a:solidFill>
                  <a:schemeClr val="bg1"/>
                </a:solidFill>
              </a:rPr>
              <a:t>Detection</a:t>
            </a:r>
            <a:r>
              <a:rPr lang="it-IT" sz="4400" dirty="0" smtClean="0">
                <a:solidFill>
                  <a:schemeClr val="bg1"/>
                </a:solidFill>
              </a:rPr>
              <a:t> with </a:t>
            </a:r>
            <a:r>
              <a:rPr lang="it-IT" sz="4400" dirty="0" err="1" smtClean="0">
                <a:solidFill>
                  <a:schemeClr val="bg1"/>
                </a:solidFill>
              </a:rPr>
              <a:t>Neural</a:t>
            </a:r>
            <a:r>
              <a:rPr lang="it-IT" sz="4400" dirty="0" smtClean="0">
                <a:solidFill>
                  <a:schemeClr val="bg1"/>
                </a:solidFill>
              </a:rPr>
              <a:t> Networks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552728" cy="1872208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tx1"/>
                </a:solidFill>
              </a:rPr>
              <a:t>Università degli Studi di Bari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Dipartimento di Informatica</a:t>
            </a:r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 err="1">
                <a:solidFill>
                  <a:schemeClr val="tx1"/>
                </a:solidFill>
              </a:rPr>
              <a:t>a.a</a:t>
            </a:r>
            <a:r>
              <a:rPr lang="it-IT" sz="2000" dirty="0">
                <a:solidFill>
                  <a:schemeClr val="tx1"/>
                </a:solidFill>
              </a:rPr>
              <a:t>. 2015-2016</a:t>
            </a:r>
          </a:p>
          <a:p>
            <a:r>
              <a:rPr lang="it-IT" sz="2000" dirty="0">
                <a:solidFill>
                  <a:schemeClr val="tx1"/>
                </a:solidFill>
              </a:rPr>
              <a:t>Esame di : Sistemi intelligenti per la comunicazione digitale</a:t>
            </a:r>
          </a:p>
          <a:p>
            <a:r>
              <a:rPr lang="it-IT" sz="2000" dirty="0">
                <a:solidFill>
                  <a:schemeClr val="tx1"/>
                </a:solidFill>
              </a:rPr>
              <a:t>Docente: prof.ssa Giovanna </a:t>
            </a:r>
            <a:r>
              <a:rPr lang="it-IT" sz="2000" dirty="0" smtClean="0">
                <a:solidFill>
                  <a:schemeClr val="tx1"/>
                </a:solidFill>
              </a:rPr>
              <a:t>Castellano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 err="1">
                <a:solidFill>
                  <a:schemeClr val="tx1"/>
                </a:solidFill>
              </a:rPr>
              <a:t>Mastronardo</a:t>
            </a:r>
            <a:r>
              <a:rPr lang="it-IT" sz="2000" dirty="0">
                <a:solidFill>
                  <a:schemeClr val="tx1"/>
                </a:solidFill>
              </a:rPr>
              <a:t> Claudio (</a:t>
            </a:r>
            <a:r>
              <a:rPr lang="it-IT" sz="2000" dirty="0" err="1">
                <a:solidFill>
                  <a:schemeClr val="tx1"/>
                </a:solidFill>
              </a:rPr>
              <a:t>mat</a:t>
            </a:r>
            <a:r>
              <a:rPr lang="it-IT" sz="2000" dirty="0">
                <a:solidFill>
                  <a:schemeClr val="tx1"/>
                </a:solidFill>
              </a:rPr>
              <a:t>. </a:t>
            </a:r>
            <a:r>
              <a:rPr lang="it-IT" sz="2000" dirty="0" smtClean="0">
                <a:solidFill>
                  <a:schemeClr val="tx1"/>
                </a:solidFill>
              </a:rPr>
              <a:t>619208)           </a:t>
            </a:r>
          </a:p>
          <a:p>
            <a:r>
              <a:rPr lang="it-IT" sz="2000" dirty="0" smtClean="0">
                <a:solidFill>
                  <a:schemeClr val="tx1"/>
                </a:solidFill>
              </a:rPr>
              <a:t>Pavone </a:t>
            </a:r>
            <a:r>
              <a:rPr lang="it-IT" sz="2000" dirty="0">
                <a:solidFill>
                  <a:schemeClr val="tx1"/>
                </a:solidFill>
              </a:rPr>
              <a:t>Gianluca (</a:t>
            </a:r>
            <a:r>
              <a:rPr lang="it-IT" sz="2000" dirty="0" err="1">
                <a:solidFill>
                  <a:schemeClr val="tx1"/>
                </a:solidFill>
              </a:rPr>
              <a:t>mat</a:t>
            </a:r>
            <a:r>
              <a:rPr lang="it-IT" sz="2000" dirty="0">
                <a:solidFill>
                  <a:schemeClr val="tx1"/>
                </a:solidFill>
              </a:rPr>
              <a:t>. 623855)</a:t>
            </a:r>
          </a:p>
        </p:txBody>
      </p:sp>
      <p:pic>
        <p:nvPicPr>
          <p:cNvPr id="1028" name="Picture 4" descr="http://elearning.forpsicom-uniba.it/pluginfile.php/2/course/section/2/Logo_Uni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1923"/>
            <a:ext cx="4752529" cy="147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6781800" cy="864096"/>
          </a:xfrm>
        </p:spPr>
        <p:txBody>
          <a:bodyPr>
            <a:normAutofit/>
          </a:bodyPr>
          <a:lstStyle/>
          <a:p>
            <a:pPr algn="ctr"/>
            <a:r>
              <a:rPr lang="it-IT" sz="4400" dirty="0" smtClean="0"/>
              <a:t>Training e </a:t>
            </a:r>
            <a:r>
              <a:rPr lang="it-IT" sz="4400" dirty="0" err="1" smtClean="0"/>
              <a:t>testing</a:t>
            </a:r>
            <a:r>
              <a:rPr lang="it-IT" sz="4400" dirty="0" smtClean="0"/>
              <a:t> (1)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2448272"/>
          </a:xfrm>
        </p:spPr>
        <p:txBody>
          <a:bodyPr>
            <a:normAutofit/>
          </a:bodyPr>
          <a:lstStyle/>
          <a:p>
            <a:r>
              <a:rPr lang="it-IT" sz="3200" dirty="0" smtClean="0"/>
              <a:t>Primi tentativi:</a:t>
            </a:r>
          </a:p>
          <a:p>
            <a:pPr lvl="1">
              <a:buFontTx/>
              <a:buChar char="-"/>
            </a:pPr>
            <a:r>
              <a:rPr lang="it-IT" sz="2600" dirty="0" smtClean="0"/>
              <a:t>Learning </a:t>
            </a:r>
            <a:r>
              <a:rPr lang="it-IT" sz="2600" dirty="0" smtClean="0"/>
              <a:t>rate = 0.3 =&gt; </a:t>
            </a:r>
            <a:r>
              <a:rPr lang="it-IT" sz="2600" dirty="0" smtClean="0">
                <a:solidFill>
                  <a:srgbClr val="C00000"/>
                </a:solidFill>
              </a:rPr>
              <a:t>troppo </a:t>
            </a:r>
            <a:r>
              <a:rPr lang="it-IT" sz="2600" dirty="0" smtClean="0">
                <a:solidFill>
                  <a:srgbClr val="C00000"/>
                </a:solidFill>
              </a:rPr>
              <a:t>alto!</a:t>
            </a:r>
          </a:p>
          <a:p>
            <a:pPr lvl="1">
              <a:buFontTx/>
              <a:buChar char="-"/>
            </a:pPr>
            <a:r>
              <a:rPr lang="it-IT" sz="2600" dirty="0" smtClean="0"/>
              <a:t>Funzione </a:t>
            </a:r>
            <a:r>
              <a:rPr lang="it-IT" sz="2600" dirty="0" smtClean="0"/>
              <a:t>di attivazione = </a:t>
            </a:r>
            <a:r>
              <a:rPr lang="it-IT" sz="2600" dirty="0" err="1" smtClean="0"/>
              <a:t>Sigmoid</a:t>
            </a:r>
            <a:r>
              <a:rPr lang="it-IT" sz="2600" dirty="0" smtClean="0"/>
              <a:t> =&gt; </a:t>
            </a:r>
            <a:r>
              <a:rPr lang="it-IT" sz="2600" dirty="0" smtClean="0">
                <a:solidFill>
                  <a:srgbClr val="C00000"/>
                </a:solidFill>
              </a:rPr>
              <a:t>output costante = </a:t>
            </a:r>
            <a:r>
              <a:rPr lang="it-IT" sz="2600" dirty="0" smtClean="0">
                <a:solidFill>
                  <a:srgbClr val="C00000"/>
                </a:solidFill>
              </a:rPr>
              <a:t>0</a:t>
            </a:r>
          </a:p>
          <a:p>
            <a:pPr lvl="1">
              <a:buFontTx/>
              <a:buChar char="-"/>
            </a:pPr>
            <a:r>
              <a:rPr lang="it-IT" sz="2600" dirty="0" err="1" smtClean="0"/>
              <a:t>Dataset</a:t>
            </a:r>
            <a:r>
              <a:rPr lang="it-IT" sz="2600" dirty="0" smtClean="0"/>
              <a:t> </a:t>
            </a:r>
            <a:r>
              <a:rPr lang="it-IT" sz="2600" dirty="0" smtClean="0"/>
              <a:t>mal </a:t>
            </a:r>
            <a:r>
              <a:rPr lang="it-IT" sz="2600" dirty="0" smtClean="0"/>
              <a:t>distribuito(20% positivi, 80% negativi)</a:t>
            </a:r>
            <a:endParaRPr lang="it-IT" sz="2600" dirty="0" smtClean="0"/>
          </a:p>
          <a:p>
            <a:pPr lvl="1"/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95536" y="3809644"/>
            <a:ext cx="8424936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Migliorie:</a:t>
            </a:r>
          </a:p>
          <a:p>
            <a:pPr lvl="1">
              <a:buFontTx/>
              <a:buChar char="-"/>
            </a:pPr>
            <a:r>
              <a:rPr lang="it-IT" sz="2600" dirty="0" smtClean="0"/>
              <a:t>Learning </a:t>
            </a:r>
            <a:r>
              <a:rPr lang="it-IT" sz="2600" dirty="0" smtClean="0"/>
              <a:t>rate = </a:t>
            </a:r>
            <a:r>
              <a:rPr lang="it-IT" sz="2600" dirty="0" smtClean="0"/>
              <a:t>0.001</a:t>
            </a:r>
          </a:p>
          <a:p>
            <a:pPr lvl="1">
              <a:buFontTx/>
              <a:buChar char="-"/>
            </a:pPr>
            <a:r>
              <a:rPr lang="it-IT" sz="2600" dirty="0"/>
              <a:t>Funzione di attivazione = </a:t>
            </a:r>
            <a:r>
              <a:rPr lang="it-IT" sz="2600" dirty="0" err="1"/>
              <a:t>Tanh</a:t>
            </a:r>
            <a:r>
              <a:rPr lang="it-IT" sz="2600" dirty="0"/>
              <a:t> e </a:t>
            </a:r>
            <a:r>
              <a:rPr lang="it-IT" sz="2600" dirty="0" err="1"/>
              <a:t>Rectifier</a:t>
            </a:r>
            <a:endParaRPr lang="it-IT" sz="2600" dirty="0"/>
          </a:p>
          <a:p>
            <a:pPr lvl="1">
              <a:buFontTx/>
              <a:buChar char="-"/>
            </a:pPr>
            <a:r>
              <a:rPr lang="it-IT" sz="2600" dirty="0"/>
              <a:t>Epoche = 200 per la </a:t>
            </a:r>
            <a:r>
              <a:rPr lang="it-IT" sz="2600" dirty="0" err="1"/>
              <a:t>Tanh</a:t>
            </a:r>
            <a:r>
              <a:rPr lang="it-IT" sz="2600" dirty="0"/>
              <a:t>; 50-100 per la </a:t>
            </a:r>
            <a:r>
              <a:rPr lang="it-IT" sz="2600" dirty="0" err="1" smtClean="0"/>
              <a:t>Rectifier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38136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781800" cy="864096"/>
          </a:xfrm>
        </p:spPr>
        <p:txBody>
          <a:bodyPr>
            <a:normAutofit/>
          </a:bodyPr>
          <a:lstStyle/>
          <a:p>
            <a:pPr algn="ctr"/>
            <a:r>
              <a:rPr lang="it-IT" sz="4400" dirty="0" smtClean="0"/>
              <a:t>Training e </a:t>
            </a:r>
            <a:r>
              <a:rPr lang="it-IT" sz="4400" dirty="0" err="1" smtClean="0"/>
              <a:t>testing</a:t>
            </a:r>
            <a:r>
              <a:rPr lang="it-IT" sz="4400" dirty="0" smtClean="0"/>
              <a:t> (2)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1756792"/>
          </a:xfrm>
        </p:spPr>
        <p:txBody>
          <a:bodyPr/>
          <a:lstStyle/>
          <a:p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provati: 1, 2</a:t>
            </a:r>
          </a:p>
          <a:p>
            <a:r>
              <a:rPr lang="it-IT" dirty="0" smtClean="0"/>
              <a:t>Numero di neuroni </a:t>
            </a:r>
            <a:r>
              <a:rPr lang="it-IT" dirty="0" err="1" smtClean="0"/>
              <a:t>hidden</a:t>
            </a:r>
            <a:r>
              <a:rPr lang="it-IT" dirty="0" smtClean="0"/>
              <a:t>: 10, 20, 30</a:t>
            </a:r>
          </a:p>
          <a:p>
            <a:r>
              <a:rPr lang="it-IT" dirty="0" smtClean="0"/>
              <a:t>Architetture migliori: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97696"/>
              </p:ext>
            </p:extLst>
          </p:nvPr>
        </p:nvGraphicFramePr>
        <p:xfrm>
          <a:off x="251520" y="3429000"/>
          <a:ext cx="8568952" cy="2525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7488"/>
                <a:gridCol w="1600366"/>
                <a:gridCol w="1600366"/>
                <a:gridCol w="1600366"/>
                <a:gridCol w="1600366"/>
              </a:tblGrid>
              <a:tr h="79208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smtClean="0"/>
                        <a:t>Accuratezza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smtClean="0"/>
                        <a:t>Precision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 smtClean="0"/>
                        <a:t>Recall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 smtClean="0"/>
                        <a:t>Specificity</a:t>
                      </a:r>
                      <a:endParaRPr lang="it-IT" sz="2000" dirty="0"/>
                    </a:p>
                  </a:txBody>
                  <a:tcPr/>
                </a:tc>
              </a:tr>
              <a:tr h="860907">
                <a:tc>
                  <a:txBody>
                    <a:bodyPr/>
                    <a:lstStyle/>
                    <a:p>
                      <a:r>
                        <a:rPr lang="it-IT" dirty="0" smtClean="0"/>
                        <a:t>1x30x0.001xrelu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0.98</a:t>
                      </a:r>
                      <a:endParaRPr lang="it-IT" dirty="0"/>
                    </a:p>
                  </a:txBody>
                  <a:tcPr/>
                </a:tc>
              </a:tr>
              <a:tr h="872865">
                <a:tc>
                  <a:txBody>
                    <a:bodyPr/>
                    <a:lstStyle/>
                    <a:p>
                      <a:r>
                        <a:rPr lang="it-IT" dirty="0" smtClean="0"/>
                        <a:t>2x20x0.001xtanh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0.81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0.93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4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781800" cy="864096"/>
          </a:xfrm>
        </p:spPr>
        <p:txBody>
          <a:bodyPr>
            <a:normAutofit/>
          </a:bodyPr>
          <a:lstStyle/>
          <a:p>
            <a:pPr algn="ctr"/>
            <a:r>
              <a:rPr lang="it-IT" sz="4400" dirty="0" smtClean="0"/>
              <a:t>Training e </a:t>
            </a:r>
            <a:r>
              <a:rPr lang="it-IT" sz="4400" dirty="0" err="1" smtClean="0"/>
              <a:t>testing</a:t>
            </a:r>
            <a:r>
              <a:rPr lang="it-IT" sz="4400" dirty="0" smtClean="0"/>
              <a:t> (3)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548680"/>
            <a:ext cx="7543800" cy="2592288"/>
          </a:xfrm>
        </p:spPr>
        <p:txBody>
          <a:bodyPr/>
          <a:lstStyle/>
          <a:p>
            <a:r>
              <a:rPr lang="it-IT" dirty="0" smtClean="0"/>
              <a:t>Le due reti migliori sono state testate sul test set e i risultati sono stati i seguenti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78238"/>
              </p:ext>
            </p:extLst>
          </p:nvPr>
        </p:nvGraphicFramePr>
        <p:xfrm>
          <a:off x="323528" y="2996952"/>
          <a:ext cx="8568952" cy="2525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7488"/>
                <a:gridCol w="1600366"/>
                <a:gridCol w="1600366"/>
                <a:gridCol w="1600366"/>
                <a:gridCol w="1600366"/>
              </a:tblGrid>
              <a:tr h="79208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smtClean="0"/>
                        <a:t>Accuratezza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smtClean="0"/>
                        <a:t>Precision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 smtClean="0"/>
                        <a:t>Recall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 err="1" smtClean="0"/>
                        <a:t>Specificity</a:t>
                      </a:r>
                      <a:endParaRPr lang="it-IT" sz="2000" dirty="0"/>
                    </a:p>
                  </a:txBody>
                  <a:tcPr/>
                </a:tc>
              </a:tr>
              <a:tr h="860907">
                <a:tc>
                  <a:txBody>
                    <a:bodyPr/>
                    <a:lstStyle/>
                    <a:p>
                      <a:r>
                        <a:rPr lang="it-IT" dirty="0" smtClean="0"/>
                        <a:t>1x30x0.001xrelu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0.97</a:t>
                      </a:r>
                      <a:endParaRPr lang="it-IT" dirty="0"/>
                    </a:p>
                  </a:txBody>
                  <a:tcPr/>
                </a:tc>
              </a:tr>
              <a:tr h="872865">
                <a:tc>
                  <a:txBody>
                    <a:bodyPr/>
                    <a:lstStyle/>
                    <a:p>
                      <a:r>
                        <a:rPr lang="it-IT" dirty="0" smtClean="0"/>
                        <a:t>2x20x0.001xtanh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0.98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1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3175"/>
            <a:ext cx="6781800" cy="1049561"/>
          </a:xfrm>
        </p:spPr>
        <p:txBody>
          <a:bodyPr>
            <a:normAutofit/>
          </a:bodyPr>
          <a:lstStyle/>
          <a:p>
            <a:pPr algn="ctr"/>
            <a:r>
              <a:rPr lang="it-IT" sz="4400" dirty="0" smtClean="0"/>
              <a:t>Conclusioni (1)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5212" y="988295"/>
            <a:ext cx="8229600" cy="1180728"/>
          </a:xfrm>
        </p:spPr>
        <p:txBody>
          <a:bodyPr/>
          <a:lstStyle/>
          <a:p>
            <a:r>
              <a:rPr lang="it-IT" dirty="0" smtClean="0"/>
              <a:t>Le due migliori architetture sono state riaddestrate, variando il numero di istanze</a:t>
            </a:r>
          </a:p>
        </p:txBody>
      </p:sp>
      <p:pic>
        <p:nvPicPr>
          <p:cNvPr id="4" name="Image4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9632" y="2060848"/>
            <a:ext cx="6840760" cy="396044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5574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C00000"/>
                </a:solidFill>
              </a:rPr>
              <a:t>Fine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44816" cy="936104"/>
          </a:xfrm>
        </p:spPr>
        <p:txBody>
          <a:bodyPr>
            <a:normAutofit/>
          </a:bodyPr>
          <a:lstStyle/>
          <a:p>
            <a:pPr algn="ctr"/>
            <a:r>
              <a:rPr lang="it-IT" sz="4400" dirty="0" smtClean="0"/>
              <a:t>Reti Neurali – Cenni teorici (1)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1294692"/>
            <a:ext cx="7543800" cy="3485544"/>
          </a:xfrm>
        </p:spPr>
        <p:txBody>
          <a:bodyPr/>
          <a:lstStyle/>
          <a:p>
            <a:r>
              <a:rPr lang="it-IT" dirty="0" smtClean="0"/>
              <a:t>Le reti neurali artificiali sono sistemi di elaborazione ispirati al sistema nervoso degli esseri viventi</a:t>
            </a:r>
          </a:p>
          <a:p>
            <a:r>
              <a:rPr lang="it-IT" dirty="0" smtClean="0"/>
              <a:t>I neuroni di cui sono costituite sono di tre tipi:</a:t>
            </a:r>
          </a:p>
          <a:p>
            <a:pPr lvl="1"/>
            <a:r>
              <a:rPr lang="it-IT" dirty="0" smtClean="0"/>
              <a:t>Input</a:t>
            </a:r>
          </a:p>
          <a:p>
            <a:pPr lvl="1"/>
            <a:r>
              <a:rPr lang="it-IT" dirty="0" err="1" smtClean="0"/>
              <a:t>Hidden</a:t>
            </a:r>
            <a:endParaRPr lang="it-IT" dirty="0" smtClean="0"/>
          </a:p>
          <a:p>
            <a:pPr lvl="1"/>
            <a:r>
              <a:rPr lang="it-IT" dirty="0" smtClean="0"/>
              <a:t>Output</a:t>
            </a:r>
          </a:p>
        </p:txBody>
      </p:sp>
      <p:pic>
        <p:nvPicPr>
          <p:cNvPr id="2050" name="Picture 2" descr="https://upload.wikimedia.org/wikipedia/commons/thumb/e/e4/Artificial_neural_network.svg/22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16" y="3573016"/>
            <a:ext cx="2743572" cy="24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200800" cy="792088"/>
          </a:xfrm>
        </p:spPr>
        <p:txBody>
          <a:bodyPr>
            <a:normAutofit/>
          </a:bodyPr>
          <a:lstStyle/>
          <a:p>
            <a:pPr algn="ctr"/>
            <a:r>
              <a:rPr lang="it-IT" sz="4400" dirty="0" smtClean="0"/>
              <a:t>Reti neurali – Cenni teorici (2)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2887216"/>
          </a:xfrm>
        </p:spPr>
        <p:txBody>
          <a:bodyPr/>
          <a:lstStyle/>
          <a:p>
            <a:r>
              <a:rPr lang="it-IT" dirty="0" smtClean="0"/>
              <a:t>Il neurone è un’unità di calcolo che riceve segnali dai collegamenti di ingresso, ne fa una somma pesata e secondo un certo livello di attivazione, produce un output per i neuroni successivi.</a:t>
            </a:r>
            <a:endParaRPr lang="it-IT" dirty="0"/>
          </a:p>
        </p:txBody>
      </p:sp>
      <p:pic>
        <p:nvPicPr>
          <p:cNvPr id="3074" name="Picture 2" descr="http://dadf.altervista.org/blog/wp-content/uploads/2014/03/Immagin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21" y="3356992"/>
            <a:ext cx="46101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802" y="404664"/>
            <a:ext cx="7416606" cy="720080"/>
          </a:xfrm>
        </p:spPr>
        <p:txBody>
          <a:bodyPr>
            <a:noAutofit/>
          </a:bodyPr>
          <a:lstStyle/>
          <a:p>
            <a:pPr algn="ctr"/>
            <a:r>
              <a:rPr lang="it-IT" sz="4400" dirty="0" smtClean="0"/>
              <a:t>Reti Neurali – Cenni teorici (3)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584" y="1196752"/>
            <a:ext cx="8229600" cy="1180728"/>
          </a:xfrm>
        </p:spPr>
        <p:txBody>
          <a:bodyPr/>
          <a:lstStyle/>
          <a:p>
            <a:r>
              <a:rPr lang="it-IT" dirty="0" smtClean="0"/>
              <a:t>Come fare per decidere che peso dare ad ogni dato di input?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555776" y="2806913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C00000"/>
                </a:solidFill>
              </a:rPr>
              <a:t>Addestramento</a:t>
            </a:r>
            <a:endParaRPr lang="it-IT" sz="4400" dirty="0">
              <a:solidFill>
                <a:srgbClr val="C0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27584" y="4149080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Attraverso l’uso di algoritmi come Back </a:t>
            </a:r>
            <a:r>
              <a:rPr lang="it-IT" sz="3200" dirty="0" err="1" smtClean="0"/>
              <a:t>Propagation</a:t>
            </a:r>
            <a:r>
              <a:rPr lang="it-IT" sz="3200" dirty="0" smtClean="0"/>
              <a:t> e Regola Delta.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7590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781800" cy="808112"/>
          </a:xfrm>
        </p:spPr>
        <p:txBody>
          <a:bodyPr>
            <a:normAutofit/>
          </a:bodyPr>
          <a:lstStyle/>
          <a:p>
            <a:pPr algn="ctr"/>
            <a:r>
              <a:rPr lang="it-IT" sz="4400" dirty="0" err="1" smtClean="0"/>
              <a:t>Occupancy</a:t>
            </a:r>
            <a:r>
              <a:rPr lang="it-IT" sz="4400" dirty="0" smtClean="0"/>
              <a:t> </a:t>
            </a:r>
            <a:r>
              <a:rPr lang="it-IT" sz="4400" dirty="0" err="1" smtClean="0"/>
              <a:t>Detection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268760"/>
            <a:ext cx="7543800" cy="3600400"/>
          </a:xfrm>
        </p:spPr>
        <p:txBody>
          <a:bodyPr/>
          <a:lstStyle/>
          <a:p>
            <a:r>
              <a:rPr lang="it-IT" dirty="0" smtClean="0"/>
              <a:t>Necessità di determinare la presenza di uno o più individui in un ambiente</a:t>
            </a:r>
          </a:p>
          <a:p>
            <a:r>
              <a:rPr lang="it-IT" dirty="0" smtClean="0"/>
              <a:t>Attraverso sensori di CO2, umidità, luce…</a:t>
            </a:r>
          </a:p>
          <a:p>
            <a:r>
              <a:rPr lang="it-IT" dirty="0" smtClean="0"/>
              <a:t>Applicazioni:</a:t>
            </a:r>
          </a:p>
          <a:p>
            <a:pPr lvl="1"/>
            <a:r>
              <a:rPr lang="it-IT" dirty="0" smtClean="0"/>
              <a:t>Risparmio energetico</a:t>
            </a:r>
          </a:p>
          <a:p>
            <a:pPr lvl="1"/>
            <a:r>
              <a:rPr lang="it-IT" dirty="0" smtClean="0"/>
              <a:t>Sicurezza</a:t>
            </a:r>
          </a:p>
          <a:p>
            <a:pPr lvl="1"/>
            <a:r>
              <a:rPr lang="it-IT" dirty="0" smtClean="0"/>
              <a:t>Domotica </a:t>
            </a:r>
            <a:endParaRPr lang="it-IT" dirty="0"/>
          </a:p>
        </p:txBody>
      </p:sp>
      <p:pic>
        <p:nvPicPr>
          <p:cNvPr id="4098" name="Picture 2" descr="http://www.cpelectronics.co.uk/images/absence-detection-pa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70" y="3140968"/>
            <a:ext cx="5048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6781800" cy="864096"/>
          </a:xfrm>
        </p:spPr>
        <p:txBody>
          <a:bodyPr>
            <a:normAutofit/>
          </a:bodyPr>
          <a:lstStyle/>
          <a:p>
            <a:pPr algn="ctr"/>
            <a:r>
              <a:rPr lang="it-IT" sz="4400" dirty="0" err="1" smtClean="0"/>
              <a:t>Dataset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268760"/>
            <a:ext cx="8229600" cy="4032448"/>
          </a:xfrm>
        </p:spPr>
        <p:txBody>
          <a:bodyPr/>
          <a:lstStyle/>
          <a:p>
            <a:r>
              <a:rPr lang="it-IT" dirty="0" smtClean="0"/>
              <a:t>Il </a:t>
            </a:r>
            <a:r>
              <a:rPr lang="it-IT" dirty="0" err="1" smtClean="0"/>
              <a:t>dataset</a:t>
            </a:r>
            <a:r>
              <a:rPr lang="it-IT" dirty="0" smtClean="0"/>
              <a:t> utilizzato è stato reperito dalla </a:t>
            </a:r>
            <a:r>
              <a:rPr lang="it-IT" dirty="0" err="1" smtClean="0"/>
              <a:t>repository</a:t>
            </a:r>
            <a:r>
              <a:rPr lang="it-IT" dirty="0" smtClean="0"/>
              <a:t> di </a:t>
            </a:r>
            <a:r>
              <a:rPr lang="it-IT" dirty="0" err="1" smtClean="0"/>
              <a:t>datasets</a:t>
            </a:r>
            <a:r>
              <a:rPr lang="it-IT" dirty="0" smtClean="0"/>
              <a:t> dell’UCI.</a:t>
            </a:r>
          </a:p>
          <a:p>
            <a:r>
              <a:rPr lang="it-IT" dirty="0" smtClean="0"/>
              <a:t>Training set: 8000 istanze</a:t>
            </a:r>
          </a:p>
          <a:p>
            <a:r>
              <a:rPr lang="it-IT" dirty="0" smtClean="0"/>
              <a:t>Test set: 12560 istanze</a:t>
            </a:r>
          </a:p>
          <a:p>
            <a:r>
              <a:rPr lang="it-IT" dirty="0" err="1" smtClean="0"/>
              <a:t>Features</a:t>
            </a:r>
            <a:r>
              <a:rPr lang="it-IT" dirty="0" smtClean="0"/>
              <a:t>: Ora, Temperatura, Luce, Umidità, CO2, Umidità Relativa</a:t>
            </a:r>
          </a:p>
          <a:p>
            <a:r>
              <a:rPr lang="it-IT" dirty="0" smtClean="0"/>
              <a:t>Target: Occupazione(0,1)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75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0"/>
            <a:ext cx="6781800" cy="1052736"/>
          </a:xfrm>
        </p:spPr>
        <p:txBody>
          <a:bodyPr/>
          <a:lstStyle/>
          <a:p>
            <a:pPr algn="ctr"/>
            <a:r>
              <a:rPr lang="it-IT" sz="4400" dirty="0" smtClean="0"/>
              <a:t>Implementazione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1118" y="980728"/>
            <a:ext cx="8229600" cy="1540768"/>
          </a:xfrm>
        </p:spPr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dataset</a:t>
            </a:r>
            <a:r>
              <a:rPr lang="it-IT" dirty="0" smtClean="0"/>
              <a:t> è stato gestito utilizzando </a:t>
            </a:r>
            <a:r>
              <a:rPr lang="it-IT" dirty="0" err="1" smtClean="0"/>
              <a:t>Python</a:t>
            </a:r>
            <a:r>
              <a:rPr lang="it-IT" dirty="0" smtClean="0"/>
              <a:t> 2.7</a:t>
            </a:r>
          </a:p>
          <a:p>
            <a:r>
              <a:rPr lang="it-IT" dirty="0" smtClean="0"/>
              <a:t>Librerie utilizzate: </a:t>
            </a:r>
            <a:r>
              <a:rPr lang="it-IT" dirty="0" err="1" smtClean="0"/>
              <a:t>Keras</a:t>
            </a:r>
            <a:r>
              <a:rPr lang="it-IT" dirty="0" smtClean="0"/>
              <a:t>, </a:t>
            </a:r>
            <a:r>
              <a:rPr lang="it-IT" dirty="0" err="1" smtClean="0"/>
              <a:t>Numpy</a:t>
            </a:r>
            <a:r>
              <a:rPr lang="it-IT" dirty="0" smtClean="0"/>
              <a:t>, </a:t>
            </a:r>
            <a:r>
              <a:rPr lang="it-IT" dirty="0" err="1" smtClean="0"/>
              <a:t>Theano</a:t>
            </a:r>
            <a:endParaRPr lang="it-IT" dirty="0" smtClean="0"/>
          </a:p>
        </p:txBody>
      </p:sp>
      <p:pic>
        <p:nvPicPr>
          <p:cNvPr id="5122" name="Picture 2" descr="http://keras.io/img/keras-logo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8" y="28529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python.org/static/opengraph-icon-200x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36" y="3501008"/>
            <a:ext cx="190500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6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9128"/>
            <a:ext cx="6781800" cy="1115616"/>
          </a:xfrm>
        </p:spPr>
        <p:txBody>
          <a:bodyPr>
            <a:normAutofit/>
          </a:bodyPr>
          <a:lstStyle/>
          <a:p>
            <a:pPr algn="ctr"/>
            <a:r>
              <a:rPr lang="it-IT" sz="4400" dirty="0" smtClean="0"/>
              <a:t>Valutazione Prestazioni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4474840" cy="685800"/>
          </a:xfrm>
        </p:spPr>
        <p:txBody>
          <a:bodyPr>
            <a:noAutofit/>
          </a:bodyPr>
          <a:lstStyle/>
          <a:p>
            <a:r>
              <a:rPr lang="it-IT" sz="3200" dirty="0" smtClean="0"/>
              <a:t>K-</a:t>
            </a:r>
            <a:r>
              <a:rPr lang="it-IT" sz="3200" dirty="0" err="1" smtClean="0"/>
              <a:t>fold</a:t>
            </a:r>
            <a:r>
              <a:rPr lang="it-IT" sz="3200" dirty="0" smtClean="0"/>
              <a:t> cross </a:t>
            </a:r>
            <a:r>
              <a:rPr lang="it-IT" sz="3200" dirty="0" err="1" smtClean="0"/>
              <a:t>validation</a:t>
            </a:r>
            <a:endParaRPr lang="it-IT" sz="3200" dirty="0" smtClean="0"/>
          </a:p>
          <a:p>
            <a:r>
              <a:rPr lang="it-IT" sz="3200" dirty="0" smtClean="0"/>
              <a:t> k = 8</a:t>
            </a:r>
            <a:endParaRPr lang="it-IT" sz="3200" dirty="0"/>
          </a:p>
        </p:txBody>
      </p:sp>
      <p:pic>
        <p:nvPicPr>
          <p:cNvPr id="4" name="Image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72000" y="1277217"/>
            <a:ext cx="4401834" cy="2655839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sellaDiTesto 4"/>
          <p:cNvSpPr txBox="1"/>
          <p:nvPr/>
        </p:nvSpPr>
        <p:spPr>
          <a:xfrm>
            <a:off x="467544" y="3501007"/>
            <a:ext cx="5472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it-IT" sz="3200" dirty="0" smtClean="0"/>
              <a:t>Misure:</a:t>
            </a:r>
          </a:p>
          <a:p>
            <a:pPr marL="914400" lvl="1" indent="-457200">
              <a:buFontTx/>
              <a:buChar char="-"/>
            </a:pPr>
            <a:r>
              <a:rPr lang="it-IT" sz="3200" dirty="0" err="1" smtClean="0"/>
              <a:t>Accuracy</a:t>
            </a:r>
            <a:r>
              <a:rPr lang="it-IT" sz="3200" dirty="0" smtClean="0"/>
              <a:t> ((TP+TN)/(ALL)</a:t>
            </a:r>
          </a:p>
          <a:p>
            <a:pPr marL="914400" lvl="1" indent="-457200">
              <a:buFontTx/>
              <a:buChar char="-"/>
            </a:pPr>
            <a:r>
              <a:rPr lang="it-IT" sz="3200" dirty="0" smtClean="0"/>
              <a:t>Precision (TP/(TP+TN))</a:t>
            </a:r>
          </a:p>
          <a:p>
            <a:pPr marL="914400" lvl="1" indent="-457200">
              <a:buFontTx/>
              <a:buChar char="-"/>
            </a:pPr>
            <a:r>
              <a:rPr lang="it-IT" sz="3200" dirty="0" err="1" smtClean="0"/>
              <a:t>Recall</a:t>
            </a:r>
            <a:r>
              <a:rPr lang="it-IT" sz="3200" dirty="0" smtClean="0"/>
              <a:t> (TP/(TP+FN))</a:t>
            </a:r>
          </a:p>
          <a:p>
            <a:pPr marL="914400" lvl="1" indent="-457200">
              <a:buFontTx/>
              <a:buChar char="-"/>
            </a:pPr>
            <a:r>
              <a:rPr lang="it-IT" sz="3200" dirty="0" err="1" smtClean="0"/>
              <a:t>Specificity</a:t>
            </a:r>
            <a:r>
              <a:rPr lang="it-IT" sz="3200" dirty="0" smtClean="0"/>
              <a:t> (TN/(TN+FP))</a:t>
            </a:r>
          </a:p>
        </p:txBody>
      </p:sp>
    </p:spTree>
    <p:extLst>
      <p:ext uri="{BB962C8B-B14F-4D97-AF65-F5344CB8AC3E}">
        <p14:creationId xmlns:p14="http://schemas.microsoft.com/office/powerpoint/2010/main" val="32920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6781800" cy="1017240"/>
          </a:xfrm>
        </p:spPr>
        <p:txBody>
          <a:bodyPr>
            <a:normAutofit/>
          </a:bodyPr>
          <a:lstStyle/>
          <a:p>
            <a:pPr algn="ctr"/>
            <a:r>
              <a:rPr lang="it-IT" sz="4400" dirty="0" smtClean="0"/>
              <a:t>Architettura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340768"/>
            <a:ext cx="7543800" cy="4104456"/>
          </a:xfrm>
        </p:spPr>
        <p:txBody>
          <a:bodyPr>
            <a:normAutofit/>
          </a:bodyPr>
          <a:lstStyle/>
          <a:p>
            <a:r>
              <a:rPr lang="it-IT" dirty="0" smtClean="0"/>
              <a:t>Numero di neuroni di input: 6 (Ora, CO2, Umidità, Luce, Umidità Relativa, Temperatura)</a:t>
            </a:r>
          </a:p>
          <a:p>
            <a:r>
              <a:rPr lang="it-IT" dirty="0" smtClean="0"/>
              <a:t>Numero di neuroni di output: 1 (occupazione; funzione di attivazione </a:t>
            </a:r>
            <a:r>
              <a:rPr lang="it-IT" dirty="0" err="1" smtClean="0"/>
              <a:t>sigmoid</a:t>
            </a:r>
            <a:r>
              <a:rPr lang="it-IT" dirty="0" smtClean="0"/>
              <a:t> con arrotondamento)</a:t>
            </a:r>
          </a:p>
          <a:p>
            <a:r>
              <a:rPr lang="it-IT" dirty="0" smtClean="0"/>
              <a:t>Numero di </a:t>
            </a:r>
            <a:r>
              <a:rPr lang="it-IT" dirty="0" err="1" smtClean="0"/>
              <a:t>layer</a:t>
            </a:r>
            <a:r>
              <a:rPr lang="it-IT" dirty="0"/>
              <a:t>,</a:t>
            </a:r>
            <a:r>
              <a:rPr lang="it-IT" dirty="0" smtClean="0"/>
              <a:t> neuroni </a:t>
            </a:r>
            <a:r>
              <a:rPr lang="it-IT" dirty="0" err="1" smtClean="0"/>
              <a:t>hidden</a:t>
            </a:r>
            <a:r>
              <a:rPr lang="it-IT" dirty="0" smtClean="0"/>
              <a:t> e relativa funzione di attivazione: variabili</a:t>
            </a:r>
          </a:p>
          <a:p>
            <a:r>
              <a:rPr lang="it-IT" dirty="0" smtClean="0"/>
              <a:t> Learning rate: 0,001</a:t>
            </a:r>
          </a:p>
          <a:p>
            <a:r>
              <a:rPr lang="it-IT" dirty="0" smtClean="0"/>
              <a:t>Epoche: variabili (50, 100, 150, 200)</a:t>
            </a:r>
          </a:p>
        </p:txBody>
      </p:sp>
    </p:spTree>
    <p:extLst>
      <p:ext uri="{BB962C8B-B14F-4D97-AF65-F5344CB8AC3E}">
        <p14:creationId xmlns:p14="http://schemas.microsoft.com/office/powerpoint/2010/main" val="5388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143</TotalTime>
  <Words>505</Words>
  <Application>Microsoft Office PowerPoint</Application>
  <PresentationFormat>Presentazione su schermo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NewsPrint</vt:lpstr>
      <vt:lpstr>Occupancy Detection with Neural Networks</vt:lpstr>
      <vt:lpstr>Reti Neurali – Cenni teorici (1)</vt:lpstr>
      <vt:lpstr>Reti neurali – Cenni teorici (2)</vt:lpstr>
      <vt:lpstr>Reti Neurali – Cenni teorici (3)</vt:lpstr>
      <vt:lpstr>Occupancy Detection</vt:lpstr>
      <vt:lpstr>Dataset</vt:lpstr>
      <vt:lpstr>Implementazione</vt:lpstr>
      <vt:lpstr>Valutazione Prestazioni</vt:lpstr>
      <vt:lpstr>Architettura</vt:lpstr>
      <vt:lpstr>Training e testing (1)</vt:lpstr>
      <vt:lpstr>Training e testing (2)</vt:lpstr>
      <vt:lpstr>Training e testing (3)</vt:lpstr>
      <vt:lpstr>Conclusioni (1)</vt:lpstr>
      <vt:lpstr>Fine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Detection through Neural Network</dc:title>
  <dc:creator>Gianluca Pavone</dc:creator>
  <cp:lastModifiedBy>Gianluca Pavone</cp:lastModifiedBy>
  <cp:revision>17</cp:revision>
  <dcterms:created xsi:type="dcterms:W3CDTF">2016-05-20T07:54:52Z</dcterms:created>
  <dcterms:modified xsi:type="dcterms:W3CDTF">2016-05-20T10:31:05Z</dcterms:modified>
</cp:coreProperties>
</file>