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2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3591" autoAdjust="0"/>
  </p:normalViewPr>
  <p:slideViewPr>
    <p:cSldViewPr snapToGrid="0">
      <p:cViewPr varScale="1">
        <p:scale>
          <a:sx n="82" d="100"/>
          <a:sy n="82" d="100"/>
        </p:scale>
        <p:origin x="-158" y="-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CBD6-FDF3-4B5F-9502-3C21D7E4F1F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D4B6C-263D-42E8-AB88-058E6A4D2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94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On selecting Domain,</a:t>
            </a:r>
            <a:r>
              <a:rPr lang="en-IN" baseline="0" dirty="0" smtClean="0"/>
              <a:t> Pop-up with Recommended books and material will appear.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In the Library tag, sub-menus will appear.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4B6C-263D-42E8-AB88-058E6A4D22F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9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List of exam</a:t>
            </a:r>
            <a:r>
              <a:rPr lang="en-IN" baseline="0" dirty="0" smtClean="0"/>
              <a:t> notice, and books recommendation will be available after login either as a guest or staff/student.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4B6C-263D-42E8-AB88-058E6A4D22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3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On Login</a:t>
            </a:r>
            <a:r>
              <a:rPr lang="en-IN" baseline="0" dirty="0" smtClean="0"/>
              <a:t>.</a:t>
            </a:r>
            <a:endParaRPr lang="en-IN" dirty="0" smtClean="0"/>
          </a:p>
          <a:p>
            <a:r>
              <a:rPr lang="en-IN" dirty="0" smtClean="0"/>
              <a:t>On</a:t>
            </a:r>
            <a:r>
              <a:rPr lang="en-IN" baseline="0" dirty="0" smtClean="0"/>
              <a:t> clicking on the image next view will appear for Virtual tour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4B6C-263D-42E8-AB88-058E6A4D22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81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For </a:t>
            </a:r>
            <a:r>
              <a:rPr lang="en-IN" smtClean="0"/>
              <a:t>Virtual</a:t>
            </a:r>
            <a:r>
              <a:rPr lang="en-IN" baseline="0" smtClean="0"/>
              <a:t> Tour.</a:t>
            </a:r>
            <a:endParaRPr lang="en-IN" smtClean="0"/>
          </a:p>
          <a:p>
            <a:r>
              <a:rPr lang="en-IN" dirty="0" smtClean="0"/>
              <a:t>From Main</a:t>
            </a:r>
            <a:r>
              <a:rPr lang="en-IN" baseline="0" dirty="0" smtClean="0"/>
              <a:t> door -&gt; Slide 5</a:t>
            </a:r>
          </a:p>
          <a:p>
            <a:r>
              <a:rPr lang="en-IN" baseline="0" dirty="0" smtClean="0"/>
              <a:t>From Reading Hall -&gt; slide 8</a:t>
            </a:r>
          </a:p>
          <a:p>
            <a:r>
              <a:rPr lang="en-IN" baseline="0" dirty="0" smtClean="0"/>
              <a:t>All leaf nodes will go to slide 8.</a:t>
            </a:r>
          </a:p>
          <a:p>
            <a:r>
              <a:rPr lang="en-IN" baseline="0" dirty="0" smtClean="0"/>
              <a:t>From Main door-&gt; Group Study area -&gt; Slide 7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4B6C-263D-42E8-AB88-058E6A4D22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2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View</a:t>
            </a:r>
            <a:r>
              <a:rPr lang="en-IN" baseline="0" dirty="0" smtClean="0"/>
              <a:t> for all sections of Main door. The menu will remain constant for the 3 sections, namely Stack Area, Periodicals and PG section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4B6C-263D-42E8-AB88-058E6A4D22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49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View</a:t>
            </a:r>
            <a:r>
              <a:rPr lang="en-IN" baseline="0" dirty="0" smtClean="0"/>
              <a:t> of All leaf Nodes.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4B6C-263D-42E8-AB88-058E6A4D22F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0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1DA9-272F-48D4-B4AE-35B8F90E32A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00EB-9CA3-4C9E-A174-A311CB5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1DA9-272F-48D4-B4AE-35B8F90E32A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00EB-9CA3-4C9E-A174-A311CB5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01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1DA9-272F-48D4-B4AE-35B8F90E32A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00EB-9CA3-4C9E-A174-A311CB5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26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1DA9-272F-48D4-B4AE-35B8F90E32A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00EB-9CA3-4C9E-A174-A311CB5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8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1DA9-272F-48D4-B4AE-35B8F90E32A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00EB-9CA3-4C9E-A174-A311CB5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0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1DA9-272F-48D4-B4AE-35B8F90E32A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00EB-9CA3-4C9E-A174-A311CB5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1DA9-272F-48D4-B4AE-35B8F90E32A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00EB-9CA3-4C9E-A174-A311CB5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1DA9-272F-48D4-B4AE-35B8F90E32A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00EB-9CA3-4C9E-A174-A311CB5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1DA9-272F-48D4-B4AE-35B8F90E32A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00EB-9CA3-4C9E-A174-A311CB5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1DA9-272F-48D4-B4AE-35B8F90E32A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00EB-9CA3-4C9E-A174-A311CB5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9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1DA9-272F-48D4-B4AE-35B8F90E32A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00EB-9CA3-4C9E-A174-A311CB5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23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1DA9-272F-48D4-B4AE-35B8F90E32A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500EB-9CA3-4C9E-A174-A311CB5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5342"/>
            <a:ext cx="12192000" cy="5998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75982"/>
            <a:ext cx="2565778" cy="1072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TIMING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Library: 8am- 8pm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Reading Hall:8am - 10pm (extended during examination)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43955"/>
            <a:ext cx="2565778" cy="27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Recommended reading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(Scrolling window)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 of topics to select from as shown below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 Auto recommendation (would require login)</a:t>
            </a:r>
          </a:p>
        </p:txBody>
      </p:sp>
      <p:sp>
        <p:nvSpPr>
          <p:cNvPr id="7" name="Rectangle 6"/>
          <p:cNvSpPr/>
          <p:nvPr/>
        </p:nvSpPr>
        <p:spPr>
          <a:xfrm>
            <a:off x="9430604" y="1175982"/>
            <a:ext cx="2761396" cy="1705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New arrivals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…….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172501"/>
            <a:ext cx="2565778" cy="1685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List of resource persons in various areas of specialization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30604" y="2966112"/>
            <a:ext cx="2761396" cy="3891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2145942" y="2368320"/>
            <a:ext cx="327546" cy="2388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729552" y="1214955"/>
            <a:ext cx="6537278" cy="1255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PICT Central Library header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9552" y="2647666"/>
            <a:ext cx="6537278" cy="421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9552" y="2731625"/>
            <a:ext cx="6537278" cy="38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Virtual tour of the library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288FEFA-A70E-4AE3-93F7-C66E7A05883E}"/>
              </a:ext>
            </a:extLst>
          </p:cNvPr>
          <p:cNvSpPr/>
          <p:nvPr/>
        </p:nvSpPr>
        <p:spPr>
          <a:xfrm>
            <a:off x="290787" y="3808615"/>
            <a:ext cx="102753" cy="1041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q"/>
            </a:pP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6D4EFED-0968-4FCA-A372-9D63C6FA706D}"/>
              </a:ext>
            </a:extLst>
          </p:cNvPr>
          <p:cNvSpPr/>
          <p:nvPr/>
        </p:nvSpPr>
        <p:spPr>
          <a:xfrm>
            <a:off x="286472" y="3963954"/>
            <a:ext cx="102753" cy="1041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A45A450-C6A0-435A-B745-0D159E3348FB}"/>
              </a:ext>
            </a:extLst>
          </p:cNvPr>
          <p:cNvSpPr/>
          <p:nvPr/>
        </p:nvSpPr>
        <p:spPr>
          <a:xfrm>
            <a:off x="286472" y="4114972"/>
            <a:ext cx="102753" cy="1041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FAED7A-C492-448D-B268-B28F5AA5540B}"/>
              </a:ext>
            </a:extLst>
          </p:cNvPr>
          <p:cNvSpPr/>
          <p:nvPr/>
        </p:nvSpPr>
        <p:spPr>
          <a:xfrm>
            <a:off x="406401" y="3622876"/>
            <a:ext cx="1146629" cy="789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rgbClr val="FF0000"/>
                </a:solidFill>
              </a:rPr>
              <a:t>IoT</a:t>
            </a:r>
          </a:p>
          <a:p>
            <a:r>
              <a:rPr lang="en-IN" sz="1000" dirty="0">
                <a:solidFill>
                  <a:srgbClr val="FF0000"/>
                </a:solidFill>
              </a:rPr>
              <a:t>AI/ML</a:t>
            </a:r>
          </a:p>
          <a:p>
            <a:r>
              <a:rPr lang="en-IN" sz="1000" dirty="0">
                <a:solidFill>
                  <a:srgbClr val="FF0000"/>
                </a:solidFill>
              </a:rPr>
              <a:t>Cloud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802341D-99EA-4F3D-9A6B-3A9D164C7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55"/>
          <a:stretch/>
        </p:blipFill>
        <p:spPr>
          <a:xfrm>
            <a:off x="2970153" y="3232258"/>
            <a:ext cx="6056075" cy="3171033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1B76A3D5-4FC7-479E-87FD-C15B8E26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1"/>
            <a:ext cx="11864050" cy="798152"/>
          </a:xfrm>
        </p:spPr>
        <p:txBody>
          <a:bodyPr/>
          <a:lstStyle/>
          <a:p>
            <a:r>
              <a:rPr lang="en-US" dirty="0"/>
              <a:t>Pune Institute of Computer Technology         </a:t>
            </a:r>
            <a:r>
              <a:rPr lang="en-US" sz="2000" dirty="0"/>
              <a:t>(header)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B7B3FAB-CD2A-48D0-B812-2A2A9CBD970E}"/>
              </a:ext>
            </a:extLst>
          </p:cNvPr>
          <p:cNvSpPr txBox="1"/>
          <p:nvPr/>
        </p:nvSpPr>
        <p:spPr>
          <a:xfrm>
            <a:off x="4411582" y="5533326"/>
            <a:ext cx="14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 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7F64694-0871-4B50-BC0C-943236E60758}"/>
              </a:ext>
            </a:extLst>
          </p:cNvPr>
          <p:cNvSpPr/>
          <p:nvPr/>
        </p:nvSpPr>
        <p:spPr>
          <a:xfrm>
            <a:off x="0" y="798152"/>
            <a:ext cx="12192000" cy="377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                                                                         Library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79715" y="3546680"/>
            <a:ext cx="156966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For AI/ML:</a:t>
            </a:r>
            <a:br>
              <a:rPr lang="en-IN" sz="1100" dirty="0" smtClean="0"/>
            </a:br>
            <a:r>
              <a:rPr lang="en-IN" sz="1100" dirty="0" smtClean="0"/>
              <a:t>1. Artificial Intelligence- </a:t>
            </a:r>
          </a:p>
          <a:p>
            <a:r>
              <a:rPr lang="en-IN" sz="1100" dirty="0"/>
              <a:t> </a:t>
            </a:r>
            <a:r>
              <a:rPr lang="en-IN" sz="1100" dirty="0" smtClean="0"/>
              <a:t>   A Modern Approach</a:t>
            </a:r>
          </a:p>
          <a:p>
            <a:r>
              <a:rPr lang="en-IN" sz="1100" dirty="0" smtClean="0"/>
              <a:t>……….</a:t>
            </a:r>
          </a:p>
          <a:p>
            <a:r>
              <a:rPr lang="en-IN" sz="1100" dirty="0" smtClean="0"/>
              <a:t>…….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8257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accel="100000" fill="hold">
                                          <p:stCondLst>
                                            <p:cond delay="4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5342"/>
            <a:ext cx="12192000" cy="5998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75982"/>
            <a:ext cx="2565778" cy="1072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TIMING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Library: 8am- 8pm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Reading Hall:8am - 10pm (extended during examination)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43955"/>
            <a:ext cx="2565778" cy="27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Recommended reading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(Scrolling window)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 of topics to select from as shown below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 Auto recommendation (would require login)</a:t>
            </a:r>
          </a:p>
        </p:txBody>
      </p:sp>
      <p:sp>
        <p:nvSpPr>
          <p:cNvPr id="7" name="Rectangle 6"/>
          <p:cNvSpPr/>
          <p:nvPr/>
        </p:nvSpPr>
        <p:spPr>
          <a:xfrm>
            <a:off x="9430604" y="1175982"/>
            <a:ext cx="2761396" cy="1705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New arrivals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…….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172501"/>
            <a:ext cx="2565778" cy="1685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List of resource persons in various areas of specialization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30604" y="2966112"/>
            <a:ext cx="2761396" cy="3891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2145942" y="2368320"/>
            <a:ext cx="327546" cy="2388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729552" y="1214955"/>
            <a:ext cx="6537278" cy="1255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PICT Central Library header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9552" y="2647666"/>
            <a:ext cx="6537278" cy="421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288FEFA-A70E-4AE3-93F7-C66E7A05883E}"/>
              </a:ext>
            </a:extLst>
          </p:cNvPr>
          <p:cNvSpPr/>
          <p:nvPr/>
        </p:nvSpPr>
        <p:spPr>
          <a:xfrm>
            <a:off x="290787" y="3808615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6D4EFED-0968-4FCA-A372-9D63C6FA706D}"/>
              </a:ext>
            </a:extLst>
          </p:cNvPr>
          <p:cNvSpPr/>
          <p:nvPr/>
        </p:nvSpPr>
        <p:spPr>
          <a:xfrm>
            <a:off x="286472" y="3963954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A45A450-C6A0-435A-B745-0D159E3348FB}"/>
              </a:ext>
            </a:extLst>
          </p:cNvPr>
          <p:cNvSpPr/>
          <p:nvPr/>
        </p:nvSpPr>
        <p:spPr>
          <a:xfrm>
            <a:off x="286472" y="4114972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FAED7A-C492-448D-B268-B28F5AA5540B}"/>
              </a:ext>
            </a:extLst>
          </p:cNvPr>
          <p:cNvSpPr/>
          <p:nvPr/>
        </p:nvSpPr>
        <p:spPr>
          <a:xfrm>
            <a:off x="406401" y="3622876"/>
            <a:ext cx="1146629" cy="789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rgbClr val="FF0000"/>
                </a:solidFill>
              </a:rPr>
              <a:t>IoT</a:t>
            </a:r>
          </a:p>
          <a:p>
            <a:r>
              <a:rPr lang="en-IN" sz="1000" dirty="0">
                <a:solidFill>
                  <a:srgbClr val="FF0000"/>
                </a:solidFill>
              </a:rPr>
              <a:t>AI/ML</a:t>
            </a:r>
          </a:p>
          <a:p>
            <a:r>
              <a:rPr lang="en-IN" sz="1000" dirty="0">
                <a:solidFill>
                  <a:srgbClr val="FF0000"/>
                </a:solidFill>
              </a:rPr>
              <a:t>VLSI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1B76A3D5-4FC7-479E-87FD-C15B8E26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1"/>
            <a:ext cx="11864050" cy="798152"/>
          </a:xfrm>
        </p:spPr>
        <p:txBody>
          <a:bodyPr/>
          <a:lstStyle/>
          <a:p>
            <a:r>
              <a:rPr lang="en-US" dirty="0"/>
              <a:t>Pune Institute of Computer Technology         </a:t>
            </a:r>
            <a:r>
              <a:rPr lang="en-US" sz="2000" dirty="0"/>
              <a:t>(header)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7F64694-0871-4B50-BC0C-943236E60758}"/>
              </a:ext>
            </a:extLst>
          </p:cNvPr>
          <p:cNvSpPr/>
          <p:nvPr/>
        </p:nvSpPr>
        <p:spPr>
          <a:xfrm>
            <a:off x="0" y="798152"/>
            <a:ext cx="12192000" cy="377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                                                                         Library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58F7AAB-D248-4069-8E34-BCE938ED8ACB}"/>
              </a:ext>
            </a:extLst>
          </p:cNvPr>
          <p:cNvSpPr/>
          <p:nvPr/>
        </p:nvSpPr>
        <p:spPr>
          <a:xfrm>
            <a:off x="6785558" y="1152622"/>
            <a:ext cx="2277741" cy="15370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Digital library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Services and facilities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Tour of the Library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About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E9B48F7-D69B-4A5F-B22A-454E75FFD970}"/>
              </a:ext>
            </a:extLst>
          </p:cNvPr>
          <p:cNvSpPr/>
          <p:nvPr/>
        </p:nvSpPr>
        <p:spPr>
          <a:xfrm>
            <a:off x="8838919" y="1214956"/>
            <a:ext cx="3353081" cy="15659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E-books 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E-journal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Video lectures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Institutional repository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(above are the links to User Interface for respective resources)</a:t>
            </a:r>
          </a:p>
          <a:p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xmlns="" id="{5ADEA1E2-A7E3-4525-BBBF-E58E0B617B8E}"/>
              </a:ext>
            </a:extLst>
          </p:cNvPr>
          <p:cNvSpPr/>
          <p:nvPr/>
        </p:nvSpPr>
        <p:spPr>
          <a:xfrm rot="5400000">
            <a:off x="8533502" y="1254699"/>
            <a:ext cx="188686" cy="14071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81FACB9-A7D1-4F3F-B7A0-491748614A85}"/>
              </a:ext>
            </a:extLst>
          </p:cNvPr>
          <p:cNvSpPr/>
          <p:nvPr/>
        </p:nvSpPr>
        <p:spPr>
          <a:xfrm>
            <a:off x="2729552" y="2731625"/>
            <a:ext cx="6537278" cy="38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Virtual tour of the library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256FFA24-FD43-4000-ABF4-A311E29C7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55"/>
          <a:stretch/>
        </p:blipFill>
        <p:spPr>
          <a:xfrm>
            <a:off x="2970153" y="3232258"/>
            <a:ext cx="6056075" cy="31710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D26924F-8267-45AA-A5BE-B14639D6516D}"/>
              </a:ext>
            </a:extLst>
          </p:cNvPr>
          <p:cNvSpPr txBox="1"/>
          <p:nvPr/>
        </p:nvSpPr>
        <p:spPr>
          <a:xfrm>
            <a:off x="4411582" y="5533326"/>
            <a:ext cx="14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 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9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 animBg="1"/>
      <p:bldP spid="27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5342"/>
            <a:ext cx="12192000" cy="5998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75982"/>
            <a:ext cx="2565778" cy="1072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TIMING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Library: 8am- 8pm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Reading Hall:8am - 10pm (extended during examination)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43955"/>
            <a:ext cx="2565778" cy="27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Recommended reading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(Scrolling window)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 of topics to select from as shown below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 Auto recommendation (would require login)</a:t>
            </a:r>
          </a:p>
        </p:txBody>
      </p:sp>
      <p:sp>
        <p:nvSpPr>
          <p:cNvPr id="7" name="Rectangle 6"/>
          <p:cNvSpPr/>
          <p:nvPr/>
        </p:nvSpPr>
        <p:spPr>
          <a:xfrm>
            <a:off x="9430604" y="1175982"/>
            <a:ext cx="2761396" cy="1705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New arrivals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…….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172501"/>
            <a:ext cx="2565778" cy="1685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List of resource persons in various areas of specialization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30604" y="2966112"/>
            <a:ext cx="2761396" cy="3891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030A0"/>
                </a:solidFill>
              </a:rPr>
              <a:t>Information about competitive exams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Last date to fill forms Competitive exams like Gate, GRE etc.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Links to government sectors for further education and jobs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Guidelines or links to websites providing opportunities like hackathons or competitions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2145942" y="2368320"/>
            <a:ext cx="327546" cy="2388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729552" y="1214955"/>
            <a:ext cx="6537278" cy="1255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PICT Central Library header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9552" y="2647666"/>
            <a:ext cx="6537278" cy="421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Service and facilities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288FEFA-A70E-4AE3-93F7-C66E7A05883E}"/>
              </a:ext>
            </a:extLst>
          </p:cNvPr>
          <p:cNvSpPr/>
          <p:nvPr/>
        </p:nvSpPr>
        <p:spPr>
          <a:xfrm>
            <a:off x="290787" y="3808615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6D4EFED-0968-4FCA-A372-9D63C6FA706D}"/>
              </a:ext>
            </a:extLst>
          </p:cNvPr>
          <p:cNvSpPr/>
          <p:nvPr/>
        </p:nvSpPr>
        <p:spPr>
          <a:xfrm>
            <a:off x="286472" y="3963954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A45A450-C6A0-435A-B745-0D159E3348FB}"/>
              </a:ext>
            </a:extLst>
          </p:cNvPr>
          <p:cNvSpPr/>
          <p:nvPr/>
        </p:nvSpPr>
        <p:spPr>
          <a:xfrm>
            <a:off x="286472" y="4114972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FAED7A-C492-448D-B268-B28F5AA5540B}"/>
              </a:ext>
            </a:extLst>
          </p:cNvPr>
          <p:cNvSpPr/>
          <p:nvPr/>
        </p:nvSpPr>
        <p:spPr>
          <a:xfrm>
            <a:off x="406401" y="3622876"/>
            <a:ext cx="1146629" cy="789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rgbClr val="FF0000"/>
                </a:solidFill>
              </a:rPr>
              <a:t>IoT</a:t>
            </a:r>
          </a:p>
          <a:p>
            <a:r>
              <a:rPr lang="en-IN" sz="1000" dirty="0">
                <a:solidFill>
                  <a:srgbClr val="FF0000"/>
                </a:solidFill>
              </a:rPr>
              <a:t>AI/ML</a:t>
            </a:r>
          </a:p>
          <a:p>
            <a:r>
              <a:rPr lang="en-IN" sz="1000" dirty="0">
                <a:solidFill>
                  <a:srgbClr val="FF0000"/>
                </a:solidFill>
              </a:rPr>
              <a:t>VLSI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1B76A3D5-4FC7-479E-87FD-C15B8E26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1"/>
            <a:ext cx="11864050" cy="798152"/>
          </a:xfrm>
        </p:spPr>
        <p:txBody>
          <a:bodyPr/>
          <a:lstStyle/>
          <a:p>
            <a:r>
              <a:rPr lang="en-US" dirty="0"/>
              <a:t>Pune Institute of Computer Technology         </a:t>
            </a:r>
            <a:r>
              <a:rPr lang="en-US" sz="2000" dirty="0"/>
              <a:t>(header)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7F64694-0871-4B50-BC0C-943236E60758}"/>
              </a:ext>
            </a:extLst>
          </p:cNvPr>
          <p:cNvSpPr/>
          <p:nvPr/>
        </p:nvSpPr>
        <p:spPr>
          <a:xfrm>
            <a:off x="0" y="798152"/>
            <a:ext cx="12192000" cy="377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                                                                         Library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A1C4BFF-1671-42E2-8CC6-50000A013EEC}"/>
              </a:ext>
            </a:extLst>
          </p:cNvPr>
          <p:cNvSpPr/>
          <p:nvPr/>
        </p:nvSpPr>
        <p:spPr>
          <a:xfrm>
            <a:off x="2729552" y="2731625"/>
            <a:ext cx="6537278" cy="38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Virtual tour of the library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BBED57B-35F1-4608-9848-EC569FA99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55"/>
          <a:stretch/>
        </p:blipFill>
        <p:spPr>
          <a:xfrm>
            <a:off x="2970153" y="3232258"/>
            <a:ext cx="6056075" cy="31710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372938E-27BA-44E4-8748-F4AB7C744814}"/>
              </a:ext>
            </a:extLst>
          </p:cNvPr>
          <p:cNvSpPr txBox="1"/>
          <p:nvPr/>
        </p:nvSpPr>
        <p:spPr>
          <a:xfrm>
            <a:off x="4411582" y="5533326"/>
            <a:ext cx="14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 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2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5342"/>
            <a:ext cx="12192000" cy="5998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75982"/>
            <a:ext cx="2565778" cy="1072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TIMING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Library: 8am- 8pm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Reading Hall:8am - 10pm (extended during examination)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43955"/>
            <a:ext cx="2565778" cy="27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Recommended reading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(Scrolling window)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 of topics to select from as shown below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 Auto recommendation (would require login)</a:t>
            </a:r>
          </a:p>
        </p:txBody>
      </p:sp>
      <p:sp>
        <p:nvSpPr>
          <p:cNvPr id="7" name="Rectangle 6"/>
          <p:cNvSpPr/>
          <p:nvPr/>
        </p:nvSpPr>
        <p:spPr>
          <a:xfrm>
            <a:off x="9430604" y="1175982"/>
            <a:ext cx="2761396" cy="1705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New arrivals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…….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172501"/>
            <a:ext cx="2565778" cy="1685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List of resource persons in various areas of specialization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30604" y="2966112"/>
            <a:ext cx="2761396" cy="3891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030A0"/>
                </a:solidFill>
              </a:rPr>
              <a:t>Information about competitive exams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Last date to fill forms Competitive exams like Gate, GRE etc.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Links to government sectors for further education and jobs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Guidelines or links to websites providing opportunities like hackathons or competitions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2145942" y="2368320"/>
            <a:ext cx="327546" cy="2388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729552" y="1214955"/>
            <a:ext cx="6537278" cy="1255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PICT Central Library header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9552" y="2647666"/>
            <a:ext cx="6537278" cy="421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Service and facilities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288FEFA-A70E-4AE3-93F7-C66E7A05883E}"/>
              </a:ext>
            </a:extLst>
          </p:cNvPr>
          <p:cNvSpPr/>
          <p:nvPr/>
        </p:nvSpPr>
        <p:spPr>
          <a:xfrm>
            <a:off x="290787" y="3808615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6D4EFED-0968-4FCA-A372-9D63C6FA706D}"/>
              </a:ext>
            </a:extLst>
          </p:cNvPr>
          <p:cNvSpPr/>
          <p:nvPr/>
        </p:nvSpPr>
        <p:spPr>
          <a:xfrm>
            <a:off x="286472" y="3963954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A45A450-C6A0-435A-B745-0D159E3348FB}"/>
              </a:ext>
            </a:extLst>
          </p:cNvPr>
          <p:cNvSpPr/>
          <p:nvPr/>
        </p:nvSpPr>
        <p:spPr>
          <a:xfrm>
            <a:off x="286472" y="4114972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FAED7A-C492-448D-B268-B28F5AA5540B}"/>
              </a:ext>
            </a:extLst>
          </p:cNvPr>
          <p:cNvSpPr/>
          <p:nvPr/>
        </p:nvSpPr>
        <p:spPr>
          <a:xfrm>
            <a:off x="406401" y="3622876"/>
            <a:ext cx="1146629" cy="789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rgbClr val="FF0000"/>
                </a:solidFill>
              </a:rPr>
              <a:t>IoT</a:t>
            </a:r>
          </a:p>
          <a:p>
            <a:r>
              <a:rPr lang="en-IN" sz="1000" dirty="0">
                <a:solidFill>
                  <a:srgbClr val="FF0000"/>
                </a:solidFill>
              </a:rPr>
              <a:t>AI/ML</a:t>
            </a:r>
          </a:p>
          <a:p>
            <a:r>
              <a:rPr lang="en-IN" sz="1000" dirty="0">
                <a:solidFill>
                  <a:srgbClr val="FF0000"/>
                </a:solidFill>
              </a:rPr>
              <a:t>VLSI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1B76A3D5-4FC7-479E-87FD-C15B8E26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1"/>
            <a:ext cx="11864050" cy="798152"/>
          </a:xfrm>
        </p:spPr>
        <p:txBody>
          <a:bodyPr/>
          <a:lstStyle/>
          <a:p>
            <a:r>
              <a:rPr lang="en-US" dirty="0"/>
              <a:t>Pune Institute of Computer Technology         </a:t>
            </a:r>
            <a:r>
              <a:rPr lang="en-US" sz="2000" dirty="0"/>
              <a:t>(header)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7F64694-0871-4B50-BC0C-943236E60758}"/>
              </a:ext>
            </a:extLst>
          </p:cNvPr>
          <p:cNvSpPr/>
          <p:nvPr/>
        </p:nvSpPr>
        <p:spPr>
          <a:xfrm>
            <a:off x="0" y="798152"/>
            <a:ext cx="12192000" cy="377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                                                                         Library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A1C4BFF-1671-42E2-8CC6-50000A013EEC}"/>
              </a:ext>
            </a:extLst>
          </p:cNvPr>
          <p:cNvSpPr/>
          <p:nvPr/>
        </p:nvSpPr>
        <p:spPr>
          <a:xfrm>
            <a:off x="2729552" y="2731625"/>
            <a:ext cx="6537278" cy="38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Virtual tour of the library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BBED57B-35F1-4608-9848-EC569FA99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55"/>
          <a:stretch/>
        </p:blipFill>
        <p:spPr>
          <a:xfrm>
            <a:off x="2970153" y="3232258"/>
            <a:ext cx="6056075" cy="31710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372938E-27BA-44E4-8748-F4AB7C744814}"/>
              </a:ext>
            </a:extLst>
          </p:cNvPr>
          <p:cNvSpPr txBox="1"/>
          <p:nvPr/>
        </p:nvSpPr>
        <p:spPr>
          <a:xfrm>
            <a:off x="4411582" y="5533326"/>
            <a:ext cx="14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 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xmlns="" id="{74870731-03B0-4FD5-8ADC-9C848E17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35005"/>
              </p:ext>
            </p:extLst>
          </p:nvPr>
        </p:nvGraphicFramePr>
        <p:xfrm>
          <a:off x="7770888" y="4677569"/>
          <a:ext cx="1599331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9331">
                  <a:extLst>
                    <a:ext uri="{9D8B030D-6E8A-4147-A177-3AD203B41FA5}">
                      <a16:colId xmlns:a16="http://schemas.microsoft.com/office/drawing/2014/main" xmlns="" val="283317373"/>
                    </a:ext>
                  </a:extLst>
                </a:gridCol>
              </a:tblGrid>
              <a:tr h="280073">
                <a:tc>
                  <a:txBody>
                    <a:bodyPr/>
                    <a:lstStyle/>
                    <a:p>
                      <a:r>
                        <a:rPr lang="en-US" b="0" dirty="0"/>
                        <a:t>Main door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2901178"/>
                  </a:ext>
                </a:extLst>
              </a:tr>
              <a:tr h="280073">
                <a:tc>
                  <a:txBody>
                    <a:bodyPr/>
                    <a:lstStyle/>
                    <a:p>
                      <a:r>
                        <a:rPr lang="en-US" dirty="0"/>
                        <a:t>Reading hall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48917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808514" y="2777070"/>
            <a:ext cx="839755" cy="4034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808514" y="2794134"/>
            <a:ext cx="839755" cy="4086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29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5342"/>
            <a:ext cx="12192000" cy="5998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75982"/>
            <a:ext cx="2565778" cy="1072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TIMING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Library: 8am- 8pm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Reading Hall:8am - 10pm (extended during examination)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43955"/>
            <a:ext cx="2565778" cy="27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Recommended reading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(Scrolling window)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 of topics to select from as shown below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 Auto recommendation (would require login)</a:t>
            </a:r>
          </a:p>
        </p:txBody>
      </p:sp>
      <p:sp>
        <p:nvSpPr>
          <p:cNvPr id="7" name="Rectangle 6"/>
          <p:cNvSpPr/>
          <p:nvPr/>
        </p:nvSpPr>
        <p:spPr>
          <a:xfrm>
            <a:off x="9430604" y="1175982"/>
            <a:ext cx="2761396" cy="1705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New arrivals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…….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172501"/>
            <a:ext cx="2565778" cy="1685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List of resource persons in various areas of specialization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30604" y="2966112"/>
            <a:ext cx="2761396" cy="3891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030A0"/>
                </a:solidFill>
              </a:rPr>
              <a:t>Information about competitive exams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Last date to fill forms Competitive exams like Gate, GRE etc.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Links to government sectors for further education and jobs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Guidelines or links to websites providing opportunities like hackathons or competitions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2145942" y="2368320"/>
            <a:ext cx="327546" cy="2388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729552" y="1214955"/>
            <a:ext cx="6537278" cy="1255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PICT Central Library header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9552" y="2647666"/>
            <a:ext cx="6537278" cy="421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Service and facilities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288FEFA-A70E-4AE3-93F7-C66E7A05883E}"/>
              </a:ext>
            </a:extLst>
          </p:cNvPr>
          <p:cNvSpPr/>
          <p:nvPr/>
        </p:nvSpPr>
        <p:spPr>
          <a:xfrm>
            <a:off x="290787" y="3808615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6D4EFED-0968-4FCA-A372-9D63C6FA706D}"/>
              </a:ext>
            </a:extLst>
          </p:cNvPr>
          <p:cNvSpPr/>
          <p:nvPr/>
        </p:nvSpPr>
        <p:spPr>
          <a:xfrm>
            <a:off x="286472" y="3963954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A45A450-C6A0-435A-B745-0D159E3348FB}"/>
              </a:ext>
            </a:extLst>
          </p:cNvPr>
          <p:cNvSpPr/>
          <p:nvPr/>
        </p:nvSpPr>
        <p:spPr>
          <a:xfrm>
            <a:off x="286472" y="4114972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FAED7A-C492-448D-B268-B28F5AA5540B}"/>
              </a:ext>
            </a:extLst>
          </p:cNvPr>
          <p:cNvSpPr/>
          <p:nvPr/>
        </p:nvSpPr>
        <p:spPr>
          <a:xfrm>
            <a:off x="406401" y="3622876"/>
            <a:ext cx="1146629" cy="789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rgbClr val="FF0000"/>
                </a:solidFill>
              </a:rPr>
              <a:t>IoT</a:t>
            </a:r>
          </a:p>
          <a:p>
            <a:r>
              <a:rPr lang="en-IN" sz="1000" dirty="0">
                <a:solidFill>
                  <a:srgbClr val="FF0000"/>
                </a:solidFill>
              </a:rPr>
              <a:t>AI/ML</a:t>
            </a:r>
          </a:p>
          <a:p>
            <a:r>
              <a:rPr lang="en-IN" sz="1000" dirty="0">
                <a:solidFill>
                  <a:srgbClr val="FF0000"/>
                </a:solidFill>
              </a:rPr>
              <a:t>VLSI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1B76A3D5-4FC7-479E-87FD-C15B8E26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1"/>
            <a:ext cx="11864050" cy="798152"/>
          </a:xfrm>
        </p:spPr>
        <p:txBody>
          <a:bodyPr/>
          <a:lstStyle/>
          <a:p>
            <a:r>
              <a:rPr lang="en-US" dirty="0"/>
              <a:t>Pune Institute of Computer Technology         </a:t>
            </a:r>
            <a:r>
              <a:rPr lang="en-US" sz="2000" dirty="0"/>
              <a:t>(header)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7F64694-0871-4B50-BC0C-943236E60758}"/>
              </a:ext>
            </a:extLst>
          </p:cNvPr>
          <p:cNvSpPr/>
          <p:nvPr/>
        </p:nvSpPr>
        <p:spPr>
          <a:xfrm>
            <a:off x="0" y="798152"/>
            <a:ext cx="12192000" cy="377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                                                                         Library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A1C4BFF-1671-42E2-8CC6-50000A013EEC}"/>
              </a:ext>
            </a:extLst>
          </p:cNvPr>
          <p:cNvSpPr/>
          <p:nvPr/>
        </p:nvSpPr>
        <p:spPr>
          <a:xfrm>
            <a:off x="2729552" y="2731625"/>
            <a:ext cx="6537278" cy="38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Virtual tour of the library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BBED57B-35F1-4608-9848-EC569FA99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55"/>
          <a:stretch/>
        </p:blipFill>
        <p:spPr>
          <a:xfrm>
            <a:off x="2970153" y="3232258"/>
            <a:ext cx="6056075" cy="31710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372938E-27BA-44E4-8748-F4AB7C744814}"/>
              </a:ext>
            </a:extLst>
          </p:cNvPr>
          <p:cNvSpPr txBox="1"/>
          <p:nvPr/>
        </p:nvSpPr>
        <p:spPr>
          <a:xfrm>
            <a:off x="4411582" y="5533326"/>
            <a:ext cx="14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 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xmlns="" id="{74870731-03B0-4FD5-8ADC-9C848E17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16499"/>
              </p:ext>
            </p:extLst>
          </p:nvPr>
        </p:nvGraphicFramePr>
        <p:xfrm>
          <a:off x="7518538" y="4300171"/>
          <a:ext cx="1912066" cy="2103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12066">
                  <a:extLst>
                    <a:ext uri="{9D8B030D-6E8A-4147-A177-3AD203B41FA5}">
                      <a16:colId xmlns:a16="http://schemas.microsoft.com/office/drawing/2014/main" xmlns="" val="283317373"/>
                    </a:ext>
                  </a:extLst>
                </a:gridCol>
              </a:tblGrid>
              <a:tr h="280073">
                <a:tc>
                  <a:txBody>
                    <a:bodyPr/>
                    <a:lstStyle/>
                    <a:p>
                      <a:r>
                        <a:rPr lang="en-IN" b="0" dirty="0" smtClean="0"/>
                        <a:t>Stack Area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6124134"/>
                  </a:ext>
                </a:extLst>
              </a:tr>
              <a:tr h="280073">
                <a:tc>
                  <a:txBody>
                    <a:bodyPr/>
                    <a:lstStyle/>
                    <a:p>
                      <a:r>
                        <a:rPr lang="en-US" dirty="0" smtClean="0"/>
                        <a:t>Periodicals/ Magazines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2901178"/>
                  </a:ext>
                </a:extLst>
              </a:tr>
              <a:tr h="280073">
                <a:tc>
                  <a:txBody>
                    <a:bodyPr/>
                    <a:lstStyle/>
                    <a:p>
                      <a:r>
                        <a:rPr lang="en-US" dirty="0" smtClean="0"/>
                        <a:t>PG Section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489170"/>
                  </a:ext>
                </a:extLst>
              </a:tr>
              <a:tr h="280073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Section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1295774"/>
                  </a:ext>
                </a:extLst>
              </a:tr>
              <a:tr h="280073">
                <a:tc>
                  <a:txBody>
                    <a:bodyPr/>
                    <a:lstStyle/>
                    <a:p>
                      <a:r>
                        <a:rPr lang="en-IN" dirty="0" smtClean="0"/>
                        <a:t>Group Study Area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405530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808514" y="2794134"/>
            <a:ext cx="839755" cy="40862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Back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1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5342"/>
            <a:ext cx="12192000" cy="5998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75982"/>
            <a:ext cx="2565778" cy="1072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TIMING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Library: 8am- 8pm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Reading Hall:8am - 10pm (extended during examination)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43955"/>
            <a:ext cx="2565778" cy="27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Recommended reading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(Scrolling window)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 of topics to select from as shown below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 Auto recommendation (would require login)</a:t>
            </a:r>
          </a:p>
        </p:txBody>
      </p:sp>
      <p:sp>
        <p:nvSpPr>
          <p:cNvPr id="7" name="Rectangle 6"/>
          <p:cNvSpPr/>
          <p:nvPr/>
        </p:nvSpPr>
        <p:spPr>
          <a:xfrm>
            <a:off x="9430604" y="1175982"/>
            <a:ext cx="2761396" cy="1705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New arrivals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…….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172501"/>
            <a:ext cx="2565778" cy="1685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List of resource persons in various areas of specialization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30604" y="2966112"/>
            <a:ext cx="2761396" cy="3891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030A0"/>
                </a:solidFill>
              </a:rPr>
              <a:t>Information about competitive exams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Last date to fill forms Competitive exams like Gate, GRE etc.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Links to government sectors for further education and jobs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Guidelines or links to websites providing opportunities like hackathons or competitions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2145942" y="2368320"/>
            <a:ext cx="327546" cy="2388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729552" y="1214955"/>
            <a:ext cx="6537278" cy="1255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PICT Central Library header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9552" y="2647666"/>
            <a:ext cx="6537278" cy="421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Service and facilities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288FEFA-A70E-4AE3-93F7-C66E7A05883E}"/>
              </a:ext>
            </a:extLst>
          </p:cNvPr>
          <p:cNvSpPr/>
          <p:nvPr/>
        </p:nvSpPr>
        <p:spPr>
          <a:xfrm>
            <a:off x="290787" y="3808615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6D4EFED-0968-4FCA-A372-9D63C6FA706D}"/>
              </a:ext>
            </a:extLst>
          </p:cNvPr>
          <p:cNvSpPr/>
          <p:nvPr/>
        </p:nvSpPr>
        <p:spPr>
          <a:xfrm>
            <a:off x="286472" y="3963954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A45A450-C6A0-435A-B745-0D159E3348FB}"/>
              </a:ext>
            </a:extLst>
          </p:cNvPr>
          <p:cNvSpPr/>
          <p:nvPr/>
        </p:nvSpPr>
        <p:spPr>
          <a:xfrm>
            <a:off x="286472" y="4114972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FAED7A-C492-448D-B268-B28F5AA5540B}"/>
              </a:ext>
            </a:extLst>
          </p:cNvPr>
          <p:cNvSpPr/>
          <p:nvPr/>
        </p:nvSpPr>
        <p:spPr>
          <a:xfrm>
            <a:off x="406401" y="3622876"/>
            <a:ext cx="1146629" cy="789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rgbClr val="FF0000"/>
                </a:solidFill>
              </a:rPr>
              <a:t>IoT</a:t>
            </a:r>
          </a:p>
          <a:p>
            <a:r>
              <a:rPr lang="en-IN" sz="1000" dirty="0">
                <a:solidFill>
                  <a:srgbClr val="FF0000"/>
                </a:solidFill>
              </a:rPr>
              <a:t>AI/ML</a:t>
            </a:r>
          </a:p>
          <a:p>
            <a:r>
              <a:rPr lang="en-IN" sz="1000" dirty="0">
                <a:solidFill>
                  <a:srgbClr val="FF0000"/>
                </a:solidFill>
              </a:rPr>
              <a:t>VLSI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1B76A3D5-4FC7-479E-87FD-C15B8E26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1"/>
            <a:ext cx="11864050" cy="798152"/>
          </a:xfrm>
        </p:spPr>
        <p:txBody>
          <a:bodyPr/>
          <a:lstStyle/>
          <a:p>
            <a:r>
              <a:rPr lang="en-US" dirty="0"/>
              <a:t>Pune Institute of Computer Technology         </a:t>
            </a:r>
            <a:r>
              <a:rPr lang="en-US" sz="2000" dirty="0"/>
              <a:t>(header)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7F64694-0871-4B50-BC0C-943236E60758}"/>
              </a:ext>
            </a:extLst>
          </p:cNvPr>
          <p:cNvSpPr/>
          <p:nvPr/>
        </p:nvSpPr>
        <p:spPr>
          <a:xfrm>
            <a:off x="0" y="798152"/>
            <a:ext cx="12192000" cy="377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                                                                         Library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A1C4BFF-1671-42E2-8CC6-50000A013EEC}"/>
              </a:ext>
            </a:extLst>
          </p:cNvPr>
          <p:cNvSpPr/>
          <p:nvPr/>
        </p:nvSpPr>
        <p:spPr>
          <a:xfrm>
            <a:off x="2729552" y="2731625"/>
            <a:ext cx="6537278" cy="38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Virtual tour of the library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BBED57B-35F1-4608-9848-EC569FA99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55"/>
          <a:stretch/>
        </p:blipFill>
        <p:spPr>
          <a:xfrm>
            <a:off x="2970153" y="3232258"/>
            <a:ext cx="6056075" cy="31710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372938E-27BA-44E4-8748-F4AB7C744814}"/>
              </a:ext>
            </a:extLst>
          </p:cNvPr>
          <p:cNvSpPr txBox="1"/>
          <p:nvPr/>
        </p:nvSpPr>
        <p:spPr>
          <a:xfrm>
            <a:off x="4411582" y="5533326"/>
            <a:ext cx="14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 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xmlns="" id="{74870731-03B0-4FD5-8ADC-9C848E17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31074"/>
              </p:ext>
            </p:extLst>
          </p:nvPr>
        </p:nvGraphicFramePr>
        <p:xfrm>
          <a:off x="7518538" y="4300171"/>
          <a:ext cx="1912066" cy="2103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12066">
                  <a:extLst>
                    <a:ext uri="{9D8B030D-6E8A-4147-A177-3AD203B41FA5}">
                      <a16:colId xmlns:a16="http://schemas.microsoft.com/office/drawing/2014/main" xmlns="" val="283317373"/>
                    </a:ext>
                  </a:extLst>
                </a:gridCol>
              </a:tblGrid>
              <a:tr h="280073">
                <a:tc>
                  <a:txBody>
                    <a:bodyPr/>
                    <a:lstStyle/>
                    <a:p>
                      <a:r>
                        <a:rPr lang="en-IN" b="0" dirty="0" smtClean="0"/>
                        <a:t>Stack Area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6124134"/>
                  </a:ext>
                </a:extLst>
              </a:tr>
              <a:tr h="280073">
                <a:tc>
                  <a:txBody>
                    <a:bodyPr/>
                    <a:lstStyle/>
                    <a:p>
                      <a:r>
                        <a:rPr lang="en-US" dirty="0" smtClean="0"/>
                        <a:t>Periodicals/ Magazines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2901178"/>
                  </a:ext>
                </a:extLst>
              </a:tr>
              <a:tr h="280073">
                <a:tc>
                  <a:txBody>
                    <a:bodyPr/>
                    <a:lstStyle/>
                    <a:p>
                      <a:r>
                        <a:rPr lang="en-US" dirty="0" smtClean="0"/>
                        <a:t>PG Section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489170"/>
                  </a:ext>
                </a:extLst>
              </a:tr>
              <a:tr h="2800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Reference Section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1295774"/>
                  </a:ext>
                </a:extLst>
              </a:tr>
              <a:tr h="280073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F0"/>
                          </a:solidFill>
                        </a:rPr>
                        <a:t>Group Study Area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405530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808514" y="2794134"/>
            <a:ext cx="839755" cy="40862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Back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5342"/>
            <a:ext cx="12192000" cy="5998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75982"/>
            <a:ext cx="2565778" cy="1072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TIMING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Library: 8am- 8pm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Reading Hall:8am - 10pm (extended during examination)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43955"/>
            <a:ext cx="2565778" cy="27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Recommended reading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(Scrolling window)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 of topics to select from as shown below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 Auto recommendation (would require login)</a:t>
            </a:r>
          </a:p>
        </p:txBody>
      </p:sp>
      <p:sp>
        <p:nvSpPr>
          <p:cNvPr id="7" name="Rectangle 6"/>
          <p:cNvSpPr/>
          <p:nvPr/>
        </p:nvSpPr>
        <p:spPr>
          <a:xfrm>
            <a:off x="9430604" y="1175982"/>
            <a:ext cx="2761396" cy="1705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New arrivals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…….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172501"/>
            <a:ext cx="2565778" cy="1685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List of resource persons in various areas of specialization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30604" y="2966112"/>
            <a:ext cx="2761396" cy="3891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030A0"/>
                </a:solidFill>
              </a:rPr>
              <a:t>Information about competitive exams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Last date to fill forms Competitive exams like Gate, GRE etc.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Links to government sectors for further education and jobs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Guidelines or links to websites providing opportunities like hackathons or competitions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2145942" y="2368320"/>
            <a:ext cx="327546" cy="2388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729552" y="1214955"/>
            <a:ext cx="6537278" cy="1255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PICT Central Library header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9552" y="2647666"/>
            <a:ext cx="6537278" cy="421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Service and facilities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288FEFA-A70E-4AE3-93F7-C66E7A05883E}"/>
              </a:ext>
            </a:extLst>
          </p:cNvPr>
          <p:cNvSpPr/>
          <p:nvPr/>
        </p:nvSpPr>
        <p:spPr>
          <a:xfrm>
            <a:off x="290787" y="3808615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6D4EFED-0968-4FCA-A372-9D63C6FA706D}"/>
              </a:ext>
            </a:extLst>
          </p:cNvPr>
          <p:cNvSpPr/>
          <p:nvPr/>
        </p:nvSpPr>
        <p:spPr>
          <a:xfrm>
            <a:off x="286472" y="3963954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A45A450-C6A0-435A-B745-0D159E3348FB}"/>
              </a:ext>
            </a:extLst>
          </p:cNvPr>
          <p:cNvSpPr/>
          <p:nvPr/>
        </p:nvSpPr>
        <p:spPr>
          <a:xfrm>
            <a:off x="286472" y="4114972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FAED7A-C492-448D-B268-B28F5AA5540B}"/>
              </a:ext>
            </a:extLst>
          </p:cNvPr>
          <p:cNvSpPr/>
          <p:nvPr/>
        </p:nvSpPr>
        <p:spPr>
          <a:xfrm>
            <a:off x="406401" y="3622876"/>
            <a:ext cx="1146629" cy="789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rgbClr val="FF0000"/>
                </a:solidFill>
              </a:rPr>
              <a:t>IoT</a:t>
            </a:r>
          </a:p>
          <a:p>
            <a:r>
              <a:rPr lang="en-IN" sz="1000" dirty="0">
                <a:solidFill>
                  <a:srgbClr val="FF0000"/>
                </a:solidFill>
              </a:rPr>
              <a:t>AI/ML</a:t>
            </a:r>
          </a:p>
          <a:p>
            <a:r>
              <a:rPr lang="en-IN" sz="1000" dirty="0">
                <a:solidFill>
                  <a:srgbClr val="FF0000"/>
                </a:solidFill>
              </a:rPr>
              <a:t>VLSI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1B76A3D5-4FC7-479E-87FD-C15B8E26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1"/>
            <a:ext cx="11864050" cy="798152"/>
          </a:xfrm>
        </p:spPr>
        <p:txBody>
          <a:bodyPr/>
          <a:lstStyle/>
          <a:p>
            <a:r>
              <a:rPr lang="en-US" dirty="0"/>
              <a:t>Pune Institute of Computer Technology         </a:t>
            </a:r>
            <a:r>
              <a:rPr lang="en-US" sz="2000" dirty="0"/>
              <a:t>(header)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7F64694-0871-4B50-BC0C-943236E60758}"/>
              </a:ext>
            </a:extLst>
          </p:cNvPr>
          <p:cNvSpPr/>
          <p:nvPr/>
        </p:nvSpPr>
        <p:spPr>
          <a:xfrm>
            <a:off x="0" y="798152"/>
            <a:ext cx="12192000" cy="377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                                                                         Library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A1C4BFF-1671-42E2-8CC6-50000A013EEC}"/>
              </a:ext>
            </a:extLst>
          </p:cNvPr>
          <p:cNvSpPr/>
          <p:nvPr/>
        </p:nvSpPr>
        <p:spPr>
          <a:xfrm>
            <a:off x="2729552" y="2731625"/>
            <a:ext cx="6537278" cy="38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Virtual tour of the library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BBED57B-35F1-4608-9848-EC569FA99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55"/>
          <a:stretch/>
        </p:blipFill>
        <p:spPr>
          <a:xfrm>
            <a:off x="2970153" y="3232258"/>
            <a:ext cx="6056075" cy="31710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372938E-27BA-44E4-8748-F4AB7C744814}"/>
              </a:ext>
            </a:extLst>
          </p:cNvPr>
          <p:cNvSpPr txBox="1"/>
          <p:nvPr/>
        </p:nvSpPr>
        <p:spPr>
          <a:xfrm>
            <a:off x="4411582" y="5533326"/>
            <a:ext cx="14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 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xmlns="" id="{74870731-03B0-4FD5-8ADC-9C848E17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5211"/>
              </p:ext>
            </p:extLst>
          </p:nvPr>
        </p:nvGraphicFramePr>
        <p:xfrm>
          <a:off x="7518538" y="4581297"/>
          <a:ext cx="1912066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12066">
                  <a:extLst>
                    <a:ext uri="{9D8B030D-6E8A-4147-A177-3AD203B41FA5}">
                      <a16:colId xmlns:a16="http://schemas.microsoft.com/office/drawing/2014/main" xmlns="" val="283317373"/>
                    </a:ext>
                  </a:extLst>
                </a:gridCol>
              </a:tblGrid>
              <a:tr h="280073">
                <a:tc>
                  <a:txBody>
                    <a:bodyPr/>
                    <a:lstStyle/>
                    <a:p>
                      <a:r>
                        <a:rPr lang="en-IN" b="0" dirty="0" smtClean="0"/>
                        <a:t>Group Study Area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6124134"/>
                  </a:ext>
                </a:extLst>
              </a:tr>
              <a:tr h="280073"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Motivational Book Section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290117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808514" y="2794134"/>
            <a:ext cx="839755" cy="40862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Back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5342"/>
            <a:ext cx="12192000" cy="5998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75982"/>
            <a:ext cx="2565778" cy="1072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TIMING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Library: 8am- 8pm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Reading Hall:8am - 10pm (extended during examination)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43955"/>
            <a:ext cx="2565778" cy="27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Recommended reading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(Scrolling window)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 of topics to select from as shown below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 Auto recommendation (would require login)</a:t>
            </a:r>
          </a:p>
        </p:txBody>
      </p:sp>
      <p:sp>
        <p:nvSpPr>
          <p:cNvPr id="7" name="Rectangle 6"/>
          <p:cNvSpPr/>
          <p:nvPr/>
        </p:nvSpPr>
        <p:spPr>
          <a:xfrm>
            <a:off x="9430604" y="1175982"/>
            <a:ext cx="2761396" cy="1705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New arrivals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…….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172501"/>
            <a:ext cx="2565778" cy="1685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List of resource persons in various areas of specialization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30604" y="2966112"/>
            <a:ext cx="2761396" cy="3891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030A0"/>
                </a:solidFill>
              </a:rPr>
              <a:t>Information about competitive exams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Last </a:t>
            </a:r>
            <a:r>
              <a:rPr lang="en-US" dirty="0">
                <a:solidFill>
                  <a:srgbClr val="7030A0"/>
                </a:solidFill>
              </a:rPr>
              <a:t>date to fill forms Competitive exams like Gate, GRE etc.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Links to government sectors for further education and jobs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Guidelines or links to websites providing opportunities like hackathons or competitions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2145942" y="2368320"/>
            <a:ext cx="327546" cy="2388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729552" y="1214955"/>
            <a:ext cx="6537278" cy="1255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PICT Central Library header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9552" y="2647666"/>
            <a:ext cx="6537278" cy="421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Service and facilities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288FEFA-A70E-4AE3-93F7-C66E7A05883E}"/>
              </a:ext>
            </a:extLst>
          </p:cNvPr>
          <p:cNvSpPr/>
          <p:nvPr/>
        </p:nvSpPr>
        <p:spPr>
          <a:xfrm>
            <a:off x="290787" y="3808615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6D4EFED-0968-4FCA-A372-9D63C6FA706D}"/>
              </a:ext>
            </a:extLst>
          </p:cNvPr>
          <p:cNvSpPr/>
          <p:nvPr/>
        </p:nvSpPr>
        <p:spPr>
          <a:xfrm>
            <a:off x="286472" y="3963954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A45A450-C6A0-435A-B745-0D159E3348FB}"/>
              </a:ext>
            </a:extLst>
          </p:cNvPr>
          <p:cNvSpPr/>
          <p:nvPr/>
        </p:nvSpPr>
        <p:spPr>
          <a:xfrm>
            <a:off x="286472" y="4114972"/>
            <a:ext cx="102753" cy="104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FAED7A-C492-448D-B268-B28F5AA5540B}"/>
              </a:ext>
            </a:extLst>
          </p:cNvPr>
          <p:cNvSpPr/>
          <p:nvPr/>
        </p:nvSpPr>
        <p:spPr>
          <a:xfrm>
            <a:off x="406401" y="3622876"/>
            <a:ext cx="1146629" cy="789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rgbClr val="FF0000"/>
                </a:solidFill>
              </a:rPr>
              <a:t>IoT</a:t>
            </a:r>
          </a:p>
          <a:p>
            <a:r>
              <a:rPr lang="en-IN" sz="1000" dirty="0">
                <a:solidFill>
                  <a:srgbClr val="FF0000"/>
                </a:solidFill>
              </a:rPr>
              <a:t>AI/ML</a:t>
            </a:r>
          </a:p>
          <a:p>
            <a:r>
              <a:rPr lang="en-IN" sz="1000" dirty="0">
                <a:solidFill>
                  <a:srgbClr val="FF0000"/>
                </a:solidFill>
              </a:rPr>
              <a:t>VLSI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1B76A3D5-4FC7-479E-87FD-C15B8E26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1"/>
            <a:ext cx="11864050" cy="798152"/>
          </a:xfrm>
        </p:spPr>
        <p:txBody>
          <a:bodyPr/>
          <a:lstStyle/>
          <a:p>
            <a:r>
              <a:rPr lang="en-US" dirty="0"/>
              <a:t>Pune Institute of Computer Technology         </a:t>
            </a:r>
            <a:r>
              <a:rPr lang="en-US" sz="2000" dirty="0"/>
              <a:t>(header)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7F64694-0871-4B50-BC0C-943236E60758}"/>
              </a:ext>
            </a:extLst>
          </p:cNvPr>
          <p:cNvSpPr/>
          <p:nvPr/>
        </p:nvSpPr>
        <p:spPr>
          <a:xfrm>
            <a:off x="0" y="798152"/>
            <a:ext cx="12192000" cy="377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                                                                         Library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A1C4BFF-1671-42E2-8CC6-50000A013EEC}"/>
              </a:ext>
            </a:extLst>
          </p:cNvPr>
          <p:cNvSpPr/>
          <p:nvPr/>
        </p:nvSpPr>
        <p:spPr>
          <a:xfrm>
            <a:off x="2729552" y="2731625"/>
            <a:ext cx="6537278" cy="38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Virtual tour of the library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BBED57B-35F1-4608-9848-EC569FA99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55"/>
          <a:stretch/>
        </p:blipFill>
        <p:spPr>
          <a:xfrm>
            <a:off x="2970153" y="3232258"/>
            <a:ext cx="6056075" cy="31710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372938E-27BA-44E4-8748-F4AB7C744814}"/>
              </a:ext>
            </a:extLst>
          </p:cNvPr>
          <p:cNvSpPr txBox="1"/>
          <p:nvPr/>
        </p:nvSpPr>
        <p:spPr>
          <a:xfrm>
            <a:off x="4411582" y="5533326"/>
            <a:ext cx="14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 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8514" y="2794134"/>
            <a:ext cx="839755" cy="40862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Back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0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136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029" y="277792"/>
            <a:ext cx="2662465" cy="63277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Link of certified courses  </a:t>
            </a:r>
            <a:r>
              <a:rPr lang="en-US" dirty="0">
                <a:solidFill>
                  <a:srgbClr val="7030A0"/>
                </a:solidFill>
              </a:rPr>
              <a:t>graded and/or recommended by teachers or students or alumni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MIT </a:t>
            </a:r>
            <a:r>
              <a:rPr lang="en-US" dirty="0" err="1">
                <a:solidFill>
                  <a:srgbClr val="7030A0"/>
                </a:solidFill>
              </a:rPr>
              <a:t>edx</a:t>
            </a:r>
            <a:r>
              <a:rPr lang="en-US" dirty="0">
                <a:solidFill>
                  <a:srgbClr val="7030A0"/>
                </a:solidFill>
              </a:rPr>
              <a:t>  - OOP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Coursera</a:t>
            </a:r>
            <a:r>
              <a:rPr lang="en-US" dirty="0">
                <a:solidFill>
                  <a:srgbClr val="7030A0"/>
                </a:solidFill>
              </a:rPr>
              <a:t> - BAI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Big data university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30604" y="294308"/>
            <a:ext cx="2653366" cy="6383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7030A0"/>
                </a:solidFill>
              </a:rPr>
              <a:t>Staff publications: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Area wise segregated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7099" y="277792"/>
            <a:ext cx="6086901" cy="6383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Service and facilities</a:t>
            </a:r>
            <a:r>
              <a:rPr lang="en-US" dirty="0">
                <a:solidFill>
                  <a:srgbClr val="7030A0"/>
                </a:solidFill>
              </a:rPr>
              <a:t>(links from current website)</a:t>
            </a:r>
          </a:p>
          <a:p>
            <a:pPr algn="ctr"/>
            <a:endParaRPr lang="en-US" b="1" dirty="0">
              <a:solidFill>
                <a:srgbClr val="7030A0"/>
              </a:solidFill>
            </a:endParaRPr>
          </a:p>
          <a:p>
            <a:pPr algn="ctr"/>
            <a:endParaRPr lang="en-US" b="1" dirty="0">
              <a:solidFill>
                <a:srgbClr val="7030A0"/>
              </a:solidFill>
            </a:endParaRPr>
          </a:p>
          <a:p>
            <a:pPr algn="ctr"/>
            <a:endParaRPr lang="en-US" b="1" dirty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Important links </a:t>
            </a:r>
            <a:r>
              <a:rPr lang="en-US" dirty="0">
                <a:solidFill>
                  <a:srgbClr val="7030A0"/>
                </a:solidFill>
              </a:rPr>
              <a:t>(Which are there on existing library page)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Students reviews / testimonials about resources  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IN" dirty="0">
              <a:solidFill>
                <a:srgbClr val="7030A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493698" y="4399472"/>
            <a:ext cx="1431985" cy="1639019"/>
          </a:xfrm>
          <a:prstGeom prst="round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5401808" y="4399471"/>
            <a:ext cx="1431985" cy="1639019"/>
          </a:xfrm>
          <a:prstGeom prst="round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295071" y="4399470"/>
            <a:ext cx="1431985" cy="1639019"/>
          </a:xfrm>
          <a:prstGeom prst="round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4C6436D3F514C94B97B943ADA68B4" ma:contentTypeVersion="0" ma:contentTypeDescription="Create a new document." ma:contentTypeScope="" ma:versionID="ee09414c96af66d064790fe581b5df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688799-3F00-4DB6-9DBF-1A34F398386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10931F-1AFA-4966-BE57-D338BC098C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EA0876-14BB-46D9-BDA9-F54F2C3E0ABF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8625</TotalTime>
  <Words>1109</Words>
  <Application>Microsoft Office PowerPoint</Application>
  <PresentationFormat>Custom</PresentationFormat>
  <Paragraphs>473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Pune Institute of Computer Technology         (header)</vt:lpstr>
      <vt:lpstr>Pune Institute of Computer Technology         (header)</vt:lpstr>
      <vt:lpstr>Pune Institute of Computer Technology         (header)</vt:lpstr>
      <vt:lpstr>Pune Institute of Computer Technology         (header)</vt:lpstr>
      <vt:lpstr>Pune Institute of Computer Technology         (header)</vt:lpstr>
      <vt:lpstr>Pune Institute of Computer Technology         (header)</vt:lpstr>
      <vt:lpstr>Pune Institute of Computer Technology         (header)</vt:lpstr>
      <vt:lpstr>Pune Institute of Computer Technology         (header)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jayashree</dc:creator>
  <cp:lastModifiedBy>DELL</cp:lastModifiedBy>
  <cp:revision>119</cp:revision>
  <cp:lastPrinted>2019-10-23T07:30:50Z</cp:lastPrinted>
  <dcterms:created xsi:type="dcterms:W3CDTF">2019-09-09T18:20:13Z</dcterms:created>
  <dcterms:modified xsi:type="dcterms:W3CDTF">2020-12-17T07:52:45Z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0x010100F084C6436D3F514C94B97B943ADA68B4</vt:lpwstr>
  </property>
</Properties>
</file>