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80" r:id="rId22"/>
    <p:sldId id="281" r:id="rId23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3" d="100"/>
          <a:sy n="103" d="100"/>
        </p:scale>
        <p:origin x="-414" y="1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0"/>
                </a:moveTo>
                <a:lnTo>
                  <a:pt x="9143981" y="0"/>
                </a:lnTo>
                <a:lnTo>
                  <a:pt x="9143981" y="5143489"/>
                </a:lnTo>
                <a:lnTo>
                  <a:pt x="0" y="5143489"/>
                </a:lnTo>
                <a:lnTo>
                  <a:pt x="0" y="0"/>
                </a:lnTo>
                <a:close/>
              </a:path>
            </a:pathLst>
          </a:custGeom>
          <a:solidFill>
            <a:srgbClr val="F6F6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351214" y="2660344"/>
            <a:ext cx="4441570" cy="1028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00" b="0" i="0">
                <a:solidFill>
                  <a:srgbClr val="525252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351214" y="2660344"/>
            <a:ext cx="4441570" cy="1028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00" b="0" i="0">
                <a:solidFill>
                  <a:srgbClr val="525252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8/26/2019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66666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66666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8/26/2019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66666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8/26/2019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614827" y="2152264"/>
            <a:ext cx="1405546" cy="8853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2469195" y="1804046"/>
            <a:ext cx="8255" cy="1535430"/>
          </a:xfrm>
          <a:custGeom>
            <a:avLst/>
            <a:gdLst/>
            <a:ahLst/>
            <a:cxnLst/>
            <a:rect l="l" t="t" r="r" b="b"/>
            <a:pathLst>
              <a:path w="8255" h="1535429">
                <a:moveTo>
                  <a:pt x="0" y="0"/>
                </a:moveTo>
                <a:lnTo>
                  <a:pt x="8099" y="1535396"/>
                </a:lnTo>
              </a:path>
            </a:pathLst>
          </a:custGeom>
          <a:ln w="3809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66666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8/26/2019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8/26/2019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04445" y="1131383"/>
            <a:ext cx="7135108" cy="16294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66666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04445" y="1131383"/>
            <a:ext cx="7135108" cy="16294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66666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8/26/2019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4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42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12" Type="http://schemas.openxmlformats.org/officeDocument/2006/relationships/image" Target="../media/image34.png"/><Relationship Id="rId2" Type="http://schemas.openxmlformats.org/officeDocument/2006/relationships/image" Target="../media/image35.png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9.png"/><Relationship Id="rId11" Type="http://schemas.openxmlformats.org/officeDocument/2006/relationships/image" Target="../media/image30.png"/><Relationship Id="rId5" Type="http://schemas.openxmlformats.org/officeDocument/2006/relationships/image" Target="../media/image38.png"/><Relationship Id="rId15" Type="http://schemas.openxmlformats.org/officeDocument/2006/relationships/image" Target="../media/image27.png"/><Relationship Id="rId10" Type="http://schemas.openxmlformats.org/officeDocument/2006/relationships/image" Target="../media/image29.png"/><Relationship Id="rId4" Type="http://schemas.openxmlformats.org/officeDocument/2006/relationships/image" Target="../media/image37.png"/><Relationship Id="rId9" Type="http://schemas.openxmlformats.org/officeDocument/2006/relationships/image" Target="../media/image33.png"/><Relationship Id="rId14" Type="http://schemas.openxmlformats.org/officeDocument/2006/relationships/image" Target="../media/image4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googleblog.blogspot.com/2014/10/omg-mobile-voice-survey-reveals-teens.html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://googleblog.blogspot.com/2014/10/omg-mobile-voice-survey-reveals-teens.html" TargetMode="External"/><Relationship Id="rId3" Type="http://schemas.openxmlformats.org/officeDocument/2006/relationships/image" Target="../media/image7.jp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jpg"/><Relationship Id="rId5" Type="http://schemas.openxmlformats.org/officeDocument/2006/relationships/image" Target="../media/image9.png"/><Relationship Id="rId4" Type="http://schemas.openxmlformats.org/officeDocument/2006/relationships/image" Target="../media/image8.jpg"/><Relationship Id="rId9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googleblog.blogspot.com/2014/10/omg-mobile-voice-survey-reveals-teens.html" TargetMode="External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g"/><Relationship Id="rId3" Type="http://schemas.openxmlformats.org/officeDocument/2006/relationships/image" Target="../media/image2.png"/><Relationship Id="rId7" Type="http://schemas.openxmlformats.org/officeDocument/2006/relationships/image" Target="../media/image16.jpg"/><Relationship Id="rId2" Type="http://schemas.openxmlformats.org/officeDocument/2006/relationships/hyperlink" Target="http://googleblog.blogspot.com/2014/10/omg-mobile-voice-survey-reveals-teens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g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10316" y="2299880"/>
            <a:ext cx="527113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000000"/>
                </a:solidFill>
              </a:rPr>
              <a:t>Building </a:t>
            </a:r>
            <a:r>
              <a:rPr sz="3200" spc="90" dirty="0">
                <a:solidFill>
                  <a:srgbClr val="000000"/>
                </a:solidFill>
              </a:rPr>
              <a:t>for </a:t>
            </a:r>
            <a:r>
              <a:rPr sz="3200" spc="-45" dirty="0">
                <a:solidFill>
                  <a:srgbClr val="000000"/>
                </a:solidFill>
              </a:rPr>
              <a:t>Google</a:t>
            </a:r>
            <a:r>
              <a:rPr sz="3200" spc="-415" dirty="0">
                <a:solidFill>
                  <a:srgbClr val="000000"/>
                </a:solidFill>
              </a:rPr>
              <a:t> </a:t>
            </a:r>
            <a:r>
              <a:rPr sz="3200" spc="40" dirty="0">
                <a:solidFill>
                  <a:srgbClr val="000000"/>
                </a:solidFill>
              </a:rPr>
              <a:t>Assistant</a:t>
            </a:r>
            <a:endParaRPr sz="3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0"/>
                </a:moveTo>
                <a:lnTo>
                  <a:pt x="9143981" y="0"/>
                </a:lnTo>
                <a:lnTo>
                  <a:pt x="9143981" y="5143489"/>
                </a:lnTo>
                <a:lnTo>
                  <a:pt x="0" y="5143489"/>
                </a:lnTo>
                <a:lnTo>
                  <a:pt x="0" y="0"/>
                </a:lnTo>
                <a:close/>
              </a:path>
            </a:pathLst>
          </a:custGeom>
          <a:solidFill>
            <a:srgbClr val="F6F6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206739" y="829023"/>
            <a:ext cx="1264920" cy="382270"/>
          </a:xfrm>
          <a:custGeom>
            <a:avLst/>
            <a:gdLst/>
            <a:ahLst/>
            <a:cxnLst/>
            <a:rect l="l" t="t" r="r" b="b"/>
            <a:pathLst>
              <a:path w="1264920" h="382269">
                <a:moveTo>
                  <a:pt x="1200497" y="382199"/>
                </a:moveTo>
                <a:lnTo>
                  <a:pt x="63699" y="382199"/>
                </a:lnTo>
                <a:lnTo>
                  <a:pt x="38907" y="377193"/>
                </a:lnTo>
                <a:lnTo>
                  <a:pt x="18659" y="363541"/>
                </a:lnTo>
                <a:lnTo>
                  <a:pt x="5006" y="343294"/>
                </a:lnTo>
                <a:lnTo>
                  <a:pt x="0" y="318499"/>
                </a:lnTo>
                <a:lnTo>
                  <a:pt x="0" y="63699"/>
                </a:lnTo>
                <a:lnTo>
                  <a:pt x="5006" y="38905"/>
                </a:lnTo>
                <a:lnTo>
                  <a:pt x="18659" y="18657"/>
                </a:lnTo>
                <a:lnTo>
                  <a:pt x="38907" y="5005"/>
                </a:lnTo>
                <a:lnTo>
                  <a:pt x="63699" y="0"/>
                </a:lnTo>
                <a:lnTo>
                  <a:pt x="1200497" y="0"/>
                </a:lnTo>
                <a:lnTo>
                  <a:pt x="1245547" y="18657"/>
                </a:lnTo>
                <a:lnTo>
                  <a:pt x="1264197" y="63699"/>
                </a:lnTo>
                <a:lnTo>
                  <a:pt x="1264922" y="87944"/>
                </a:lnTo>
                <a:lnTo>
                  <a:pt x="1264197" y="159249"/>
                </a:lnTo>
                <a:lnTo>
                  <a:pt x="1264197" y="318499"/>
                </a:lnTo>
                <a:lnTo>
                  <a:pt x="1259190" y="343294"/>
                </a:lnTo>
                <a:lnTo>
                  <a:pt x="1245538" y="363541"/>
                </a:lnTo>
                <a:lnTo>
                  <a:pt x="1225290" y="377193"/>
                </a:lnTo>
                <a:lnTo>
                  <a:pt x="1200497" y="382199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383843" y="1342122"/>
            <a:ext cx="2181860" cy="382270"/>
          </a:xfrm>
          <a:custGeom>
            <a:avLst/>
            <a:gdLst/>
            <a:ahLst/>
            <a:cxnLst/>
            <a:rect l="l" t="t" r="r" b="b"/>
            <a:pathLst>
              <a:path w="2181860" h="382269">
                <a:moveTo>
                  <a:pt x="2117595" y="382199"/>
                </a:moveTo>
                <a:lnTo>
                  <a:pt x="63699" y="382199"/>
                </a:lnTo>
                <a:lnTo>
                  <a:pt x="38907" y="377193"/>
                </a:lnTo>
                <a:lnTo>
                  <a:pt x="18659" y="363541"/>
                </a:lnTo>
                <a:lnTo>
                  <a:pt x="5006" y="343294"/>
                </a:lnTo>
                <a:lnTo>
                  <a:pt x="0" y="318499"/>
                </a:lnTo>
                <a:lnTo>
                  <a:pt x="0" y="159249"/>
                </a:lnTo>
                <a:lnTo>
                  <a:pt x="349" y="104577"/>
                </a:lnTo>
                <a:lnTo>
                  <a:pt x="0" y="63699"/>
                </a:lnTo>
                <a:lnTo>
                  <a:pt x="5006" y="38905"/>
                </a:lnTo>
                <a:lnTo>
                  <a:pt x="18659" y="18657"/>
                </a:lnTo>
                <a:lnTo>
                  <a:pt x="38907" y="5005"/>
                </a:lnTo>
                <a:lnTo>
                  <a:pt x="63699" y="0"/>
                </a:lnTo>
                <a:lnTo>
                  <a:pt x="2117595" y="0"/>
                </a:lnTo>
                <a:lnTo>
                  <a:pt x="2162645" y="18657"/>
                </a:lnTo>
                <a:lnTo>
                  <a:pt x="2181295" y="63699"/>
                </a:lnTo>
                <a:lnTo>
                  <a:pt x="2181295" y="318499"/>
                </a:lnTo>
                <a:lnTo>
                  <a:pt x="2176289" y="343294"/>
                </a:lnTo>
                <a:lnTo>
                  <a:pt x="2162636" y="363541"/>
                </a:lnTo>
                <a:lnTo>
                  <a:pt x="2142388" y="377193"/>
                </a:lnTo>
                <a:lnTo>
                  <a:pt x="2117595" y="3821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383843" y="2034495"/>
            <a:ext cx="2455545" cy="382270"/>
          </a:xfrm>
          <a:custGeom>
            <a:avLst/>
            <a:gdLst/>
            <a:ahLst/>
            <a:cxnLst/>
            <a:rect l="l" t="t" r="r" b="b"/>
            <a:pathLst>
              <a:path w="2455545" h="382269">
                <a:moveTo>
                  <a:pt x="2391495" y="382199"/>
                </a:moveTo>
                <a:lnTo>
                  <a:pt x="63699" y="382199"/>
                </a:lnTo>
                <a:lnTo>
                  <a:pt x="38907" y="377193"/>
                </a:lnTo>
                <a:lnTo>
                  <a:pt x="18659" y="363541"/>
                </a:lnTo>
                <a:lnTo>
                  <a:pt x="5006" y="343294"/>
                </a:lnTo>
                <a:lnTo>
                  <a:pt x="0" y="318499"/>
                </a:lnTo>
                <a:lnTo>
                  <a:pt x="0" y="159249"/>
                </a:lnTo>
                <a:lnTo>
                  <a:pt x="399" y="104577"/>
                </a:lnTo>
                <a:lnTo>
                  <a:pt x="0" y="63699"/>
                </a:lnTo>
                <a:lnTo>
                  <a:pt x="5006" y="38905"/>
                </a:lnTo>
                <a:lnTo>
                  <a:pt x="18659" y="18657"/>
                </a:lnTo>
                <a:lnTo>
                  <a:pt x="38907" y="5005"/>
                </a:lnTo>
                <a:lnTo>
                  <a:pt x="63699" y="0"/>
                </a:lnTo>
                <a:lnTo>
                  <a:pt x="2391495" y="0"/>
                </a:lnTo>
                <a:lnTo>
                  <a:pt x="2436545" y="18657"/>
                </a:lnTo>
                <a:lnTo>
                  <a:pt x="2455195" y="63699"/>
                </a:lnTo>
                <a:lnTo>
                  <a:pt x="2455195" y="318499"/>
                </a:lnTo>
                <a:lnTo>
                  <a:pt x="2450188" y="343294"/>
                </a:lnTo>
                <a:lnTo>
                  <a:pt x="2436535" y="363541"/>
                </a:lnTo>
                <a:lnTo>
                  <a:pt x="2416287" y="377193"/>
                </a:lnTo>
                <a:lnTo>
                  <a:pt x="2391495" y="3821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205441" y="2575369"/>
            <a:ext cx="2266950" cy="382270"/>
          </a:xfrm>
          <a:custGeom>
            <a:avLst/>
            <a:gdLst/>
            <a:ahLst/>
            <a:cxnLst/>
            <a:rect l="l" t="t" r="r" b="b"/>
            <a:pathLst>
              <a:path w="2266950" h="382269">
                <a:moveTo>
                  <a:pt x="2201595" y="382199"/>
                </a:moveTo>
                <a:lnTo>
                  <a:pt x="63699" y="382199"/>
                </a:lnTo>
                <a:lnTo>
                  <a:pt x="38907" y="377192"/>
                </a:lnTo>
                <a:lnTo>
                  <a:pt x="18659" y="363539"/>
                </a:lnTo>
                <a:lnTo>
                  <a:pt x="5006" y="343291"/>
                </a:lnTo>
                <a:lnTo>
                  <a:pt x="0" y="318499"/>
                </a:lnTo>
                <a:lnTo>
                  <a:pt x="0" y="63699"/>
                </a:lnTo>
                <a:lnTo>
                  <a:pt x="5006" y="38907"/>
                </a:lnTo>
                <a:lnTo>
                  <a:pt x="18673" y="18649"/>
                </a:lnTo>
                <a:lnTo>
                  <a:pt x="38907" y="5006"/>
                </a:lnTo>
                <a:lnTo>
                  <a:pt x="63699" y="0"/>
                </a:lnTo>
                <a:lnTo>
                  <a:pt x="2201595" y="0"/>
                </a:lnTo>
                <a:lnTo>
                  <a:pt x="2246653" y="18659"/>
                </a:lnTo>
                <a:lnTo>
                  <a:pt x="2265295" y="63699"/>
                </a:lnTo>
                <a:lnTo>
                  <a:pt x="2266595" y="87949"/>
                </a:lnTo>
                <a:lnTo>
                  <a:pt x="2265295" y="159249"/>
                </a:lnTo>
                <a:lnTo>
                  <a:pt x="2265295" y="318499"/>
                </a:lnTo>
                <a:lnTo>
                  <a:pt x="2260288" y="343291"/>
                </a:lnTo>
                <a:lnTo>
                  <a:pt x="2246636" y="363539"/>
                </a:lnTo>
                <a:lnTo>
                  <a:pt x="2226388" y="377192"/>
                </a:lnTo>
                <a:lnTo>
                  <a:pt x="2201595" y="382199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383843" y="3116243"/>
            <a:ext cx="2660650" cy="382270"/>
          </a:xfrm>
          <a:custGeom>
            <a:avLst/>
            <a:gdLst/>
            <a:ahLst/>
            <a:cxnLst/>
            <a:rect l="l" t="t" r="r" b="b"/>
            <a:pathLst>
              <a:path w="2660650" h="382270">
                <a:moveTo>
                  <a:pt x="2596694" y="382199"/>
                </a:moveTo>
                <a:lnTo>
                  <a:pt x="63699" y="382199"/>
                </a:lnTo>
                <a:lnTo>
                  <a:pt x="38907" y="377192"/>
                </a:lnTo>
                <a:lnTo>
                  <a:pt x="18659" y="363539"/>
                </a:lnTo>
                <a:lnTo>
                  <a:pt x="5006" y="343291"/>
                </a:lnTo>
                <a:lnTo>
                  <a:pt x="0" y="318499"/>
                </a:lnTo>
                <a:lnTo>
                  <a:pt x="0" y="159249"/>
                </a:lnTo>
                <a:lnTo>
                  <a:pt x="424" y="104574"/>
                </a:lnTo>
                <a:lnTo>
                  <a:pt x="0" y="63699"/>
                </a:lnTo>
                <a:lnTo>
                  <a:pt x="5006" y="38907"/>
                </a:lnTo>
                <a:lnTo>
                  <a:pt x="18673" y="18649"/>
                </a:lnTo>
                <a:lnTo>
                  <a:pt x="38907" y="5006"/>
                </a:lnTo>
                <a:lnTo>
                  <a:pt x="63699" y="0"/>
                </a:lnTo>
                <a:lnTo>
                  <a:pt x="2596694" y="0"/>
                </a:lnTo>
                <a:lnTo>
                  <a:pt x="2641752" y="18659"/>
                </a:lnTo>
                <a:lnTo>
                  <a:pt x="2660394" y="63699"/>
                </a:lnTo>
                <a:lnTo>
                  <a:pt x="2660394" y="318499"/>
                </a:lnTo>
                <a:lnTo>
                  <a:pt x="2655388" y="343291"/>
                </a:lnTo>
                <a:lnTo>
                  <a:pt x="2641735" y="363539"/>
                </a:lnTo>
                <a:lnTo>
                  <a:pt x="2621487" y="377192"/>
                </a:lnTo>
                <a:lnTo>
                  <a:pt x="2596694" y="3821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810442" y="3657117"/>
            <a:ext cx="2661920" cy="382270"/>
          </a:xfrm>
          <a:custGeom>
            <a:avLst/>
            <a:gdLst/>
            <a:ahLst/>
            <a:cxnLst/>
            <a:rect l="l" t="t" r="r" b="b"/>
            <a:pathLst>
              <a:path w="2661920" h="382270">
                <a:moveTo>
                  <a:pt x="2596694" y="382199"/>
                </a:moveTo>
                <a:lnTo>
                  <a:pt x="63699" y="382199"/>
                </a:lnTo>
                <a:lnTo>
                  <a:pt x="38907" y="377192"/>
                </a:lnTo>
                <a:lnTo>
                  <a:pt x="18659" y="363539"/>
                </a:lnTo>
                <a:lnTo>
                  <a:pt x="5006" y="343291"/>
                </a:lnTo>
                <a:lnTo>
                  <a:pt x="0" y="318499"/>
                </a:lnTo>
                <a:lnTo>
                  <a:pt x="0" y="63699"/>
                </a:lnTo>
                <a:lnTo>
                  <a:pt x="5006" y="38907"/>
                </a:lnTo>
                <a:lnTo>
                  <a:pt x="18673" y="18649"/>
                </a:lnTo>
                <a:lnTo>
                  <a:pt x="38907" y="5006"/>
                </a:lnTo>
                <a:lnTo>
                  <a:pt x="63699" y="0"/>
                </a:lnTo>
                <a:lnTo>
                  <a:pt x="2596694" y="0"/>
                </a:lnTo>
                <a:lnTo>
                  <a:pt x="2641752" y="18659"/>
                </a:lnTo>
                <a:lnTo>
                  <a:pt x="2660394" y="63699"/>
                </a:lnTo>
                <a:lnTo>
                  <a:pt x="2661919" y="87949"/>
                </a:lnTo>
                <a:lnTo>
                  <a:pt x="2660394" y="159249"/>
                </a:lnTo>
                <a:lnTo>
                  <a:pt x="2660394" y="318499"/>
                </a:lnTo>
                <a:lnTo>
                  <a:pt x="2655388" y="343291"/>
                </a:lnTo>
                <a:lnTo>
                  <a:pt x="2641735" y="363539"/>
                </a:lnTo>
                <a:lnTo>
                  <a:pt x="2621487" y="377192"/>
                </a:lnTo>
                <a:lnTo>
                  <a:pt x="2596694" y="382199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383843" y="4197991"/>
            <a:ext cx="2660650" cy="562610"/>
          </a:xfrm>
          <a:custGeom>
            <a:avLst/>
            <a:gdLst/>
            <a:ahLst/>
            <a:cxnLst/>
            <a:rect l="l" t="t" r="r" b="b"/>
            <a:pathLst>
              <a:path w="2660650" h="562610">
                <a:moveTo>
                  <a:pt x="2566644" y="562498"/>
                </a:moveTo>
                <a:lnTo>
                  <a:pt x="93749" y="562498"/>
                </a:lnTo>
                <a:lnTo>
                  <a:pt x="57258" y="555131"/>
                </a:lnTo>
                <a:lnTo>
                  <a:pt x="27459" y="535039"/>
                </a:lnTo>
                <a:lnTo>
                  <a:pt x="7367" y="505240"/>
                </a:lnTo>
                <a:lnTo>
                  <a:pt x="0" y="468749"/>
                </a:lnTo>
                <a:lnTo>
                  <a:pt x="0" y="234374"/>
                </a:lnTo>
                <a:lnTo>
                  <a:pt x="424" y="153899"/>
                </a:lnTo>
                <a:lnTo>
                  <a:pt x="0" y="93749"/>
                </a:lnTo>
                <a:lnTo>
                  <a:pt x="7367" y="57258"/>
                </a:lnTo>
                <a:lnTo>
                  <a:pt x="27473" y="27449"/>
                </a:lnTo>
                <a:lnTo>
                  <a:pt x="57258" y="7367"/>
                </a:lnTo>
                <a:lnTo>
                  <a:pt x="93749" y="0"/>
                </a:lnTo>
                <a:lnTo>
                  <a:pt x="2566644" y="0"/>
                </a:lnTo>
                <a:lnTo>
                  <a:pt x="2618658" y="15746"/>
                </a:lnTo>
                <a:lnTo>
                  <a:pt x="2653260" y="57871"/>
                </a:lnTo>
                <a:lnTo>
                  <a:pt x="2660394" y="93749"/>
                </a:lnTo>
                <a:lnTo>
                  <a:pt x="2660394" y="468749"/>
                </a:lnTo>
                <a:lnTo>
                  <a:pt x="2653027" y="505240"/>
                </a:lnTo>
                <a:lnTo>
                  <a:pt x="2632935" y="535039"/>
                </a:lnTo>
                <a:lnTo>
                  <a:pt x="2603135" y="555131"/>
                </a:lnTo>
                <a:lnTo>
                  <a:pt x="2566644" y="5624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475528" y="2116316"/>
            <a:ext cx="2900680" cy="2567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"/>
                <a:cs typeface="Arial"/>
              </a:rPr>
              <a:t>Hi Scott, where are </a:t>
            </a:r>
            <a:r>
              <a:rPr sz="1200" dirty="0">
                <a:latin typeface="Arial"/>
                <a:cs typeface="Arial"/>
              </a:rPr>
              <a:t>you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headed?</a:t>
            </a:r>
            <a:endParaRPr sz="1200">
              <a:latin typeface="Arial"/>
              <a:cs typeface="Arial"/>
            </a:endParaRPr>
          </a:p>
          <a:p>
            <a:pPr marL="12700" marR="6985" indent="853440">
              <a:lnSpc>
                <a:spcPct val="295800"/>
              </a:lnSpc>
            </a:pPr>
            <a:r>
              <a:rPr sz="1200" spc="-5" dirty="0">
                <a:latin typeface="Arial"/>
                <a:cs typeface="Arial"/>
              </a:rPr>
              <a:t>I’m going to the Ferry Building  Ok, would </a:t>
            </a:r>
            <a:r>
              <a:rPr sz="1200" dirty="0">
                <a:latin typeface="Arial"/>
                <a:cs typeface="Arial"/>
              </a:rPr>
              <a:t>you </a:t>
            </a:r>
            <a:r>
              <a:rPr sz="1200" spc="-5" dirty="0">
                <a:latin typeface="Arial"/>
                <a:cs typeface="Arial"/>
              </a:rPr>
              <a:t>like an UberX</a:t>
            </a:r>
            <a:r>
              <a:rPr sz="1200" spc="-4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again?</a:t>
            </a:r>
            <a:endParaRPr sz="1200">
              <a:latin typeface="Arial"/>
              <a:cs typeface="Arial"/>
            </a:endParaRPr>
          </a:p>
          <a:p>
            <a:pPr marL="20955" marR="5080" indent="531495">
              <a:lnSpc>
                <a:spcPct val="287800"/>
              </a:lnSpc>
              <a:spcBef>
                <a:spcPts val="110"/>
              </a:spcBef>
            </a:pPr>
            <a:r>
              <a:rPr sz="1200" spc="-5" dirty="0">
                <a:latin typeface="Arial"/>
                <a:cs typeface="Arial"/>
              </a:rPr>
              <a:t>No, we’ll need an UberXL this time  Ok, Ahmed will arrive in </a:t>
            </a:r>
            <a:r>
              <a:rPr sz="1200" dirty="0">
                <a:latin typeface="Arial"/>
                <a:cs typeface="Arial"/>
              </a:rPr>
              <a:t>3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minutes</a:t>
            </a:r>
            <a:endParaRPr sz="1200">
              <a:latin typeface="Arial"/>
              <a:cs typeface="Arial"/>
            </a:endParaRPr>
          </a:p>
          <a:p>
            <a:pPr marL="20955">
              <a:lnSpc>
                <a:spcPts val="1655"/>
              </a:lnSpc>
            </a:pPr>
            <a:r>
              <a:rPr sz="1200" spc="-5" dirty="0">
                <a:latin typeface="Arial"/>
                <a:cs typeface="Arial"/>
              </a:rPr>
              <a:t>in </a:t>
            </a:r>
            <a:r>
              <a:rPr sz="1200" dirty="0">
                <a:latin typeface="Arial"/>
                <a:cs typeface="Arial"/>
              </a:rPr>
              <a:t>a </a:t>
            </a:r>
            <a:r>
              <a:rPr sz="1200" spc="-5" dirty="0">
                <a:latin typeface="Arial"/>
                <a:cs typeface="Arial"/>
              </a:rPr>
              <a:t>black </a:t>
            </a:r>
            <a:r>
              <a:rPr sz="1400" spc="-5" dirty="0">
                <a:latin typeface="Arial"/>
                <a:cs typeface="Arial"/>
              </a:rPr>
              <a:t>Toyota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Sequoia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640919" y="1975678"/>
            <a:ext cx="563073" cy="5644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383843" y="315924"/>
            <a:ext cx="1517650" cy="382270"/>
          </a:xfrm>
          <a:custGeom>
            <a:avLst/>
            <a:gdLst/>
            <a:ahLst/>
            <a:cxnLst/>
            <a:rect l="l" t="t" r="r" b="b"/>
            <a:pathLst>
              <a:path w="1517650" h="382270">
                <a:moveTo>
                  <a:pt x="1453397" y="382199"/>
                </a:moveTo>
                <a:lnTo>
                  <a:pt x="63699" y="382199"/>
                </a:lnTo>
                <a:lnTo>
                  <a:pt x="38907" y="377193"/>
                </a:lnTo>
                <a:lnTo>
                  <a:pt x="18659" y="363541"/>
                </a:lnTo>
                <a:lnTo>
                  <a:pt x="5006" y="343294"/>
                </a:lnTo>
                <a:lnTo>
                  <a:pt x="0" y="318499"/>
                </a:lnTo>
                <a:lnTo>
                  <a:pt x="0" y="159249"/>
                </a:lnTo>
                <a:lnTo>
                  <a:pt x="249" y="104577"/>
                </a:lnTo>
                <a:lnTo>
                  <a:pt x="0" y="63699"/>
                </a:lnTo>
                <a:lnTo>
                  <a:pt x="5006" y="38905"/>
                </a:lnTo>
                <a:lnTo>
                  <a:pt x="18659" y="18657"/>
                </a:lnTo>
                <a:lnTo>
                  <a:pt x="38907" y="5005"/>
                </a:lnTo>
                <a:lnTo>
                  <a:pt x="63699" y="0"/>
                </a:lnTo>
                <a:lnTo>
                  <a:pt x="1453397" y="0"/>
                </a:lnTo>
                <a:lnTo>
                  <a:pt x="1498447" y="18657"/>
                </a:lnTo>
                <a:lnTo>
                  <a:pt x="1517096" y="63699"/>
                </a:lnTo>
                <a:lnTo>
                  <a:pt x="1517096" y="318499"/>
                </a:lnTo>
                <a:lnTo>
                  <a:pt x="1512090" y="343294"/>
                </a:lnTo>
                <a:lnTo>
                  <a:pt x="1498437" y="363541"/>
                </a:lnTo>
                <a:lnTo>
                  <a:pt x="1478189" y="377193"/>
                </a:lnTo>
                <a:lnTo>
                  <a:pt x="1453397" y="3821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475528" y="397739"/>
            <a:ext cx="2903220" cy="1235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"/>
                <a:cs typeface="Arial"/>
              </a:rPr>
              <a:t>Hi, how </a:t>
            </a:r>
            <a:r>
              <a:rPr sz="1200" dirty="0">
                <a:latin typeface="Arial"/>
                <a:cs typeface="Arial"/>
              </a:rPr>
              <a:t>can I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help?</a:t>
            </a:r>
            <a:endParaRPr sz="1200">
              <a:latin typeface="Arial"/>
              <a:cs typeface="Arial"/>
            </a:endParaRPr>
          </a:p>
          <a:p>
            <a:pPr marL="12700" marR="5080" indent="1870075">
              <a:lnSpc>
                <a:spcPct val="280600"/>
              </a:lnSpc>
            </a:pPr>
            <a:r>
              <a:rPr sz="1200" dirty="0">
                <a:latin typeface="Arial"/>
                <a:cs typeface="Arial"/>
              </a:rPr>
              <a:t>I </a:t>
            </a:r>
            <a:r>
              <a:rPr sz="1200" spc="-5" dirty="0">
                <a:latin typeface="Arial"/>
                <a:cs typeface="Arial"/>
              </a:rPr>
              <a:t>need an</a:t>
            </a:r>
            <a:r>
              <a:rPr sz="1200" spc="-9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Uber  Sure! I’ll </a:t>
            </a:r>
            <a:r>
              <a:rPr sz="1200" dirty="0">
                <a:latin typeface="Arial"/>
                <a:cs typeface="Arial"/>
              </a:rPr>
              <a:t>connect you </a:t>
            </a:r>
            <a:r>
              <a:rPr sz="1200" spc="-5" dirty="0">
                <a:latin typeface="Arial"/>
                <a:cs typeface="Arial"/>
              </a:rPr>
              <a:t>to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Uber</a:t>
            </a:r>
            <a:endParaRPr sz="12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827144" y="250274"/>
            <a:ext cx="556698" cy="5134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subTitle" idx="4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pc="35" dirty="0"/>
              <a:t>Actions on</a:t>
            </a:r>
            <a:r>
              <a:rPr spc="-145" dirty="0"/>
              <a:t> </a:t>
            </a:r>
            <a:r>
              <a:rPr spc="5" dirty="0"/>
              <a:t>Google</a:t>
            </a:r>
          </a:p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2300" spc="15" dirty="0">
                <a:solidFill>
                  <a:srgbClr val="1154CC"/>
                </a:solidFill>
              </a:rPr>
              <a:t>developers.google.com/actions</a:t>
            </a:r>
            <a:endParaRPr sz="2300"/>
          </a:p>
        </p:txBody>
      </p:sp>
      <p:sp>
        <p:nvSpPr>
          <p:cNvPr id="3" name="object 3"/>
          <p:cNvSpPr/>
          <p:nvPr/>
        </p:nvSpPr>
        <p:spPr>
          <a:xfrm>
            <a:off x="3922717" y="1444259"/>
            <a:ext cx="1298547" cy="11977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03722" y="1882081"/>
            <a:ext cx="1388697" cy="13855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837615" y="1875896"/>
            <a:ext cx="1481223" cy="13916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585423" y="1875896"/>
            <a:ext cx="1331910" cy="139169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589143" y="3658782"/>
            <a:ext cx="61849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Arial"/>
                <a:cs typeface="Arial"/>
              </a:rPr>
              <a:t>Design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213649" y="3658782"/>
            <a:ext cx="71691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Arial"/>
                <a:cs typeface="Arial"/>
              </a:rPr>
              <a:t>Develop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925523" y="3658782"/>
            <a:ext cx="61849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Arial"/>
                <a:cs typeface="Arial"/>
              </a:rPr>
              <a:t>Deploy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4123" y="1882081"/>
            <a:ext cx="1388697" cy="13855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469195" y="1804046"/>
            <a:ext cx="8255" cy="1535430"/>
          </a:xfrm>
          <a:custGeom>
            <a:avLst/>
            <a:gdLst/>
            <a:ahLst/>
            <a:cxnLst/>
            <a:rect l="l" t="t" r="r" b="b"/>
            <a:pathLst>
              <a:path w="8255" h="1535429">
                <a:moveTo>
                  <a:pt x="0" y="0"/>
                </a:moveTo>
                <a:lnTo>
                  <a:pt x="8099" y="1535396"/>
                </a:lnTo>
              </a:path>
            </a:pathLst>
          </a:custGeom>
          <a:ln w="3809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036694" y="1131383"/>
            <a:ext cx="3238500" cy="16294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504825" algn="l"/>
                <a:tab pos="505459" algn="l"/>
              </a:tabLst>
            </a:pPr>
            <a:r>
              <a:rPr spc="-40" dirty="0"/>
              <a:t>Create</a:t>
            </a:r>
            <a:r>
              <a:rPr spc="-85" dirty="0"/>
              <a:t> </a:t>
            </a:r>
            <a:r>
              <a:rPr spc="-25" dirty="0"/>
              <a:t>Persona</a:t>
            </a:r>
          </a:p>
          <a:p>
            <a:pPr marL="12700" marR="5080">
              <a:lnSpc>
                <a:spcPct val="169300"/>
              </a:lnSpc>
              <a:buAutoNum type="arabicPeriod"/>
              <a:tabLst>
                <a:tab pos="504825" algn="l"/>
                <a:tab pos="505459" algn="l"/>
              </a:tabLst>
            </a:pPr>
            <a:r>
              <a:rPr spc="-5" dirty="0"/>
              <a:t>Think </a:t>
            </a:r>
            <a:r>
              <a:rPr spc="40" dirty="0"/>
              <a:t>out </a:t>
            </a:r>
            <a:r>
              <a:rPr spc="95" dirty="0"/>
              <a:t>of</a:t>
            </a:r>
            <a:r>
              <a:rPr spc="-345" dirty="0"/>
              <a:t> </a:t>
            </a:r>
            <a:r>
              <a:rPr spc="30" dirty="0"/>
              <a:t>Actions  </a:t>
            </a:r>
            <a:r>
              <a:rPr spc="10" dirty="0"/>
              <a:t>03	</a:t>
            </a:r>
            <a:r>
              <a:rPr spc="-5" dirty="0"/>
              <a:t>Context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36694" y="2988754"/>
            <a:ext cx="2407285" cy="10102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4825" indent="-492125">
              <a:lnSpc>
                <a:spcPct val="100000"/>
              </a:lnSpc>
              <a:spcBef>
                <a:spcPts val="100"/>
              </a:spcBef>
              <a:buAutoNum type="arabicPeriod" startAt="4"/>
              <a:tabLst>
                <a:tab pos="504825" algn="l"/>
                <a:tab pos="505459" algn="l"/>
              </a:tabLst>
            </a:pPr>
            <a:r>
              <a:rPr sz="2400" spc="-50" dirty="0">
                <a:solidFill>
                  <a:srgbClr val="666666"/>
                </a:solidFill>
                <a:latin typeface="Arial"/>
                <a:cs typeface="Arial"/>
              </a:rPr>
              <a:t>Speech</a:t>
            </a:r>
            <a:r>
              <a:rPr sz="2400" spc="-120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2400" spc="-30" dirty="0">
                <a:solidFill>
                  <a:srgbClr val="666666"/>
                </a:solidFill>
                <a:latin typeface="Arial"/>
                <a:cs typeface="Arial"/>
              </a:rPr>
              <a:t>Errors</a:t>
            </a:r>
            <a:endParaRPr sz="2400">
              <a:latin typeface="Arial"/>
              <a:cs typeface="Arial"/>
            </a:endParaRPr>
          </a:p>
          <a:p>
            <a:pPr marL="504825" indent="-492125">
              <a:lnSpc>
                <a:spcPct val="100000"/>
              </a:lnSpc>
              <a:spcBef>
                <a:spcPts val="1995"/>
              </a:spcBef>
              <a:buAutoNum type="arabicPeriod" startAt="4"/>
              <a:tabLst>
                <a:tab pos="504825" algn="l"/>
                <a:tab pos="505459" algn="l"/>
              </a:tabLst>
            </a:pPr>
            <a:r>
              <a:rPr sz="2400" spc="-5" dirty="0">
                <a:solidFill>
                  <a:srgbClr val="666666"/>
                </a:solidFill>
                <a:latin typeface="Arial"/>
                <a:cs typeface="Arial"/>
              </a:rPr>
              <a:t>Think</a:t>
            </a:r>
            <a:r>
              <a:rPr sz="2400" spc="-90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2400" spc="-25" dirty="0">
                <a:solidFill>
                  <a:srgbClr val="666666"/>
                </a:solidFill>
                <a:latin typeface="Arial"/>
                <a:cs typeface="Arial"/>
              </a:rPr>
              <a:t>Big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79546" y="3618958"/>
            <a:ext cx="61849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Arial"/>
                <a:cs typeface="Arial"/>
              </a:rPr>
              <a:t>Design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03722" y="1875896"/>
            <a:ext cx="1388697" cy="13916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837615" y="1875896"/>
            <a:ext cx="1481223" cy="13916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551562" y="1875896"/>
            <a:ext cx="1365772" cy="139169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213649" y="3618958"/>
            <a:ext cx="71691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Arial"/>
                <a:cs typeface="Arial"/>
              </a:rPr>
              <a:t>Develop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29090" y="4198928"/>
            <a:ext cx="2107565" cy="0"/>
          </a:xfrm>
          <a:custGeom>
            <a:avLst/>
            <a:gdLst/>
            <a:ahLst/>
            <a:cxnLst/>
            <a:rect l="l" t="t" r="r" b="b"/>
            <a:pathLst>
              <a:path w="2107565">
                <a:moveTo>
                  <a:pt x="0" y="0"/>
                </a:moveTo>
                <a:lnTo>
                  <a:pt x="2107545" y="0"/>
                </a:lnTo>
              </a:path>
            </a:pathLst>
          </a:custGeom>
          <a:ln w="21624">
            <a:solidFill>
              <a:srgbClr val="B6B6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081283" y="4198928"/>
            <a:ext cx="2138045" cy="0"/>
          </a:xfrm>
          <a:custGeom>
            <a:avLst/>
            <a:gdLst/>
            <a:ahLst/>
            <a:cxnLst/>
            <a:rect l="l" t="t" r="r" b="b"/>
            <a:pathLst>
              <a:path w="2138045">
                <a:moveTo>
                  <a:pt x="0" y="0"/>
                </a:moveTo>
                <a:lnTo>
                  <a:pt x="2138008" y="0"/>
                </a:lnTo>
              </a:path>
            </a:pathLst>
          </a:custGeom>
          <a:ln w="21624">
            <a:solidFill>
              <a:srgbClr val="B6B6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717586" y="4156741"/>
            <a:ext cx="81699" cy="817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94833" y="4159241"/>
            <a:ext cx="105517" cy="819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629115" y="2598732"/>
            <a:ext cx="2107565" cy="0"/>
          </a:xfrm>
          <a:custGeom>
            <a:avLst/>
            <a:gdLst/>
            <a:ahLst/>
            <a:cxnLst/>
            <a:rect l="l" t="t" r="r" b="b"/>
            <a:pathLst>
              <a:path w="2107565">
                <a:moveTo>
                  <a:pt x="0" y="0"/>
                </a:moveTo>
                <a:lnTo>
                  <a:pt x="2107520" y="0"/>
                </a:lnTo>
              </a:path>
            </a:pathLst>
          </a:custGeom>
          <a:ln w="21624">
            <a:solidFill>
              <a:srgbClr val="B6B6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081283" y="2598732"/>
            <a:ext cx="2138045" cy="0"/>
          </a:xfrm>
          <a:custGeom>
            <a:avLst/>
            <a:gdLst/>
            <a:ahLst/>
            <a:cxnLst/>
            <a:rect l="l" t="t" r="r" b="b"/>
            <a:pathLst>
              <a:path w="2138045">
                <a:moveTo>
                  <a:pt x="0" y="0"/>
                </a:moveTo>
                <a:lnTo>
                  <a:pt x="2138033" y="0"/>
                </a:lnTo>
              </a:path>
            </a:pathLst>
          </a:custGeom>
          <a:ln w="21624">
            <a:solidFill>
              <a:srgbClr val="B6B6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717586" y="2556544"/>
            <a:ext cx="81699" cy="817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994833" y="2559044"/>
            <a:ext cx="105517" cy="819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219291" y="3141968"/>
            <a:ext cx="410209" cy="1499870"/>
          </a:xfrm>
          <a:custGeom>
            <a:avLst/>
            <a:gdLst/>
            <a:ahLst/>
            <a:cxnLst/>
            <a:rect l="l" t="t" r="r" b="b"/>
            <a:pathLst>
              <a:path w="410210" h="1499870">
                <a:moveTo>
                  <a:pt x="0" y="0"/>
                </a:moveTo>
                <a:lnTo>
                  <a:pt x="409799" y="0"/>
                </a:lnTo>
                <a:lnTo>
                  <a:pt x="409799" y="1499697"/>
                </a:lnTo>
                <a:lnTo>
                  <a:pt x="0" y="1499697"/>
                </a:lnTo>
                <a:lnTo>
                  <a:pt x="0" y="0"/>
                </a:lnTo>
                <a:close/>
              </a:path>
            </a:pathLst>
          </a:custGeom>
          <a:solidFill>
            <a:srgbClr val="B6D6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219316" y="1438272"/>
            <a:ext cx="410209" cy="1490980"/>
          </a:xfrm>
          <a:custGeom>
            <a:avLst/>
            <a:gdLst/>
            <a:ahLst/>
            <a:cxnLst/>
            <a:rect l="l" t="t" r="r" b="b"/>
            <a:pathLst>
              <a:path w="410210" h="1490980">
                <a:moveTo>
                  <a:pt x="0" y="0"/>
                </a:moveTo>
                <a:lnTo>
                  <a:pt x="409799" y="0"/>
                </a:lnTo>
                <a:lnTo>
                  <a:pt x="409799" y="1490397"/>
                </a:lnTo>
                <a:lnTo>
                  <a:pt x="0" y="1490397"/>
                </a:lnTo>
                <a:lnTo>
                  <a:pt x="0" y="0"/>
                </a:lnTo>
                <a:close/>
              </a:path>
            </a:pathLst>
          </a:custGeom>
          <a:solidFill>
            <a:srgbClr val="B6D6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537221" y="1438272"/>
            <a:ext cx="410209" cy="3203575"/>
          </a:xfrm>
          <a:custGeom>
            <a:avLst/>
            <a:gdLst/>
            <a:ahLst/>
            <a:cxnLst/>
            <a:rect l="l" t="t" r="r" b="b"/>
            <a:pathLst>
              <a:path w="410210" h="3203575">
                <a:moveTo>
                  <a:pt x="0" y="0"/>
                </a:moveTo>
                <a:lnTo>
                  <a:pt x="409799" y="0"/>
                </a:lnTo>
                <a:lnTo>
                  <a:pt x="409799" y="3203393"/>
                </a:lnTo>
                <a:lnTo>
                  <a:pt x="0" y="3203393"/>
                </a:lnTo>
                <a:lnTo>
                  <a:pt x="0" y="0"/>
                </a:lnTo>
                <a:close/>
              </a:path>
            </a:pathLst>
          </a:custGeom>
          <a:solidFill>
            <a:srgbClr val="3B77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901386" y="1438272"/>
            <a:ext cx="410209" cy="3203575"/>
          </a:xfrm>
          <a:custGeom>
            <a:avLst/>
            <a:gdLst/>
            <a:ahLst/>
            <a:cxnLst/>
            <a:rect l="l" t="t" r="r" b="b"/>
            <a:pathLst>
              <a:path w="410209" h="3203575">
                <a:moveTo>
                  <a:pt x="0" y="0"/>
                </a:moveTo>
                <a:lnTo>
                  <a:pt x="409799" y="0"/>
                </a:lnTo>
                <a:lnTo>
                  <a:pt x="409799" y="3203393"/>
                </a:lnTo>
                <a:lnTo>
                  <a:pt x="0" y="3203393"/>
                </a:lnTo>
                <a:lnTo>
                  <a:pt x="0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716234" y="2773994"/>
            <a:ext cx="466725" cy="590550"/>
          </a:xfrm>
          <a:custGeom>
            <a:avLst/>
            <a:gdLst/>
            <a:ahLst/>
            <a:cxnLst/>
            <a:rect l="l" t="t" r="r" b="b"/>
            <a:pathLst>
              <a:path w="466725" h="590550">
                <a:moveTo>
                  <a:pt x="233249" y="590273"/>
                </a:moveTo>
                <a:lnTo>
                  <a:pt x="159522" y="587301"/>
                </a:lnTo>
                <a:lnTo>
                  <a:pt x="95493" y="579024"/>
                </a:lnTo>
                <a:lnTo>
                  <a:pt x="45002" y="566400"/>
                </a:lnTo>
                <a:lnTo>
                  <a:pt x="0" y="531948"/>
                </a:lnTo>
                <a:lnTo>
                  <a:pt x="0" y="0"/>
                </a:lnTo>
                <a:lnTo>
                  <a:pt x="11890" y="18427"/>
                </a:lnTo>
                <a:lnTo>
                  <a:pt x="45002" y="34431"/>
                </a:lnTo>
                <a:lnTo>
                  <a:pt x="95493" y="47051"/>
                </a:lnTo>
                <a:lnTo>
                  <a:pt x="159522" y="55327"/>
                </a:lnTo>
                <a:lnTo>
                  <a:pt x="233249" y="58299"/>
                </a:lnTo>
                <a:lnTo>
                  <a:pt x="466499" y="58299"/>
                </a:lnTo>
                <a:lnTo>
                  <a:pt x="466499" y="531948"/>
                </a:lnTo>
                <a:lnTo>
                  <a:pt x="454608" y="550389"/>
                </a:lnTo>
                <a:lnTo>
                  <a:pt x="421496" y="566400"/>
                </a:lnTo>
                <a:lnTo>
                  <a:pt x="371005" y="579024"/>
                </a:lnTo>
                <a:lnTo>
                  <a:pt x="306976" y="587301"/>
                </a:lnTo>
                <a:lnTo>
                  <a:pt x="233249" y="590273"/>
                </a:lnTo>
                <a:close/>
              </a:path>
              <a:path w="466725" h="590550">
                <a:moveTo>
                  <a:pt x="466499" y="58299"/>
                </a:moveTo>
                <a:lnTo>
                  <a:pt x="233249" y="58299"/>
                </a:lnTo>
                <a:lnTo>
                  <a:pt x="306976" y="55327"/>
                </a:lnTo>
                <a:lnTo>
                  <a:pt x="371005" y="47051"/>
                </a:lnTo>
                <a:lnTo>
                  <a:pt x="421496" y="34431"/>
                </a:lnTo>
                <a:lnTo>
                  <a:pt x="454608" y="18427"/>
                </a:lnTo>
                <a:lnTo>
                  <a:pt x="466499" y="0"/>
                </a:lnTo>
                <a:lnTo>
                  <a:pt x="466499" y="58299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716234" y="2715669"/>
            <a:ext cx="466725" cy="116839"/>
          </a:xfrm>
          <a:custGeom>
            <a:avLst/>
            <a:gdLst/>
            <a:ahLst/>
            <a:cxnLst/>
            <a:rect l="l" t="t" r="r" b="b"/>
            <a:pathLst>
              <a:path w="466725" h="116839">
                <a:moveTo>
                  <a:pt x="233249" y="116624"/>
                </a:moveTo>
                <a:lnTo>
                  <a:pt x="159522" y="113652"/>
                </a:lnTo>
                <a:lnTo>
                  <a:pt x="95493" y="105376"/>
                </a:lnTo>
                <a:lnTo>
                  <a:pt x="45002" y="92756"/>
                </a:lnTo>
                <a:lnTo>
                  <a:pt x="0" y="58324"/>
                </a:lnTo>
                <a:lnTo>
                  <a:pt x="11890" y="39884"/>
                </a:lnTo>
                <a:lnTo>
                  <a:pt x="45002" y="23873"/>
                </a:lnTo>
                <a:lnTo>
                  <a:pt x="95493" y="11249"/>
                </a:lnTo>
                <a:lnTo>
                  <a:pt x="159522" y="2972"/>
                </a:lnTo>
                <a:lnTo>
                  <a:pt x="233249" y="0"/>
                </a:lnTo>
                <a:lnTo>
                  <a:pt x="306976" y="2972"/>
                </a:lnTo>
                <a:lnTo>
                  <a:pt x="371005" y="11249"/>
                </a:lnTo>
                <a:lnTo>
                  <a:pt x="421496" y="23873"/>
                </a:lnTo>
                <a:lnTo>
                  <a:pt x="454608" y="39884"/>
                </a:lnTo>
                <a:lnTo>
                  <a:pt x="466499" y="58324"/>
                </a:lnTo>
                <a:lnTo>
                  <a:pt x="454608" y="76752"/>
                </a:lnTo>
                <a:lnTo>
                  <a:pt x="421496" y="92756"/>
                </a:lnTo>
                <a:lnTo>
                  <a:pt x="371005" y="105376"/>
                </a:lnTo>
                <a:lnTo>
                  <a:pt x="306976" y="113652"/>
                </a:lnTo>
                <a:lnTo>
                  <a:pt x="233249" y="116624"/>
                </a:lnTo>
                <a:close/>
              </a:path>
            </a:pathLst>
          </a:custGeom>
          <a:solidFill>
            <a:srgbClr val="DF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967767" y="1551809"/>
            <a:ext cx="880744" cy="1207770"/>
          </a:xfrm>
          <a:custGeom>
            <a:avLst/>
            <a:gdLst/>
            <a:ahLst/>
            <a:cxnLst/>
            <a:rect l="l" t="t" r="r" b="b"/>
            <a:pathLst>
              <a:path w="880745" h="1207770">
                <a:moveTo>
                  <a:pt x="733748" y="1207510"/>
                </a:moveTo>
                <a:lnTo>
                  <a:pt x="146749" y="1207510"/>
                </a:lnTo>
                <a:lnTo>
                  <a:pt x="100364" y="1200026"/>
                </a:lnTo>
                <a:lnTo>
                  <a:pt x="60080" y="1179187"/>
                </a:lnTo>
                <a:lnTo>
                  <a:pt x="28313" y="1147413"/>
                </a:lnTo>
                <a:lnTo>
                  <a:pt x="7481" y="1107123"/>
                </a:lnTo>
                <a:lnTo>
                  <a:pt x="0" y="1060735"/>
                </a:lnTo>
                <a:lnTo>
                  <a:pt x="0" y="146752"/>
                </a:lnTo>
                <a:lnTo>
                  <a:pt x="7481" y="100366"/>
                </a:lnTo>
                <a:lnTo>
                  <a:pt x="28313" y="60081"/>
                </a:lnTo>
                <a:lnTo>
                  <a:pt x="60080" y="28314"/>
                </a:lnTo>
                <a:lnTo>
                  <a:pt x="100364" y="7481"/>
                </a:lnTo>
                <a:lnTo>
                  <a:pt x="146749" y="0"/>
                </a:lnTo>
                <a:lnTo>
                  <a:pt x="733748" y="0"/>
                </a:lnTo>
                <a:lnTo>
                  <a:pt x="789910" y="11171"/>
                </a:lnTo>
                <a:lnTo>
                  <a:pt x="837523" y="42982"/>
                </a:lnTo>
                <a:lnTo>
                  <a:pt x="869332" y="90593"/>
                </a:lnTo>
                <a:lnTo>
                  <a:pt x="880498" y="146752"/>
                </a:lnTo>
                <a:lnTo>
                  <a:pt x="880498" y="1060735"/>
                </a:lnTo>
                <a:lnTo>
                  <a:pt x="873017" y="1107123"/>
                </a:lnTo>
                <a:lnTo>
                  <a:pt x="852184" y="1147413"/>
                </a:lnTo>
                <a:lnTo>
                  <a:pt x="820417" y="1179187"/>
                </a:lnTo>
                <a:lnTo>
                  <a:pt x="780133" y="1200026"/>
                </a:lnTo>
                <a:lnTo>
                  <a:pt x="733748" y="1207510"/>
                </a:lnTo>
                <a:close/>
              </a:path>
            </a:pathLst>
          </a:custGeom>
          <a:solidFill>
            <a:srgbClr val="69A8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75898" y="2435320"/>
            <a:ext cx="706648" cy="70664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781986" y="372774"/>
            <a:ext cx="648598" cy="64859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967617" y="3323443"/>
            <a:ext cx="880744" cy="447040"/>
          </a:xfrm>
          <a:custGeom>
            <a:avLst/>
            <a:gdLst/>
            <a:ahLst/>
            <a:cxnLst/>
            <a:rect l="l" t="t" r="r" b="b"/>
            <a:pathLst>
              <a:path w="880745" h="447039">
                <a:moveTo>
                  <a:pt x="806048" y="446699"/>
                </a:moveTo>
                <a:lnTo>
                  <a:pt x="74449" y="446699"/>
                </a:lnTo>
                <a:lnTo>
                  <a:pt x="45467" y="440849"/>
                </a:lnTo>
                <a:lnTo>
                  <a:pt x="21803" y="424896"/>
                </a:lnTo>
                <a:lnTo>
                  <a:pt x="5849" y="401231"/>
                </a:lnTo>
                <a:lnTo>
                  <a:pt x="0" y="372249"/>
                </a:lnTo>
                <a:lnTo>
                  <a:pt x="0" y="74449"/>
                </a:lnTo>
                <a:lnTo>
                  <a:pt x="5849" y="45467"/>
                </a:lnTo>
                <a:lnTo>
                  <a:pt x="21807" y="21799"/>
                </a:lnTo>
                <a:lnTo>
                  <a:pt x="45467" y="5849"/>
                </a:lnTo>
                <a:lnTo>
                  <a:pt x="74449" y="0"/>
                </a:lnTo>
                <a:lnTo>
                  <a:pt x="806048" y="0"/>
                </a:lnTo>
                <a:lnTo>
                  <a:pt x="847353" y="12508"/>
                </a:lnTo>
                <a:lnTo>
                  <a:pt x="874829" y="45959"/>
                </a:lnTo>
                <a:lnTo>
                  <a:pt x="880498" y="74449"/>
                </a:lnTo>
                <a:lnTo>
                  <a:pt x="880498" y="372249"/>
                </a:lnTo>
                <a:lnTo>
                  <a:pt x="874648" y="401231"/>
                </a:lnTo>
                <a:lnTo>
                  <a:pt x="858695" y="424896"/>
                </a:lnTo>
                <a:lnTo>
                  <a:pt x="835030" y="440849"/>
                </a:lnTo>
                <a:lnTo>
                  <a:pt x="806048" y="446699"/>
                </a:lnTo>
                <a:close/>
              </a:path>
            </a:pathLst>
          </a:custGeom>
          <a:solidFill>
            <a:srgbClr val="69A8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967591" y="3973267"/>
            <a:ext cx="880744" cy="447040"/>
          </a:xfrm>
          <a:custGeom>
            <a:avLst/>
            <a:gdLst/>
            <a:ahLst/>
            <a:cxnLst/>
            <a:rect l="l" t="t" r="r" b="b"/>
            <a:pathLst>
              <a:path w="880745" h="447039">
                <a:moveTo>
                  <a:pt x="806048" y="446699"/>
                </a:moveTo>
                <a:lnTo>
                  <a:pt x="74449" y="446699"/>
                </a:lnTo>
                <a:lnTo>
                  <a:pt x="45467" y="440849"/>
                </a:lnTo>
                <a:lnTo>
                  <a:pt x="21803" y="424896"/>
                </a:lnTo>
                <a:lnTo>
                  <a:pt x="5849" y="401231"/>
                </a:lnTo>
                <a:lnTo>
                  <a:pt x="0" y="372249"/>
                </a:lnTo>
                <a:lnTo>
                  <a:pt x="0" y="74449"/>
                </a:lnTo>
                <a:lnTo>
                  <a:pt x="5849" y="45467"/>
                </a:lnTo>
                <a:lnTo>
                  <a:pt x="21807" y="21799"/>
                </a:lnTo>
                <a:lnTo>
                  <a:pt x="45467" y="5849"/>
                </a:lnTo>
                <a:lnTo>
                  <a:pt x="74449" y="0"/>
                </a:lnTo>
                <a:lnTo>
                  <a:pt x="806048" y="0"/>
                </a:lnTo>
                <a:lnTo>
                  <a:pt x="847353" y="12508"/>
                </a:lnTo>
                <a:lnTo>
                  <a:pt x="874829" y="45959"/>
                </a:lnTo>
                <a:lnTo>
                  <a:pt x="880498" y="74449"/>
                </a:lnTo>
                <a:lnTo>
                  <a:pt x="880498" y="372249"/>
                </a:lnTo>
                <a:lnTo>
                  <a:pt x="874648" y="401231"/>
                </a:lnTo>
                <a:lnTo>
                  <a:pt x="858695" y="424896"/>
                </a:lnTo>
                <a:lnTo>
                  <a:pt x="835030" y="440849"/>
                </a:lnTo>
                <a:lnTo>
                  <a:pt x="806048" y="446699"/>
                </a:lnTo>
                <a:close/>
              </a:path>
            </a:pathLst>
          </a:custGeom>
          <a:solidFill>
            <a:srgbClr val="69A8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4110285" y="1875673"/>
            <a:ext cx="593725" cy="236854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 marR="5080" indent="14604">
              <a:lnSpc>
                <a:spcPts val="819"/>
              </a:lnSpc>
              <a:spcBef>
                <a:spcPts val="140"/>
              </a:spcBef>
            </a:pPr>
            <a:r>
              <a:rPr sz="700" spc="-40" dirty="0">
                <a:solidFill>
                  <a:srgbClr val="FFFFFF"/>
                </a:solidFill>
                <a:latin typeface="Trebuchet MS"/>
                <a:cs typeface="Trebuchet MS"/>
              </a:rPr>
              <a:t>Speech </a:t>
            </a:r>
            <a:r>
              <a:rPr sz="700" spc="-50" dirty="0">
                <a:solidFill>
                  <a:srgbClr val="FFFFFF"/>
                </a:solidFill>
                <a:latin typeface="Trebuchet MS"/>
                <a:cs typeface="Trebuchet MS"/>
              </a:rPr>
              <a:t>to </a:t>
            </a:r>
            <a:r>
              <a:rPr sz="700" spc="-75" dirty="0">
                <a:solidFill>
                  <a:srgbClr val="FFFFFF"/>
                </a:solidFill>
                <a:latin typeface="Trebuchet MS"/>
                <a:cs typeface="Trebuchet MS"/>
              </a:rPr>
              <a:t>Text,  </a:t>
            </a:r>
            <a:r>
              <a:rPr sz="700" spc="-45" dirty="0">
                <a:solidFill>
                  <a:srgbClr val="FFFFFF"/>
                </a:solidFill>
                <a:latin typeface="Trebuchet MS"/>
                <a:cs typeface="Trebuchet MS"/>
              </a:rPr>
              <a:t>NLP,</a:t>
            </a:r>
            <a:r>
              <a:rPr sz="700" spc="-1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700" spc="-45" dirty="0">
                <a:solidFill>
                  <a:srgbClr val="FFFFFF"/>
                </a:solidFill>
                <a:latin typeface="Trebuchet MS"/>
                <a:cs typeface="Trebuchet MS"/>
              </a:rPr>
              <a:t>Knowledge</a:t>
            </a:r>
            <a:endParaRPr sz="7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049481" y="2085223"/>
            <a:ext cx="715010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spc="-65" dirty="0">
                <a:solidFill>
                  <a:srgbClr val="FFFFFF"/>
                </a:solidFill>
                <a:latin typeface="Trebuchet MS"/>
                <a:cs typeface="Trebuchet MS"/>
              </a:rPr>
              <a:t>Graph, </a:t>
            </a:r>
            <a:r>
              <a:rPr sz="700" spc="-40" dirty="0">
                <a:solidFill>
                  <a:srgbClr val="FFFFFF"/>
                </a:solidFill>
                <a:latin typeface="Trebuchet MS"/>
                <a:cs typeface="Trebuchet MS"/>
              </a:rPr>
              <a:t>ML,</a:t>
            </a:r>
            <a:r>
              <a:rPr sz="7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700" spc="-50" dirty="0">
                <a:solidFill>
                  <a:srgbClr val="FFFFFF"/>
                </a:solidFill>
                <a:latin typeface="Trebuchet MS"/>
                <a:cs typeface="Trebuchet MS"/>
              </a:rPr>
              <a:t>Ranking,</a:t>
            </a:r>
            <a:endParaRPr sz="700">
              <a:latin typeface="Trebuchet MS"/>
              <a:cs typeface="Trebuchet M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048635" y="2189998"/>
            <a:ext cx="717550" cy="236854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230504" marR="5080" indent="-218440">
              <a:lnSpc>
                <a:spcPts val="819"/>
              </a:lnSpc>
              <a:spcBef>
                <a:spcPts val="140"/>
              </a:spcBef>
            </a:pPr>
            <a:r>
              <a:rPr sz="700" spc="-40" dirty="0">
                <a:solidFill>
                  <a:srgbClr val="FFFFFF"/>
                </a:solidFill>
                <a:latin typeface="Trebuchet MS"/>
                <a:cs typeface="Trebuchet MS"/>
              </a:rPr>
              <a:t>User </a:t>
            </a:r>
            <a:r>
              <a:rPr sz="700" spc="-55" dirty="0">
                <a:solidFill>
                  <a:srgbClr val="FFFFFF"/>
                </a:solidFill>
                <a:latin typeface="Trebuchet MS"/>
                <a:cs typeface="Trebuchet MS"/>
              </a:rPr>
              <a:t>Profile, </a:t>
            </a:r>
            <a:r>
              <a:rPr sz="700" spc="-60" dirty="0">
                <a:solidFill>
                  <a:srgbClr val="FFFFFF"/>
                </a:solidFill>
                <a:latin typeface="Trebuchet MS"/>
                <a:cs typeface="Trebuchet MS"/>
              </a:rPr>
              <a:t>Text </a:t>
            </a:r>
            <a:r>
              <a:rPr sz="700" spc="-55" dirty="0">
                <a:solidFill>
                  <a:srgbClr val="FFFFFF"/>
                </a:solidFill>
                <a:latin typeface="Trebuchet MS"/>
                <a:cs typeface="Trebuchet MS"/>
              </a:rPr>
              <a:t>to  </a:t>
            </a:r>
            <a:r>
              <a:rPr sz="700" spc="-35" dirty="0">
                <a:solidFill>
                  <a:srgbClr val="FFFFFF"/>
                </a:solidFill>
                <a:latin typeface="Trebuchet MS"/>
                <a:cs typeface="Trebuchet MS"/>
              </a:rPr>
              <a:t>Speech</a:t>
            </a:r>
            <a:endParaRPr sz="700">
              <a:latin typeface="Trebuchet MS"/>
              <a:cs typeface="Trebuchet M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472174" y="1130130"/>
            <a:ext cx="1259205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b="1" spc="-15" dirty="0">
                <a:solidFill>
                  <a:srgbClr val="999999"/>
                </a:solidFill>
                <a:latin typeface="Trebuchet MS"/>
                <a:cs typeface="Trebuchet MS"/>
              </a:rPr>
              <a:t>Conversation </a:t>
            </a:r>
            <a:r>
              <a:rPr sz="700" b="1" spc="-10" dirty="0">
                <a:solidFill>
                  <a:srgbClr val="999999"/>
                </a:solidFill>
                <a:latin typeface="Trebuchet MS"/>
                <a:cs typeface="Trebuchet MS"/>
              </a:rPr>
              <a:t>API, </a:t>
            </a:r>
            <a:r>
              <a:rPr sz="700" b="1" spc="-5" dirty="0">
                <a:solidFill>
                  <a:srgbClr val="999999"/>
                </a:solidFill>
                <a:latin typeface="Trebuchet MS"/>
                <a:cs typeface="Trebuchet MS"/>
              </a:rPr>
              <a:t>Actions</a:t>
            </a:r>
            <a:r>
              <a:rPr sz="700" b="1" spc="-130" dirty="0">
                <a:solidFill>
                  <a:srgbClr val="999999"/>
                </a:solidFill>
                <a:latin typeface="Trebuchet MS"/>
                <a:cs typeface="Trebuchet MS"/>
              </a:rPr>
              <a:t> </a:t>
            </a:r>
            <a:r>
              <a:rPr sz="700" b="1" spc="25" dirty="0">
                <a:solidFill>
                  <a:srgbClr val="999999"/>
                </a:solidFill>
                <a:latin typeface="Trebuchet MS"/>
                <a:cs typeface="Trebuchet MS"/>
              </a:rPr>
              <a:t>SDK</a:t>
            </a:r>
            <a:endParaRPr sz="700">
              <a:latin typeface="Trebuchet MS"/>
              <a:cs typeface="Trebuchet M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252743" y="1612875"/>
            <a:ext cx="1134745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spc="-20" dirty="0">
                <a:solidFill>
                  <a:srgbClr val="999999"/>
                </a:solidFill>
                <a:latin typeface="Arial"/>
                <a:cs typeface="Arial"/>
              </a:rPr>
              <a:t>“Ok Google, </a:t>
            </a:r>
            <a:r>
              <a:rPr sz="700" spc="5" dirty="0">
                <a:solidFill>
                  <a:srgbClr val="999999"/>
                </a:solidFill>
                <a:latin typeface="Arial"/>
                <a:cs typeface="Arial"/>
              </a:rPr>
              <a:t>talk </a:t>
            </a:r>
            <a:r>
              <a:rPr sz="700" spc="15" dirty="0">
                <a:solidFill>
                  <a:srgbClr val="999999"/>
                </a:solidFill>
                <a:latin typeface="Arial"/>
                <a:cs typeface="Arial"/>
              </a:rPr>
              <a:t>to</a:t>
            </a:r>
            <a:r>
              <a:rPr sz="700" spc="-100" dirty="0">
                <a:solidFill>
                  <a:srgbClr val="999999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999999"/>
                </a:solidFill>
                <a:latin typeface="Arial"/>
                <a:cs typeface="Arial"/>
              </a:rPr>
              <a:t>Hossam”</a:t>
            </a:r>
            <a:endParaRPr sz="7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173872" y="1825913"/>
            <a:ext cx="2652395" cy="6350"/>
          </a:xfrm>
          <a:custGeom>
            <a:avLst/>
            <a:gdLst/>
            <a:ahLst/>
            <a:cxnLst/>
            <a:rect l="l" t="t" r="r" b="b"/>
            <a:pathLst>
              <a:path w="2652395" h="6350">
                <a:moveTo>
                  <a:pt x="0" y="0"/>
                </a:moveTo>
                <a:lnTo>
                  <a:pt x="2652094" y="6167"/>
                </a:lnTo>
              </a:path>
            </a:pathLst>
          </a:custGeom>
          <a:ln w="19049">
            <a:solidFill>
              <a:srgbClr val="B6B6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101672" y="1784978"/>
            <a:ext cx="81724" cy="8172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816367" y="1791088"/>
            <a:ext cx="105574" cy="8198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336285" y="3030943"/>
            <a:ext cx="354849" cy="8224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889540" y="2298427"/>
            <a:ext cx="1856105" cy="6350"/>
          </a:xfrm>
          <a:custGeom>
            <a:avLst/>
            <a:gdLst/>
            <a:ahLst/>
            <a:cxnLst/>
            <a:rect l="l" t="t" r="r" b="b"/>
            <a:pathLst>
              <a:path w="1856104" h="6350">
                <a:moveTo>
                  <a:pt x="0" y="6217"/>
                </a:moveTo>
                <a:lnTo>
                  <a:pt x="1855796" y="0"/>
                </a:lnTo>
              </a:path>
            </a:pathLst>
          </a:custGeom>
          <a:ln w="19049">
            <a:solidFill>
              <a:srgbClr val="B6B6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735711" y="2257437"/>
            <a:ext cx="105599" cy="8197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4089849" y="3481850"/>
            <a:ext cx="614045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spc="-20" dirty="0">
                <a:solidFill>
                  <a:srgbClr val="FFFFFF"/>
                </a:solidFill>
                <a:latin typeface="Arial"/>
                <a:cs typeface="Arial"/>
              </a:rPr>
              <a:t>Speech </a:t>
            </a:r>
            <a:r>
              <a:rPr sz="700" spc="15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7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700" spc="-5" dirty="0">
                <a:solidFill>
                  <a:srgbClr val="FFFFFF"/>
                </a:solidFill>
                <a:latin typeface="Arial"/>
                <a:cs typeface="Arial"/>
              </a:rPr>
              <a:t>Text</a:t>
            </a:r>
            <a:endParaRPr sz="70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4860215" y="3543867"/>
            <a:ext cx="1856105" cy="6350"/>
          </a:xfrm>
          <a:custGeom>
            <a:avLst/>
            <a:gdLst/>
            <a:ahLst/>
            <a:cxnLst/>
            <a:rect l="l" t="t" r="r" b="b"/>
            <a:pathLst>
              <a:path w="1856104" h="6350">
                <a:moveTo>
                  <a:pt x="0" y="6224"/>
                </a:moveTo>
                <a:lnTo>
                  <a:pt x="1855796" y="0"/>
                </a:lnTo>
              </a:path>
            </a:pathLst>
          </a:custGeom>
          <a:ln w="19049">
            <a:solidFill>
              <a:srgbClr val="B6B6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706386" y="3502892"/>
            <a:ext cx="105599" cy="8197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173872" y="3543667"/>
            <a:ext cx="2766695" cy="6985"/>
          </a:xfrm>
          <a:custGeom>
            <a:avLst/>
            <a:gdLst/>
            <a:ahLst/>
            <a:cxnLst/>
            <a:rect l="l" t="t" r="r" b="b"/>
            <a:pathLst>
              <a:path w="2766695" h="6985">
                <a:moveTo>
                  <a:pt x="0" y="0"/>
                </a:moveTo>
                <a:lnTo>
                  <a:pt x="2766394" y="6424"/>
                </a:lnTo>
              </a:path>
            </a:pathLst>
          </a:custGeom>
          <a:ln w="19049">
            <a:solidFill>
              <a:srgbClr val="B6B6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101672" y="3502717"/>
            <a:ext cx="81724" cy="8172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102920" y="2298045"/>
            <a:ext cx="1856105" cy="6350"/>
          </a:xfrm>
          <a:custGeom>
            <a:avLst/>
            <a:gdLst/>
            <a:ahLst/>
            <a:cxnLst/>
            <a:rect l="l" t="t" r="r" b="b"/>
            <a:pathLst>
              <a:path w="1856104" h="6350">
                <a:moveTo>
                  <a:pt x="1855796" y="0"/>
                </a:moveTo>
                <a:lnTo>
                  <a:pt x="0" y="6217"/>
                </a:lnTo>
              </a:path>
            </a:pathLst>
          </a:custGeom>
          <a:ln w="19049">
            <a:solidFill>
              <a:srgbClr val="B6B6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006945" y="2263272"/>
            <a:ext cx="105604" cy="8197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5356209" y="2085228"/>
            <a:ext cx="976630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spc="-10" dirty="0">
                <a:solidFill>
                  <a:srgbClr val="999999"/>
                </a:solidFill>
                <a:latin typeface="Arial"/>
                <a:cs typeface="Arial"/>
              </a:rPr>
              <a:t>Invoke </a:t>
            </a:r>
            <a:r>
              <a:rPr sz="700" spc="5" dirty="0">
                <a:solidFill>
                  <a:srgbClr val="999999"/>
                </a:solidFill>
                <a:latin typeface="Arial"/>
                <a:cs typeface="Arial"/>
              </a:rPr>
              <a:t>“Hossam”</a:t>
            </a:r>
            <a:r>
              <a:rPr sz="700" spc="-95" dirty="0">
                <a:solidFill>
                  <a:srgbClr val="999999"/>
                </a:solidFill>
                <a:latin typeface="Arial"/>
                <a:cs typeface="Arial"/>
              </a:rPr>
              <a:t> </a:t>
            </a:r>
            <a:r>
              <a:rPr sz="700" spc="5" dirty="0">
                <a:solidFill>
                  <a:srgbClr val="999999"/>
                </a:solidFill>
                <a:latin typeface="Arial"/>
                <a:cs typeface="Arial"/>
              </a:rPr>
              <a:t>Action</a:t>
            </a:r>
            <a:endParaRPr sz="7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600627" y="2085228"/>
            <a:ext cx="895985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spc="-25" dirty="0">
                <a:solidFill>
                  <a:srgbClr val="999999"/>
                </a:solidFill>
                <a:latin typeface="Arial"/>
                <a:cs typeface="Arial"/>
              </a:rPr>
              <a:t>“Sure, </a:t>
            </a:r>
            <a:r>
              <a:rPr sz="700" spc="-15" dirty="0">
                <a:solidFill>
                  <a:srgbClr val="999999"/>
                </a:solidFill>
                <a:latin typeface="Arial"/>
                <a:cs typeface="Arial"/>
              </a:rPr>
              <a:t>here’s</a:t>
            </a:r>
            <a:r>
              <a:rPr sz="700" spc="-50" dirty="0">
                <a:solidFill>
                  <a:srgbClr val="999999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999999"/>
                </a:solidFill>
                <a:latin typeface="Arial"/>
                <a:cs typeface="Arial"/>
              </a:rPr>
              <a:t>Hossam”</a:t>
            </a:r>
            <a:endParaRPr sz="7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280537" y="3277813"/>
            <a:ext cx="1212215" cy="236854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36830" marR="5080" indent="-24765">
              <a:lnSpc>
                <a:spcPts val="819"/>
              </a:lnSpc>
              <a:spcBef>
                <a:spcPts val="140"/>
              </a:spcBef>
            </a:pPr>
            <a:r>
              <a:rPr sz="700" dirty="0">
                <a:solidFill>
                  <a:srgbClr val="999999"/>
                </a:solidFill>
                <a:latin typeface="Arial"/>
                <a:cs typeface="Arial"/>
              </a:rPr>
              <a:t>“It’s</a:t>
            </a:r>
            <a:r>
              <a:rPr sz="700" spc="-35" dirty="0">
                <a:solidFill>
                  <a:srgbClr val="999999"/>
                </a:solidFill>
                <a:latin typeface="Arial"/>
                <a:cs typeface="Arial"/>
              </a:rPr>
              <a:t> </a:t>
            </a:r>
            <a:r>
              <a:rPr sz="700" spc="10" dirty="0">
                <a:solidFill>
                  <a:srgbClr val="999999"/>
                </a:solidFill>
                <a:latin typeface="Arial"/>
                <a:cs typeface="Arial"/>
              </a:rPr>
              <a:t>that</a:t>
            </a:r>
            <a:r>
              <a:rPr sz="700" spc="-35" dirty="0">
                <a:solidFill>
                  <a:srgbClr val="999999"/>
                </a:solidFill>
                <a:latin typeface="Arial"/>
                <a:cs typeface="Arial"/>
              </a:rPr>
              <a:t> </a:t>
            </a:r>
            <a:r>
              <a:rPr sz="700" spc="10" dirty="0">
                <a:solidFill>
                  <a:srgbClr val="999999"/>
                </a:solidFill>
                <a:latin typeface="Arial"/>
                <a:cs typeface="Arial"/>
              </a:rPr>
              <a:t>time</a:t>
            </a:r>
            <a:r>
              <a:rPr sz="700" spc="-30" dirty="0">
                <a:solidFill>
                  <a:srgbClr val="999999"/>
                </a:solidFill>
                <a:latin typeface="Arial"/>
                <a:cs typeface="Arial"/>
              </a:rPr>
              <a:t> </a:t>
            </a:r>
            <a:r>
              <a:rPr sz="700" spc="25" dirty="0">
                <a:solidFill>
                  <a:srgbClr val="999999"/>
                </a:solidFill>
                <a:latin typeface="Arial"/>
                <a:cs typeface="Arial"/>
              </a:rPr>
              <a:t>of</a:t>
            </a:r>
            <a:r>
              <a:rPr sz="700" spc="-35" dirty="0">
                <a:solidFill>
                  <a:srgbClr val="999999"/>
                </a:solidFill>
                <a:latin typeface="Arial"/>
                <a:cs typeface="Arial"/>
              </a:rPr>
              <a:t> </a:t>
            </a:r>
            <a:r>
              <a:rPr sz="700" spc="-10" dirty="0">
                <a:solidFill>
                  <a:srgbClr val="999999"/>
                </a:solidFill>
                <a:latin typeface="Arial"/>
                <a:cs typeface="Arial"/>
              </a:rPr>
              <a:t>a</a:t>
            </a:r>
            <a:r>
              <a:rPr sz="700" spc="-30" dirty="0">
                <a:solidFill>
                  <a:srgbClr val="999999"/>
                </a:solidFill>
                <a:latin typeface="Arial"/>
                <a:cs typeface="Arial"/>
              </a:rPr>
              <a:t> </a:t>
            </a:r>
            <a:r>
              <a:rPr sz="700" spc="-15" dirty="0">
                <a:solidFill>
                  <a:srgbClr val="999999"/>
                </a:solidFill>
                <a:latin typeface="Arial"/>
                <a:cs typeface="Arial"/>
              </a:rPr>
              <a:t>year</a:t>
            </a:r>
            <a:r>
              <a:rPr sz="700" spc="-35" dirty="0">
                <a:solidFill>
                  <a:srgbClr val="999999"/>
                </a:solidFill>
                <a:latin typeface="Arial"/>
                <a:cs typeface="Arial"/>
              </a:rPr>
              <a:t> </a:t>
            </a:r>
            <a:r>
              <a:rPr sz="700" spc="-15" dirty="0">
                <a:solidFill>
                  <a:srgbClr val="999999"/>
                </a:solidFill>
                <a:latin typeface="Arial"/>
                <a:cs typeface="Arial"/>
              </a:rPr>
              <a:t>again,</a:t>
            </a:r>
            <a:r>
              <a:rPr sz="700" spc="-30" dirty="0">
                <a:solidFill>
                  <a:srgbClr val="999999"/>
                </a:solidFill>
                <a:latin typeface="Arial"/>
                <a:cs typeface="Arial"/>
              </a:rPr>
              <a:t> </a:t>
            </a:r>
            <a:r>
              <a:rPr sz="700" spc="-5" dirty="0">
                <a:solidFill>
                  <a:srgbClr val="999999"/>
                </a:solidFill>
                <a:latin typeface="Arial"/>
                <a:cs typeface="Arial"/>
              </a:rPr>
              <a:t>I  </a:t>
            </a:r>
            <a:r>
              <a:rPr sz="700" spc="5" dirty="0">
                <a:solidFill>
                  <a:srgbClr val="999999"/>
                </a:solidFill>
                <a:latin typeface="Arial"/>
                <a:cs typeface="Arial"/>
              </a:rPr>
              <a:t>would</a:t>
            </a:r>
            <a:r>
              <a:rPr sz="700" spc="-35" dirty="0">
                <a:solidFill>
                  <a:srgbClr val="999999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999999"/>
                </a:solidFill>
                <a:latin typeface="Arial"/>
                <a:cs typeface="Arial"/>
              </a:rPr>
              <a:t>like</a:t>
            </a:r>
            <a:r>
              <a:rPr sz="700" spc="-35" dirty="0">
                <a:solidFill>
                  <a:srgbClr val="999999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999999"/>
                </a:solidFill>
                <a:latin typeface="Arial"/>
                <a:cs typeface="Arial"/>
              </a:rPr>
              <a:t>some</a:t>
            </a:r>
            <a:r>
              <a:rPr sz="700" spc="-35" dirty="0">
                <a:solidFill>
                  <a:srgbClr val="999999"/>
                </a:solidFill>
                <a:latin typeface="Arial"/>
                <a:cs typeface="Arial"/>
              </a:rPr>
              <a:t> </a:t>
            </a:r>
            <a:r>
              <a:rPr sz="700" spc="-5" dirty="0">
                <a:solidFill>
                  <a:srgbClr val="999999"/>
                </a:solidFill>
                <a:latin typeface="Arial"/>
                <a:cs typeface="Arial"/>
              </a:rPr>
              <a:t>help</a:t>
            </a:r>
            <a:r>
              <a:rPr sz="700" spc="-35" dirty="0">
                <a:solidFill>
                  <a:srgbClr val="999999"/>
                </a:solidFill>
                <a:latin typeface="Arial"/>
                <a:cs typeface="Arial"/>
              </a:rPr>
              <a:t> </a:t>
            </a:r>
            <a:r>
              <a:rPr sz="700" spc="10" dirty="0">
                <a:solidFill>
                  <a:srgbClr val="999999"/>
                </a:solidFill>
                <a:latin typeface="Arial"/>
                <a:cs typeface="Arial"/>
              </a:rPr>
              <a:t>with</a:t>
            </a:r>
            <a:r>
              <a:rPr sz="700" spc="-35" dirty="0">
                <a:solidFill>
                  <a:srgbClr val="999999"/>
                </a:solidFill>
                <a:latin typeface="Arial"/>
                <a:cs typeface="Arial"/>
              </a:rPr>
              <a:t> </a:t>
            </a:r>
            <a:r>
              <a:rPr sz="700" spc="-10" dirty="0">
                <a:solidFill>
                  <a:srgbClr val="999999"/>
                </a:solidFill>
                <a:latin typeface="Arial"/>
                <a:cs typeface="Arial"/>
              </a:rPr>
              <a:t>...”</a:t>
            </a:r>
            <a:endParaRPr sz="7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5094234" y="3156948"/>
            <a:ext cx="1419860" cy="341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8765">
              <a:lnSpc>
                <a:spcPts val="830"/>
              </a:lnSpc>
              <a:spcBef>
                <a:spcPts val="100"/>
              </a:spcBef>
            </a:pPr>
            <a:r>
              <a:rPr sz="700" spc="-25" dirty="0">
                <a:solidFill>
                  <a:srgbClr val="999999"/>
                </a:solidFill>
                <a:latin typeface="Arial"/>
                <a:cs typeface="Arial"/>
              </a:rPr>
              <a:t>“Sure, </a:t>
            </a:r>
            <a:r>
              <a:rPr sz="700" spc="-15" dirty="0">
                <a:solidFill>
                  <a:srgbClr val="999999"/>
                </a:solidFill>
                <a:latin typeface="Arial"/>
                <a:cs typeface="Arial"/>
              </a:rPr>
              <a:t>here’s</a:t>
            </a:r>
            <a:r>
              <a:rPr sz="700" spc="-35" dirty="0">
                <a:solidFill>
                  <a:srgbClr val="999999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999999"/>
                </a:solidFill>
                <a:latin typeface="Arial"/>
                <a:cs typeface="Arial"/>
              </a:rPr>
              <a:t>Hossam.</a:t>
            </a:r>
            <a:endParaRPr sz="700">
              <a:latin typeface="Arial"/>
              <a:cs typeface="Arial"/>
            </a:endParaRPr>
          </a:p>
          <a:p>
            <a:pPr marL="12700" marR="5715" indent="1270" algn="ctr">
              <a:lnSpc>
                <a:spcPts val="819"/>
              </a:lnSpc>
              <a:spcBef>
                <a:spcPts val="35"/>
              </a:spcBef>
            </a:pPr>
            <a:r>
              <a:rPr sz="700" spc="-20" dirty="0">
                <a:solidFill>
                  <a:srgbClr val="999999"/>
                </a:solidFill>
                <a:latin typeface="Arial"/>
                <a:cs typeface="Arial"/>
              </a:rPr>
              <a:t>Hi, </a:t>
            </a:r>
            <a:r>
              <a:rPr sz="700" spc="-5" dirty="0">
                <a:solidFill>
                  <a:srgbClr val="999999"/>
                </a:solidFill>
                <a:latin typeface="Arial"/>
                <a:cs typeface="Arial"/>
              </a:rPr>
              <a:t>I </a:t>
            </a:r>
            <a:r>
              <a:rPr sz="700" spc="5" dirty="0">
                <a:solidFill>
                  <a:srgbClr val="999999"/>
                </a:solidFill>
                <a:latin typeface="Arial"/>
                <a:cs typeface="Arial"/>
              </a:rPr>
              <a:t>am </a:t>
            </a:r>
            <a:r>
              <a:rPr sz="700" spc="-10" dirty="0">
                <a:solidFill>
                  <a:srgbClr val="999999"/>
                </a:solidFill>
                <a:latin typeface="Arial"/>
                <a:cs typeface="Arial"/>
              </a:rPr>
              <a:t>your </a:t>
            </a:r>
            <a:r>
              <a:rPr sz="700" dirty="0">
                <a:solidFill>
                  <a:srgbClr val="999999"/>
                </a:solidFill>
                <a:latin typeface="Arial"/>
                <a:cs typeface="Arial"/>
              </a:rPr>
              <a:t>personal financial  </a:t>
            </a:r>
            <a:r>
              <a:rPr sz="700" spc="-5" dirty="0">
                <a:solidFill>
                  <a:srgbClr val="999999"/>
                </a:solidFill>
                <a:latin typeface="Arial"/>
                <a:cs typeface="Arial"/>
              </a:rPr>
              <a:t>advisor.</a:t>
            </a:r>
            <a:r>
              <a:rPr sz="700" spc="-35" dirty="0">
                <a:solidFill>
                  <a:srgbClr val="999999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999999"/>
                </a:solidFill>
                <a:latin typeface="Arial"/>
                <a:cs typeface="Arial"/>
              </a:rPr>
              <a:t>How</a:t>
            </a:r>
            <a:r>
              <a:rPr sz="700" spc="-30" dirty="0">
                <a:solidFill>
                  <a:srgbClr val="999999"/>
                </a:solidFill>
                <a:latin typeface="Arial"/>
                <a:cs typeface="Arial"/>
              </a:rPr>
              <a:t> </a:t>
            </a:r>
            <a:r>
              <a:rPr sz="700" spc="-5" dirty="0">
                <a:solidFill>
                  <a:srgbClr val="999999"/>
                </a:solidFill>
                <a:latin typeface="Arial"/>
                <a:cs typeface="Arial"/>
              </a:rPr>
              <a:t>can</a:t>
            </a:r>
            <a:r>
              <a:rPr sz="700" spc="-30" dirty="0">
                <a:solidFill>
                  <a:srgbClr val="999999"/>
                </a:solidFill>
                <a:latin typeface="Arial"/>
                <a:cs typeface="Arial"/>
              </a:rPr>
              <a:t> </a:t>
            </a:r>
            <a:r>
              <a:rPr sz="700" spc="-5" dirty="0">
                <a:solidFill>
                  <a:srgbClr val="999999"/>
                </a:solidFill>
                <a:latin typeface="Arial"/>
                <a:cs typeface="Arial"/>
              </a:rPr>
              <a:t>I</a:t>
            </a:r>
            <a:r>
              <a:rPr sz="700" spc="-30" dirty="0">
                <a:solidFill>
                  <a:srgbClr val="999999"/>
                </a:solidFill>
                <a:latin typeface="Arial"/>
                <a:cs typeface="Arial"/>
              </a:rPr>
              <a:t> </a:t>
            </a:r>
            <a:r>
              <a:rPr sz="700" spc="-5" dirty="0">
                <a:solidFill>
                  <a:srgbClr val="999999"/>
                </a:solidFill>
                <a:latin typeface="Arial"/>
                <a:cs typeface="Arial"/>
              </a:rPr>
              <a:t>help</a:t>
            </a:r>
            <a:r>
              <a:rPr sz="700" spc="-30" dirty="0">
                <a:solidFill>
                  <a:srgbClr val="999999"/>
                </a:solidFill>
                <a:latin typeface="Arial"/>
                <a:cs typeface="Arial"/>
              </a:rPr>
              <a:t> </a:t>
            </a:r>
            <a:r>
              <a:rPr sz="700" spc="-10" dirty="0">
                <a:solidFill>
                  <a:srgbClr val="999999"/>
                </a:solidFill>
                <a:latin typeface="Arial"/>
                <a:cs typeface="Arial"/>
              </a:rPr>
              <a:t>you</a:t>
            </a:r>
            <a:r>
              <a:rPr sz="700" spc="-30" dirty="0">
                <a:solidFill>
                  <a:srgbClr val="999999"/>
                </a:solidFill>
                <a:latin typeface="Arial"/>
                <a:cs typeface="Arial"/>
              </a:rPr>
              <a:t> </a:t>
            </a:r>
            <a:r>
              <a:rPr sz="700" spc="-10" dirty="0">
                <a:solidFill>
                  <a:srgbClr val="999999"/>
                </a:solidFill>
                <a:latin typeface="Arial"/>
                <a:cs typeface="Arial"/>
              </a:rPr>
              <a:t>today?”</a:t>
            </a:r>
            <a:endParaRPr sz="7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4117014" y="3924206"/>
            <a:ext cx="2430780" cy="335915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612265" marR="5080" indent="-549275">
              <a:lnSpc>
                <a:spcPts val="819"/>
              </a:lnSpc>
              <a:spcBef>
                <a:spcPts val="140"/>
              </a:spcBef>
            </a:pPr>
            <a:r>
              <a:rPr sz="700" spc="-5" dirty="0">
                <a:solidFill>
                  <a:srgbClr val="999999"/>
                </a:solidFill>
                <a:latin typeface="Arial"/>
                <a:cs typeface="Arial"/>
              </a:rPr>
              <a:t>“What</a:t>
            </a:r>
            <a:r>
              <a:rPr sz="700" spc="-35" dirty="0">
                <a:solidFill>
                  <a:srgbClr val="999999"/>
                </a:solidFill>
                <a:latin typeface="Arial"/>
                <a:cs typeface="Arial"/>
              </a:rPr>
              <a:t> </a:t>
            </a:r>
            <a:r>
              <a:rPr sz="700" spc="-5" dirty="0">
                <a:solidFill>
                  <a:srgbClr val="999999"/>
                </a:solidFill>
                <a:latin typeface="Arial"/>
                <a:cs typeface="Arial"/>
              </a:rPr>
              <a:t>type</a:t>
            </a:r>
            <a:r>
              <a:rPr sz="700" spc="-35" dirty="0">
                <a:solidFill>
                  <a:srgbClr val="999999"/>
                </a:solidFill>
                <a:latin typeface="Arial"/>
                <a:cs typeface="Arial"/>
              </a:rPr>
              <a:t> </a:t>
            </a:r>
            <a:r>
              <a:rPr sz="700" spc="25" dirty="0">
                <a:solidFill>
                  <a:srgbClr val="999999"/>
                </a:solidFill>
                <a:latin typeface="Arial"/>
                <a:cs typeface="Arial"/>
              </a:rPr>
              <a:t>of</a:t>
            </a:r>
            <a:r>
              <a:rPr sz="700" spc="-30" dirty="0">
                <a:solidFill>
                  <a:srgbClr val="999999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999999"/>
                </a:solidFill>
                <a:latin typeface="Arial"/>
                <a:cs typeface="Arial"/>
              </a:rPr>
              <a:t>tax</a:t>
            </a:r>
            <a:r>
              <a:rPr sz="700" spc="-35" dirty="0">
                <a:solidFill>
                  <a:srgbClr val="999999"/>
                </a:solidFill>
                <a:latin typeface="Arial"/>
                <a:cs typeface="Arial"/>
              </a:rPr>
              <a:t> </a:t>
            </a:r>
            <a:r>
              <a:rPr sz="700" spc="5" dirty="0">
                <a:solidFill>
                  <a:srgbClr val="999999"/>
                </a:solidFill>
                <a:latin typeface="Arial"/>
                <a:cs typeface="Arial"/>
              </a:rPr>
              <a:t>would</a:t>
            </a:r>
            <a:r>
              <a:rPr sz="700" spc="-35" dirty="0">
                <a:solidFill>
                  <a:srgbClr val="999999"/>
                </a:solidFill>
                <a:latin typeface="Arial"/>
                <a:cs typeface="Arial"/>
              </a:rPr>
              <a:t> </a:t>
            </a:r>
            <a:r>
              <a:rPr sz="700" spc="-10" dirty="0">
                <a:solidFill>
                  <a:srgbClr val="999999"/>
                </a:solidFill>
                <a:latin typeface="Arial"/>
                <a:cs typeface="Arial"/>
              </a:rPr>
              <a:t>you</a:t>
            </a:r>
            <a:r>
              <a:rPr sz="700" spc="-30" dirty="0">
                <a:solidFill>
                  <a:srgbClr val="999999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999999"/>
                </a:solidFill>
                <a:latin typeface="Arial"/>
                <a:cs typeface="Arial"/>
              </a:rPr>
              <a:t>like</a:t>
            </a:r>
            <a:r>
              <a:rPr sz="700" spc="-35" dirty="0">
                <a:solidFill>
                  <a:srgbClr val="999999"/>
                </a:solidFill>
                <a:latin typeface="Arial"/>
                <a:cs typeface="Arial"/>
              </a:rPr>
              <a:t> </a:t>
            </a:r>
            <a:r>
              <a:rPr sz="700" spc="15" dirty="0">
                <a:solidFill>
                  <a:srgbClr val="999999"/>
                </a:solidFill>
                <a:latin typeface="Arial"/>
                <a:cs typeface="Arial"/>
              </a:rPr>
              <a:t>to  </a:t>
            </a:r>
            <a:r>
              <a:rPr sz="700" spc="-20" dirty="0">
                <a:solidFill>
                  <a:srgbClr val="999999"/>
                </a:solidFill>
                <a:latin typeface="Arial"/>
                <a:cs typeface="Arial"/>
              </a:rPr>
              <a:t>save?”</a:t>
            </a:r>
            <a:endParaRPr sz="700">
              <a:latin typeface="Arial"/>
              <a:cs typeface="Arial"/>
            </a:endParaRPr>
          </a:p>
          <a:p>
            <a:pPr marL="12700">
              <a:lnSpc>
                <a:spcPts val="760"/>
              </a:lnSpc>
            </a:pPr>
            <a:r>
              <a:rPr sz="700" spc="-5" dirty="0">
                <a:solidFill>
                  <a:srgbClr val="FFFFFF"/>
                </a:solidFill>
                <a:latin typeface="Arial"/>
                <a:cs typeface="Arial"/>
              </a:rPr>
              <a:t>Text </a:t>
            </a:r>
            <a:r>
              <a:rPr sz="700" spc="15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7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700" spc="-20" dirty="0">
                <a:solidFill>
                  <a:srgbClr val="FFFFFF"/>
                </a:solidFill>
                <a:latin typeface="Arial"/>
                <a:cs typeface="Arial"/>
              </a:rPr>
              <a:t>Speech</a:t>
            </a:r>
            <a:endParaRPr sz="7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595130" y="1130129"/>
            <a:ext cx="294005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b="1" spc="-20" dirty="0">
                <a:solidFill>
                  <a:srgbClr val="999999"/>
                </a:solidFill>
                <a:latin typeface="Trebuchet MS"/>
                <a:cs typeface="Trebuchet MS"/>
              </a:rPr>
              <a:t>Device</a:t>
            </a:r>
            <a:endParaRPr sz="700">
              <a:latin typeface="Trebuchet MS"/>
              <a:cs typeface="Trebuchet MS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4185445" y="537861"/>
            <a:ext cx="507774" cy="463867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29115" y="2600394"/>
            <a:ext cx="1844675" cy="0"/>
          </a:xfrm>
          <a:custGeom>
            <a:avLst/>
            <a:gdLst/>
            <a:ahLst/>
            <a:cxnLst/>
            <a:rect l="l" t="t" r="r" b="b"/>
            <a:pathLst>
              <a:path w="1844675">
                <a:moveTo>
                  <a:pt x="0" y="0"/>
                </a:moveTo>
                <a:lnTo>
                  <a:pt x="1844471" y="0"/>
                </a:lnTo>
              </a:path>
            </a:pathLst>
          </a:custGeom>
          <a:ln w="20199">
            <a:solidFill>
              <a:srgbClr val="B6B6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086433" y="2600394"/>
            <a:ext cx="2132965" cy="0"/>
          </a:xfrm>
          <a:custGeom>
            <a:avLst/>
            <a:gdLst/>
            <a:ahLst/>
            <a:cxnLst/>
            <a:rect l="l" t="t" r="r" b="b"/>
            <a:pathLst>
              <a:path w="2132965">
                <a:moveTo>
                  <a:pt x="0" y="0"/>
                </a:moveTo>
                <a:lnTo>
                  <a:pt x="2132883" y="0"/>
                </a:lnTo>
              </a:path>
            </a:pathLst>
          </a:custGeom>
          <a:ln w="20199">
            <a:solidFill>
              <a:srgbClr val="B6B6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454537" y="2560119"/>
            <a:ext cx="81724" cy="817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99983" y="2558844"/>
            <a:ext cx="105507" cy="819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629090" y="4200791"/>
            <a:ext cx="1839595" cy="0"/>
          </a:xfrm>
          <a:custGeom>
            <a:avLst/>
            <a:gdLst/>
            <a:ahLst/>
            <a:cxnLst/>
            <a:rect l="l" t="t" r="r" b="b"/>
            <a:pathLst>
              <a:path w="1839595">
                <a:moveTo>
                  <a:pt x="0" y="0"/>
                </a:moveTo>
                <a:lnTo>
                  <a:pt x="1839271" y="0"/>
                </a:lnTo>
              </a:path>
            </a:pathLst>
          </a:custGeom>
          <a:ln w="20199">
            <a:solidFill>
              <a:srgbClr val="B6B6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081220" y="4200791"/>
            <a:ext cx="2138680" cy="0"/>
          </a:xfrm>
          <a:custGeom>
            <a:avLst/>
            <a:gdLst/>
            <a:ahLst/>
            <a:cxnLst/>
            <a:rect l="l" t="t" r="r" b="b"/>
            <a:pathLst>
              <a:path w="2138679">
                <a:moveTo>
                  <a:pt x="0" y="0"/>
                </a:moveTo>
                <a:lnTo>
                  <a:pt x="2138070" y="0"/>
                </a:lnTo>
              </a:path>
            </a:pathLst>
          </a:custGeom>
          <a:ln w="20199">
            <a:solidFill>
              <a:srgbClr val="B6B6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449312" y="4160516"/>
            <a:ext cx="81724" cy="817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994771" y="4159241"/>
            <a:ext cx="105507" cy="819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219291" y="3141968"/>
            <a:ext cx="410209" cy="1499870"/>
          </a:xfrm>
          <a:custGeom>
            <a:avLst/>
            <a:gdLst/>
            <a:ahLst/>
            <a:cxnLst/>
            <a:rect l="l" t="t" r="r" b="b"/>
            <a:pathLst>
              <a:path w="410210" h="1499870">
                <a:moveTo>
                  <a:pt x="0" y="0"/>
                </a:moveTo>
                <a:lnTo>
                  <a:pt x="409799" y="0"/>
                </a:lnTo>
                <a:lnTo>
                  <a:pt x="409799" y="1499697"/>
                </a:lnTo>
                <a:lnTo>
                  <a:pt x="0" y="1499697"/>
                </a:lnTo>
                <a:lnTo>
                  <a:pt x="0" y="0"/>
                </a:lnTo>
                <a:close/>
              </a:path>
            </a:pathLst>
          </a:custGeom>
          <a:solidFill>
            <a:srgbClr val="B6D6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219316" y="1438272"/>
            <a:ext cx="410209" cy="1490980"/>
          </a:xfrm>
          <a:custGeom>
            <a:avLst/>
            <a:gdLst/>
            <a:ahLst/>
            <a:cxnLst/>
            <a:rect l="l" t="t" r="r" b="b"/>
            <a:pathLst>
              <a:path w="410210" h="1490980">
                <a:moveTo>
                  <a:pt x="0" y="0"/>
                </a:moveTo>
                <a:lnTo>
                  <a:pt x="409799" y="0"/>
                </a:lnTo>
                <a:lnTo>
                  <a:pt x="409799" y="1490397"/>
                </a:lnTo>
                <a:lnTo>
                  <a:pt x="0" y="1490397"/>
                </a:lnTo>
                <a:lnTo>
                  <a:pt x="0" y="0"/>
                </a:lnTo>
                <a:close/>
              </a:path>
            </a:pathLst>
          </a:custGeom>
          <a:solidFill>
            <a:srgbClr val="B6D6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537221" y="1438272"/>
            <a:ext cx="410209" cy="3203575"/>
          </a:xfrm>
          <a:custGeom>
            <a:avLst/>
            <a:gdLst/>
            <a:ahLst/>
            <a:cxnLst/>
            <a:rect l="l" t="t" r="r" b="b"/>
            <a:pathLst>
              <a:path w="410210" h="3203575">
                <a:moveTo>
                  <a:pt x="0" y="0"/>
                </a:moveTo>
                <a:lnTo>
                  <a:pt x="409799" y="0"/>
                </a:lnTo>
                <a:lnTo>
                  <a:pt x="409799" y="3203393"/>
                </a:lnTo>
                <a:lnTo>
                  <a:pt x="0" y="3203393"/>
                </a:lnTo>
                <a:lnTo>
                  <a:pt x="0" y="0"/>
                </a:lnTo>
                <a:close/>
              </a:path>
            </a:pathLst>
          </a:custGeom>
          <a:solidFill>
            <a:srgbClr val="3B77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570887" y="1438272"/>
            <a:ext cx="410209" cy="3203575"/>
          </a:xfrm>
          <a:custGeom>
            <a:avLst/>
            <a:gdLst/>
            <a:ahLst/>
            <a:cxnLst/>
            <a:rect l="l" t="t" r="r" b="b"/>
            <a:pathLst>
              <a:path w="410209" h="3203575">
                <a:moveTo>
                  <a:pt x="0" y="0"/>
                </a:moveTo>
                <a:lnTo>
                  <a:pt x="409799" y="0"/>
                </a:lnTo>
                <a:lnTo>
                  <a:pt x="409799" y="3203393"/>
                </a:lnTo>
                <a:lnTo>
                  <a:pt x="0" y="3203393"/>
                </a:lnTo>
                <a:lnTo>
                  <a:pt x="0" y="0"/>
                </a:lnTo>
                <a:close/>
              </a:path>
            </a:pathLst>
          </a:custGeom>
          <a:solidFill>
            <a:srgbClr val="E6913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085608" y="2773994"/>
            <a:ext cx="466725" cy="590550"/>
          </a:xfrm>
          <a:custGeom>
            <a:avLst/>
            <a:gdLst/>
            <a:ahLst/>
            <a:cxnLst/>
            <a:rect l="l" t="t" r="r" b="b"/>
            <a:pathLst>
              <a:path w="466725" h="590550">
                <a:moveTo>
                  <a:pt x="233249" y="590273"/>
                </a:moveTo>
                <a:lnTo>
                  <a:pt x="159522" y="587301"/>
                </a:lnTo>
                <a:lnTo>
                  <a:pt x="95493" y="579024"/>
                </a:lnTo>
                <a:lnTo>
                  <a:pt x="45002" y="566400"/>
                </a:lnTo>
                <a:lnTo>
                  <a:pt x="0" y="531948"/>
                </a:lnTo>
                <a:lnTo>
                  <a:pt x="0" y="0"/>
                </a:lnTo>
                <a:lnTo>
                  <a:pt x="11890" y="18427"/>
                </a:lnTo>
                <a:lnTo>
                  <a:pt x="45002" y="34431"/>
                </a:lnTo>
                <a:lnTo>
                  <a:pt x="95493" y="47051"/>
                </a:lnTo>
                <a:lnTo>
                  <a:pt x="159522" y="55327"/>
                </a:lnTo>
                <a:lnTo>
                  <a:pt x="233249" y="58299"/>
                </a:lnTo>
                <a:lnTo>
                  <a:pt x="466499" y="58299"/>
                </a:lnTo>
                <a:lnTo>
                  <a:pt x="466499" y="531948"/>
                </a:lnTo>
                <a:lnTo>
                  <a:pt x="454608" y="550389"/>
                </a:lnTo>
                <a:lnTo>
                  <a:pt x="421496" y="566400"/>
                </a:lnTo>
                <a:lnTo>
                  <a:pt x="371005" y="579024"/>
                </a:lnTo>
                <a:lnTo>
                  <a:pt x="306976" y="587301"/>
                </a:lnTo>
                <a:lnTo>
                  <a:pt x="233249" y="590273"/>
                </a:lnTo>
                <a:close/>
              </a:path>
              <a:path w="466725" h="590550">
                <a:moveTo>
                  <a:pt x="466499" y="58299"/>
                </a:moveTo>
                <a:lnTo>
                  <a:pt x="233249" y="58299"/>
                </a:lnTo>
                <a:lnTo>
                  <a:pt x="306976" y="55327"/>
                </a:lnTo>
                <a:lnTo>
                  <a:pt x="371005" y="47051"/>
                </a:lnTo>
                <a:lnTo>
                  <a:pt x="421496" y="34431"/>
                </a:lnTo>
                <a:lnTo>
                  <a:pt x="454608" y="18427"/>
                </a:lnTo>
                <a:lnTo>
                  <a:pt x="466499" y="0"/>
                </a:lnTo>
                <a:lnTo>
                  <a:pt x="466499" y="58299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085608" y="2715669"/>
            <a:ext cx="466725" cy="116839"/>
          </a:xfrm>
          <a:custGeom>
            <a:avLst/>
            <a:gdLst/>
            <a:ahLst/>
            <a:cxnLst/>
            <a:rect l="l" t="t" r="r" b="b"/>
            <a:pathLst>
              <a:path w="466725" h="116839">
                <a:moveTo>
                  <a:pt x="233249" y="116624"/>
                </a:moveTo>
                <a:lnTo>
                  <a:pt x="159522" y="113652"/>
                </a:lnTo>
                <a:lnTo>
                  <a:pt x="95493" y="105376"/>
                </a:lnTo>
                <a:lnTo>
                  <a:pt x="45002" y="92756"/>
                </a:lnTo>
                <a:lnTo>
                  <a:pt x="0" y="58324"/>
                </a:lnTo>
                <a:lnTo>
                  <a:pt x="11890" y="39884"/>
                </a:lnTo>
                <a:lnTo>
                  <a:pt x="45002" y="23873"/>
                </a:lnTo>
                <a:lnTo>
                  <a:pt x="95493" y="11249"/>
                </a:lnTo>
                <a:lnTo>
                  <a:pt x="159522" y="2972"/>
                </a:lnTo>
                <a:lnTo>
                  <a:pt x="233249" y="0"/>
                </a:lnTo>
                <a:lnTo>
                  <a:pt x="306976" y="2972"/>
                </a:lnTo>
                <a:lnTo>
                  <a:pt x="371005" y="11249"/>
                </a:lnTo>
                <a:lnTo>
                  <a:pt x="421496" y="23873"/>
                </a:lnTo>
                <a:lnTo>
                  <a:pt x="454608" y="39884"/>
                </a:lnTo>
                <a:lnTo>
                  <a:pt x="466499" y="58324"/>
                </a:lnTo>
                <a:lnTo>
                  <a:pt x="454608" y="76752"/>
                </a:lnTo>
                <a:lnTo>
                  <a:pt x="421496" y="92756"/>
                </a:lnTo>
                <a:lnTo>
                  <a:pt x="371005" y="105376"/>
                </a:lnTo>
                <a:lnTo>
                  <a:pt x="306976" y="113652"/>
                </a:lnTo>
                <a:lnTo>
                  <a:pt x="233249" y="116624"/>
                </a:lnTo>
                <a:close/>
              </a:path>
            </a:pathLst>
          </a:custGeom>
          <a:solidFill>
            <a:srgbClr val="DF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967617" y="3323443"/>
            <a:ext cx="880744" cy="447040"/>
          </a:xfrm>
          <a:custGeom>
            <a:avLst/>
            <a:gdLst/>
            <a:ahLst/>
            <a:cxnLst/>
            <a:rect l="l" t="t" r="r" b="b"/>
            <a:pathLst>
              <a:path w="880745" h="447039">
                <a:moveTo>
                  <a:pt x="806048" y="446699"/>
                </a:moveTo>
                <a:lnTo>
                  <a:pt x="74449" y="446699"/>
                </a:lnTo>
                <a:lnTo>
                  <a:pt x="45467" y="440849"/>
                </a:lnTo>
                <a:lnTo>
                  <a:pt x="21803" y="424896"/>
                </a:lnTo>
                <a:lnTo>
                  <a:pt x="5849" y="401231"/>
                </a:lnTo>
                <a:lnTo>
                  <a:pt x="0" y="372249"/>
                </a:lnTo>
                <a:lnTo>
                  <a:pt x="0" y="74449"/>
                </a:lnTo>
                <a:lnTo>
                  <a:pt x="5849" y="45467"/>
                </a:lnTo>
                <a:lnTo>
                  <a:pt x="21807" y="21799"/>
                </a:lnTo>
                <a:lnTo>
                  <a:pt x="45467" y="5849"/>
                </a:lnTo>
                <a:lnTo>
                  <a:pt x="74449" y="0"/>
                </a:lnTo>
                <a:lnTo>
                  <a:pt x="806048" y="0"/>
                </a:lnTo>
                <a:lnTo>
                  <a:pt x="847353" y="12508"/>
                </a:lnTo>
                <a:lnTo>
                  <a:pt x="874829" y="45959"/>
                </a:lnTo>
                <a:lnTo>
                  <a:pt x="880498" y="74449"/>
                </a:lnTo>
                <a:lnTo>
                  <a:pt x="880498" y="372249"/>
                </a:lnTo>
                <a:lnTo>
                  <a:pt x="874648" y="401231"/>
                </a:lnTo>
                <a:lnTo>
                  <a:pt x="858695" y="424896"/>
                </a:lnTo>
                <a:lnTo>
                  <a:pt x="835030" y="440849"/>
                </a:lnTo>
                <a:lnTo>
                  <a:pt x="806048" y="446699"/>
                </a:lnTo>
                <a:close/>
              </a:path>
            </a:pathLst>
          </a:custGeom>
          <a:solidFill>
            <a:srgbClr val="69A8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967591" y="3973267"/>
            <a:ext cx="880744" cy="447040"/>
          </a:xfrm>
          <a:custGeom>
            <a:avLst/>
            <a:gdLst/>
            <a:ahLst/>
            <a:cxnLst/>
            <a:rect l="l" t="t" r="r" b="b"/>
            <a:pathLst>
              <a:path w="880745" h="447039">
                <a:moveTo>
                  <a:pt x="806048" y="446699"/>
                </a:moveTo>
                <a:lnTo>
                  <a:pt x="74449" y="446699"/>
                </a:lnTo>
                <a:lnTo>
                  <a:pt x="45467" y="440849"/>
                </a:lnTo>
                <a:lnTo>
                  <a:pt x="21803" y="424896"/>
                </a:lnTo>
                <a:lnTo>
                  <a:pt x="5849" y="401231"/>
                </a:lnTo>
                <a:lnTo>
                  <a:pt x="0" y="372249"/>
                </a:lnTo>
                <a:lnTo>
                  <a:pt x="0" y="74449"/>
                </a:lnTo>
                <a:lnTo>
                  <a:pt x="5849" y="45467"/>
                </a:lnTo>
                <a:lnTo>
                  <a:pt x="21807" y="21799"/>
                </a:lnTo>
                <a:lnTo>
                  <a:pt x="45467" y="5849"/>
                </a:lnTo>
                <a:lnTo>
                  <a:pt x="74449" y="0"/>
                </a:lnTo>
                <a:lnTo>
                  <a:pt x="806048" y="0"/>
                </a:lnTo>
                <a:lnTo>
                  <a:pt x="847353" y="12508"/>
                </a:lnTo>
                <a:lnTo>
                  <a:pt x="874829" y="45959"/>
                </a:lnTo>
                <a:lnTo>
                  <a:pt x="880498" y="74449"/>
                </a:lnTo>
                <a:lnTo>
                  <a:pt x="880498" y="372249"/>
                </a:lnTo>
                <a:lnTo>
                  <a:pt x="874648" y="401231"/>
                </a:lnTo>
                <a:lnTo>
                  <a:pt x="858695" y="424896"/>
                </a:lnTo>
                <a:lnTo>
                  <a:pt x="835030" y="440849"/>
                </a:lnTo>
                <a:lnTo>
                  <a:pt x="806048" y="446699"/>
                </a:lnTo>
                <a:close/>
              </a:path>
            </a:pathLst>
          </a:custGeom>
          <a:solidFill>
            <a:srgbClr val="69A8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328235" y="1438272"/>
            <a:ext cx="410209" cy="3203575"/>
          </a:xfrm>
          <a:custGeom>
            <a:avLst/>
            <a:gdLst/>
            <a:ahLst/>
            <a:cxnLst/>
            <a:rect l="l" t="t" r="r" b="b"/>
            <a:pathLst>
              <a:path w="410209" h="3203575">
                <a:moveTo>
                  <a:pt x="0" y="0"/>
                </a:moveTo>
                <a:lnTo>
                  <a:pt x="409799" y="0"/>
                </a:lnTo>
                <a:lnTo>
                  <a:pt x="409799" y="3203393"/>
                </a:lnTo>
                <a:lnTo>
                  <a:pt x="0" y="3203393"/>
                </a:lnTo>
                <a:lnTo>
                  <a:pt x="0" y="0"/>
                </a:lnTo>
                <a:close/>
              </a:path>
            </a:pathLst>
          </a:custGeom>
          <a:solidFill>
            <a:srgbClr val="E6913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513986" y="445421"/>
            <a:ext cx="1326972" cy="48658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6654001" y="1140830"/>
            <a:ext cx="243840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b="1" spc="-25" dirty="0">
                <a:solidFill>
                  <a:srgbClr val="999999"/>
                </a:solidFill>
                <a:latin typeface="Trebuchet MS"/>
                <a:cs typeface="Trebuchet MS"/>
              </a:rPr>
              <a:t>api.ai</a:t>
            </a:r>
            <a:endParaRPr sz="700">
              <a:latin typeface="Trebuchet MS"/>
              <a:cs typeface="Trebuchet M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326689" y="1076365"/>
            <a:ext cx="413384" cy="23685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5080" indent="6985">
              <a:lnSpc>
                <a:spcPts val="830"/>
              </a:lnSpc>
              <a:spcBef>
                <a:spcPts val="135"/>
              </a:spcBef>
            </a:pPr>
            <a:r>
              <a:rPr sz="700" b="1" spc="-15" dirty="0">
                <a:solidFill>
                  <a:srgbClr val="999999"/>
                </a:solidFill>
                <a:latin typeface="Trebuchet MS"/>
                <a:cs typeface="Trebuchet MS"/>
              </a:rPr>
              <a:t>Webhook  </a:t>
            </a:r>
            <a:r>
              <a:rPr sz="700" b="1" spc="-20" dirty="0">
                <a:solidFill>
                  <a:srgbClr val="999999"/>
                </a:solidFill>
                <a:latin typeface="Trebuchet MS"/>
                <a:cs typeface="Trebuchet MS"/>
              </a:rPr>
              <a:t>(optional)</a:t>
            </a:r>
            <a:endParaRPr sz="700">
              <a:latin typeface="Trebuchet MS"/>
              <a:cs typeface="Trebuchet MS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7001785" y="2113263"/>
            <a:ext cx="305374" cy="8356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001785" y="3654567"/>
            <a:ext cx="305349" cy="8354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756359" y="2998193"/>
            <a:ext cx="305374" cy="8354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173872" y="3543667"/>
            <a:ext cx="2766695" cy="6985"/>
          </a:xfrm>
          <a:custGeom>
            <a:avLst/>
            <a:gdLst/>
            <a:ahLst/>
            <a:cxnLst/>
            <a:rect l="l" t="t" r="r" b="b"/>
            <a:pathLst>
              <a:path w="2766695" h="6985">
                <a:moveTo>
                  <a:pt x="0" y="0"/>
                </a:moveTo>
                <a:lnTo>
                  <a:pt x="2766394" y="6424"/>
                </a:lnTo>
              </a:path>
            </a:pathLst>
          </a:custGeom>
          <a:ln w="19049">
            <a:solidFill>
              <a:srgbClr val="B6B6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101672" y="3502717"/>
            <a:ext cx="81724" cy="8172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173872" y="1825913"/>
            <a:ext cx="2652395" cy="6350"/>
          </a:xfrm>
          <a:custGeom>
            <a:avLst/>
            <a:gdLst/>
            <a:ahLst/>
            <a:cxnLst/>
            <a:rect l="l" t="t" r="r" b="b"/>
            <a:pathLst>
              <a:path w="2652395" h="6350">
                <a:moveTo>
                  <a:pt x="0" y="0"/>
                </a:moveTo>
                <a:lnTo>
                  <a:pt x="2652094" y="6167"/>
                </a:lnTo>
              </a:path>
            </a:pathLst>
          </a:custGeom>
          <a:ln w="19049">
            <a:solidFill>
              <a:srgbClr val="B6B6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101672" y="1784978"/>
            <a:ext cx="81724" cy="8172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816367" y="1791088"/>
            <a:ext cx="105574" cy="8198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102920" y="2298045"/>
            <a:ext cx="1856105" cy="6350"/>
          </a:xfrm>
          <a:custGeom>
            <a:avLst/>
            <a:gdLst/>
            <a:ahLst/>
            <a:cxnLst/>
            <a:rect l="l" t="t" r="r" b="b"/>
            <a:pathLst>
              <a:path w="1856104" h="6350">
                <a:moveTo>
                  <a:pt x="1855796" y="0"/>
                </a:moveTo>
                <a:lnTo>
                  <a:pt x="0" y="6217"/>
                </a:lnTo>
              </a:path>
            </a:pathLst>
          </a:custGeom>
          <a:ln w="19049">
            <a:solidFill>
              <a:srgbClr val="B6B6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006945" y="2263272"/>
            <a:ext cx="105604" cy="8197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967767" y="1551809"/>
            <a:ext cx="880744" cy="1207770"/>
          </a:xfrm>
          <a:custGeom>
            <a:avLst/>
            <a:gdLst/>
            <a:ahLst/>
            <a:cxnLst/>
            <a:rect l="l" t="t" r="r" b="b"/>
            <a:pathLst>
              <a:path w="880745" h="1207770">
                <a:moveTo>
                  <a:pt x="733748" y="1207510"/>
                </a:moveTo>
                <a:lnTo>
                  <a:pt x="146749" y="1207510"/>
                </a:lnTo>
                <a:lnTo>
                  <a:pt x="100364" y="1200026"/>
                </a:lnTo>
                <a:lnTo>
                  <a:pt x="60080" y="1179187"/>
                </a:lnTo>
                <a:lnTo>
                  <a:pt x="28313" y="1147413"/>
                </a:lnTo>
                <a:lnTo>
                  <a:pt x="7481" y="1107123"/>
                </a:lnTo>
                <a:lnTo>
                  <a:pt x="0" y="1060735"/>
                </a:lnTo>
                <a:lnTo>
                  <a:pt x="0" y="146752"/>
                </a:lnTo>
                <a:lnTo>
                  <a:pt x="7481" y="100366"/>
                </a:lnTo>
                <a:lnTo>
                  <a:pt x="28313" y="60081"/>
                </a:lnTo>
                <a:lnTo>
                  <a:pt x="60080" y="28314"/>
                </a:lnTo>
                <a:lnTo>
                  <a:pt x="100364" y="7481"/>
                </a:lnTo>
                <a:lnTo>
                  <a:pt x="146749" y="0"/>
                </a:lnTo>
                <a:lnTo>
                  <a:pt x="733748" y="0"/>
                </a:lnTo>
                <a:lnTo>
                  <a:pt x="789910" y="11171"/>
                </a:lnTo>
                <a:lnTo>
                  <a:pt x="837523" y="42982"/>
                </a:lnTo>
                <a:lnTo>
                  <a:pt x="869332" y="90593"/>
                </a:lnTo>
                <a:lnTo>
                  <a:pt x="880498" y="146752"/>
                </a:lnTo>
                <a:lnTo>
                  <a:pt x="880498" y="1060735"/>
                </a:lnTo>
                <a:lnTo>
                  <a:pt x="873017" y="1107123"/>
                </a:lnTo>
                <a:lnTo>
                  <a:pt x="852184" y="1147413"/>
                </a:lnTo>
                <a:lnTo>
                  <a:pt x="820417" y="1179187"/>
                </a:lnTo>
                <a:lnTo>
                  <a:pt x="780133" y="1200026"/>
                </a:lnTo>
                <a:lnTo>
                  <a:pt x="733748" y="1207510"/>
                </a:lnTo>
                <a:close/>
              </a:path>
            </a:pathLst>
          </a:custGeom>
          <a:solidFill>
            <a:srgbClr val="69A8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888765" y="2300442"/>
            <a:ext cx="1527810" cy="2540"/>
          </a:xfrm>
          <a:custGeom>
            <a:avLst/>
            <a:gdLst/>
            <a:ahLst/>
            <a:cxnLst/>
            <a:rect l="l" t="t" r="r" b="b"/>
            <a:pathLst>
              <a:path w="1527810" h="2539">
                <a:moveTo>
                  <a:pt x="0" y="1952"/>
                </a:moveTo>
                <a:lnTo>
                  <a:pt x="1527296" y="0"/>
                </a:lnTo>
              </a:path>
            </a:pathLst>
          </a:custGeom>
          <a:ln w="19049">
            <a:solidFill>
              <a:srgbClr val="B6B6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406512" y="2259450"/>
            <a:ext cx="105549" cy="8198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848115" y="3545942"/>
            <a:ext cx="1567815" cy="1270"/>
          </a:xfrm>
          <a:custGeom>
            <a:avLst/>
            <a:gdLst/>
            <a:ahLst/>
            <a:cxnLst/>
            <a:rect l="l" t="t" r="r" b="b"/>
            <a:pathLst>
              <a:path w="1567814" h="1270">
                <a:moveTo>
                  <a:pt x="0" y="849"/>
                </a:moveTo>
                <a:lnTo>
                  <a:pt x="1567796" y="0"/>
                </a:lnTo>
              </a:path>
            </a:pathLst>
          </a:custGeom>
          <a:ln w="19049">
            <a:solidFill>
              <a:srgbClr val="B6B6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406362" y="3504967"/>
            <a:ext cx="105524" cy="8197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75898" y="2435320"/>
            <a:ext cx="706648" cy="706648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4110285" y="1875673"/>
            <a:ext cx="593725" cy="236854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 marR="5080" indent="14604">
              <a:lnSpc>
                <a:spcPts val="819"/>
              </a:lnSpc>
              <a:spcBef>
                <a:spcPts val="140"/>
              </a:spcBef>
            </a:pPr>
            <a:r>
              <a:rPr sz="700" spc="-40" dirty="0">
                <a:solidFill>
                  <a:srgbClr val="FFFFFF"/>
                </a:solidFill>
                <a:latin typeface="Trebuchet MS"/>
                <a:cs typeface="Trebuchet MS"/>
              </a:rPr>
              <a:t>Speech </a:t>
            </a:r>
            <a:r>
              <a:rPr sz="700" spc="-50" dirty="0">
                <a:solidFill>
                  <a:srgbClr val="FFFFFF"/>
                </a:solidFill>
                <a:latin typeface="Trebuchet MS"/>
                <a:cs typeface="Trebuchet MS"/>
              </a:rPr>
              <a:t>to </a:t>
            </a:r>
            <a:r>
              <a:rPr sz="700" spc="-75" dirty="0">
                <a:solidFill>
                  <a:srgbClr val="FFFFFF"/>
                </a:solidFill>
                <a:latin typeface="Trebuchet MS"/>
                <a:cs typeface="Trebuchet MS"/>
              </a:rPr>
              <a:t>Text,  </a:t>
            </a:r>
            <a:r>
              <a:rPr sz="700" spc="-45" dirty="0">
                <a:solidFill>
                  <a:srgbClr val="FFFFFF"/>
                </a:solidFill>
                <a:latin typeface="Trebuchet MS"/>
                <a:cs typeface="Trebuchet MS"/>
              </a:rPr>
              <a:t>NLP,</a:t>
            </a:r>
            <a:r>
              <a:rPr sz="700" spc="-1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700" spc="-45" dirty="0">
                <a:solidFill>
                  <a:srgbClr val="FFFFFF"/>
                </a:solidFill>
                <a:latin typeface="Trebuchet MS"/>
                <a:cs typeface="Trebuchet MS"/>
              </a:rPr>
              <a:t>Knowledge</a:t>
            </a:r>
            <a:endParaRPr sz="700">
              <a:latin typeface="Trebuchet MS"/>
              <a:cs typeface="Trebuchet MS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049481" y="2085223"/>
            <a:ext cx="715010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spc="-65" dirty="0">
                <a:solidFill>
                  <a:srgbClr val="FFFFFF"/>
                </a:solidFill>
                <a:latin typeface="Trebuchet MS"/>
                <a:cs typeface="Trebuchet MS"/>
              </a:rPr>
              <a:t>Graph, </a:t>
            </a:r>
            <a:r>
              <a:rPr sz="700" spc="-40" dirty="0">
                <a:solidFill>
                  <a:srgbClr val="FFFFFF"/>
                </a:solidFill>
                <a:latin typeface="Trebuchet MS"/>
                <a:cs typeface="Trebuchet MS"/>
              </a:rPr>
              <a:t>ML,</a:t>
            </a:r>
            <a:r>
              <a:rPr sz="7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700" spc="-50" dirty="0">
                <a:solidFill>
                  <a:srgbClr val="FFFFFF"/>
                </a:solidFill>
                <a:latin typeface="Trebuchet MS"/>
                <a:cs typeface="Trebuchet MS"/>
              </a:rPr>
              <a:t>Ranking,</a:t>
            </a:r>
            <a:endParaRPr sz="700">
              <a:latin typeface="Trebuchet MS"/>
              <a:cs typeface="Trebuchet MS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048635" y="2189998"/>
            <a:ext cx="717550" cy="236854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230504" marR="5080" indent="-218440">
              <a:lnSpc>
                <a:spcPts val="819"/>
              </a:lnSpc>
              <a:spcBef>
                <a:spcPts val="140"/>
              </a:spcBef>
            </a:pPr>
            <a:r>
              <a:rPr sz="700" spc="-40" dirty="0">
                <a:solidFill>
                  <a:srgbClr val="FFFFFF"/>
                </a:solidFill>
                <a:latin typeface="Trebuchet MS"/>
                <a:cs typeface="Trebuchet MS"/>
              </a:rPr>
              <a:t>User </a:t>
            </a:r>
            <a:r>
              <a:rPr sz="700" spc="-55" dirty="0">
                <a:solidFill>
                  <a:srgbClr val="FFFFFF"/>
                </a:solidFill>
                <a:latin typeface="Trebuchet MS"/>
                <a:cs typeface="Trebuchet MS"/>
              </a:rPr>
              <a:t>Profile, </a:t>
            </a:r>
            <a:r>
              <a:rPr sz="700" spc="-60" dirty="0">
                <a:solidFill>
                  <a:srgbClr val="FFFFFF"/>
                </a:solidFill>
                <a:latin typeface="Trebuchet MS"/>
                <a:cs typeface="Trebuchet MS"/>
              </a:rPr>
              <a:t>Text </a:t>
            </a:r>
            <a:r>
              <a:rPr sz="700" spc="-55" dirty="0">
                <a:solidFill>
                  <a:srgbClr val="FFFFFF"/>
                </a:solidFill>
                <a:latin typeface="Trebuchet MS"/>
                <a:cs typeface="Trebuchet MS"/>
              </a:rPr>
              <a:t>to  </a:t>
            </a:r>
            <a:r>
              <a:rPr sz="700" spc="-35" dirty="0">
                <a:solidFill>
                  <a:srgbClr val="FFFFFF"/>
                </a:solidFill>
                <a:latin typeface="Trebuchet MS"/>
                <a:cs typeface="Trebuchet MS"/>
              </a:rPr>
              <a:t>Speech</a:t>
            </a:r>
            <a:endParaRPr sz="700">
              <a:latin typeface="Trebuchet MS"/>
              <a:cs typeface="Trebuchet MS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089849" y="3481850"/>
            <a:ext cx="614045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spc="-20" dirty="0">
                <a:solidFill>
                  <a:srgbClr val="FFFFFF"/>
                </a:solidFill>
                <a:latin typeface="Arial"/>
                <a:cs typeface="Arial"/>
              </a:rPr>
              <a:t>Speech </a:t>
            </a:r>
            <a:r>
              <a:rPr sz="700" spc="15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7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700" spc="-5" dirty="0">
                <a:solidFill>
                  <a:srgbClr val="FFFFFF"/>
                </a:solidFill>
                <a:latin typeface="Arial"/>
                <a:cs typeface="Arial"/>
              </a:rPr>
              <a:t>Text</a:t>
            </a:r>
            <a:endParaRPr sz="7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252743" y="1612875"/>
            <a:ext cx="1134745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spc="-20" dirty="0">
                <a:solidFill>
                  <a:srgbClr val="999999"/>
                </a:solidFill>
                <a:latin typeface="Arial"/>
                <a:cs typeface="Arial"/>
              </a:rPr>
              <a:t>“Ok Google, </a:t>
            </a:r>
            <a:r>
              <a:rPr sz="700" spc="5" dirty="0">
                <a:solidFill>
                  <a:srgbClr val="999999"/>
                </a:solidFill>
                <a:latin typeface="Arial"/>
                <a:cs typeface="Arial"/>
              </a:rPr>
              <a:t>talk </a:t>
            </a:r>
            <a:r>
              <a:rPr sz="700" spc="15" dirty="0">
                <a:solidFill>
                  <a:srgbClr val="999999"/>
                </a:solidFill>
                <a:latin typeface="Arial"/>
                <a:cs typeface="Arial"/>
              </a:rPr>
              <a:t>to</a:t>
            </a:r>
            <a:r>
              <a:rPr sz="700" spc="-100" dirty="0">
                <a:solidFill>
                  <a:srgbClr val="999999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999999"/>
                </a:solidFill>
                <a:latin typeface="Arial"/>
                <a:cs typeface="Arial"/>
              </a:rPr>
              <a:t>Hossam”</a:t>
            </a:r>
            <a:endParaRPr sz="7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2503751" y="2085228"/>
            <a:ext cx="1089660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spc="-25" dirty="0">
                <a:solidFill>
                  <a:srgbClr val="999999"/>
                </a:solidFill>
                <a:latin typeface="Arial"/>
                <a:cs typeface="Arial"/>
              </a:rPr>
              <a:t>“Sure, </a:t>
            </a:r>
            <a:r>
              <a:rPr sz="700" spc="-15" dirty="0">
                <a:solidFill>
                  <a:srgbClr val="999999"/>
                </a:solidFill>
                <a:latin typeface="Arial"/>
                <a:cs typeface="Arial"/>
              </a:rPr>
              <a:t>here’s </a:t>
            </a:r>
            <a:r>
              <a:rPr sz="700" spc="-10" dirty="0">
                <a:solidFill>
                  <a:srgbClr val="999999"/>
                </a:solidFill>
                <a:latin typeface="Arial"/>
                <a:cs typeface="Arial"/>
              </a:rPr>
              <a:t>your</a:t>
            </a:r>
            <a:r>
              <a:rPr sz="700" spc="-50" dirty="0">
                <a:solidFill>
                  <a:srgbClr val="999999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999999"/>
                </a:solidFill>
                <a:latin typeface="Arial"/>
                <a:cs typeface="Arial"/>
              </a:rPr>
              <a:t>Hossam”</a:t>
            </a:r>
            <a:endParaRPr sz="7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2280537" y="3277813"/>
            <a:ext cx="1212215" cy="236854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36830" marR="5080" indent="-24765">
              <a:lnSpc>
                <a:spcPts val="819"/>
              </a:lnSpc>
              <a:spcBef>
                <a:spcPts val="140"/>
              </a:spcBef>
            </a:pPr>
            <a:r>
              <a:rPr sz="700" dirty="0">
                <a:solidFill>
                  <a:srgbClr val="999999"/>
                </a:solidFill>
                <a:latin typeface="Arial"/>
                <a:cs typeface="Arial"/>
              </a:rPr>
              <a:t>“It’s</a:t>
            </a:r>
            <a:r>
              <a:rPr sz="700" spc="-35" dirty="0">
                <a:solidFill>
                  <a:srgbClr val="999999"/>
                </a:solidFill>
                <a:latin typeface="Arial"/>
                <a:cs typeface="Arial"/>
              </a:rPr>
              <a:t> </a:t>
            </a:r>
            <a:r>
              <a:rPr sz="700" spc="10" dirty="0">
                <a:solidFill>
                  <a:srgbClr val="999999"/>
                </a:solidFill>
                <a:latin typeface="Arial"/>
                <a:cs typeface="Arial"/>
              </a:rPr>
              <a:t>that</a:t>
            </a:r>
            <a:r>
              <a:rPr sz="700" spc="-35" dirty="0">
                <a:solidFill>
                  <a:srgbClr val="999999"/>
                </a:solidFill>
                <a:latin typeface="Arial"/>
                <a:cs typeface="Arial"/>
              </a:rPr>
              <a:t> </a:t>
            </a:r>
            <a:r>
              <a:rPr sz="700" spc="10" dirty="0">
                <a:solidFill>
                  <a:srgbClr val="999999"/>
                </a:solidFill>
                <a:latin typeface="Arial"/>
                <a:cs typeface="Arial"/>
              </a:rPr>
              <a:t>time</a:t>
            </a:r>
            <a:r>
              <a:rPr sz="700" spc="-30" dirty="0">
                <a:solidFill>
                  <a:srgbClr val="999999"/>
                </a:solidFill>
                <a:latin typeface="Arial"/>
                <a:cs typeface="Arial"/>
              </a:rPr>
              <a:t> </a:t>
            </a:r>
            <a:r>
              <a:rPr sz="700" spc="25" dirty="0">
                <a:solidFill>
                  <a:srgbClr val="999999"/>
                </a:solidFill>
                <a:latin typeface="Arial"/>
                <a:cs typeface="Arial"/>
              </a:rPr>
              <a:t>of</a:t>
            </a:r>
            <a:r>
              <a:rPr sz="700" spc="-35" dirty="0">
                <a:solidFill>
                  <a:srgbClr val="999999"/>
                </a:solidFill>
                <a:latin typeface="Arial"/>
                <a:cs typeface="Arial"/>
              </a:rPr>
              <a:t> </a:t>
            </a:r>
            <a:r>
              <a:rPr sz="700" spc="-10" dirty="0">
                <a:solidFill>
                  <a:srgbClr val="999999"/>
                </a:solidFill>
                <a:latin typeface="Arial"/>
                <a:cs typeface="Arial"/>
              </a:rPr>
              <a:t>a</a:t>
            </a:r>
            <a:r>
              <a:rPr sz="700" spc="-30" dirty="0">
                <a:solidFill>
                  <a:srgbClr val="999999"/>
                </a:solidFill>
                <a:latin typeface="Arial"/>
                <a:cs typeface="Arial"/>
              </a:rPr>
              <a:t> </a:t>
            </a:r>
            <a:r>
              <a:rPr sz="700" spc="-15" dirty="0">
                <a:solidFill>
                  <a:srgbClr val="999999"/>
                </a:solidFill>
                <a:latin typeface="Arial"/>
                <a:cs typeface="Arial"/>
              </a:rPr>
              <a:t>year</a:t>
            </a:r>
            <a:r>
              <a:rPr sz="700" spc="-35" dirty="0">
                <a:solidFill>
                  <a:srgbClr val="999999"/>
                </a:solidFill>
                <a:latin typeface="Arial"/>
                <a:cs typeface="Arial"/>
              </a:rPr>
              <a:t> </a:t>
            </a:r>
            <a:r>
              <a:rPr sz="700" spc="-15" dirty="0">
                <a:solidFill>
                  <a:srgbClr val="999999"/>
                </a:solidFill>
                <a:latin typeface="Arial"/>
                <a:cs typeface="Arial"/>
              </a:rPr>
              <a:t>again,</a:t>
            </a:r>
            <a:r>
              <a:rPr sz="700" spc="-30" dirty="0">
                <a:solidFill>
                  <a:srgbClr val="999999"/>
                </a:solidFill>
                <a:latin typeface="Arial"/>
                <a:cs typeface="Arial"/>
              </a:rPr>
              <a:t> </a:t>
            </a:r>
            <a:r>
              <a:rPr sz="700" spc="-5" dirty="0">
                <a:solidFill>
                  <a:srgbClr val="999999"/>
                </a:solidFill>
                <a:latin typeface="Arial"/>
                <a:cs typeface="Arial"/>
              </a:rPr>
              <a:t>I  </a:t>
            </a:r>
            <a:r>
              <a:rPr sz="700" spc="5" dirty="0">
                <a:solidFill>
                  <a:srgbClr val="999999"/>
                </a:solidFill>
                <a:latin typeface="Arial"/>
                <a:cs typeface="Arial"/>
              </a:rPr>
              <a:t>would</a:t>
            </a:r>
            <a:r>
              <a:rPr sz="700" spc="-35" dirty="0">
                <a:solidFill>
                  <a:srgbClr val="999999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999999"/>
                </a:solidFill>
                <a:latin typeface="Arial"/>
                <a:cs typeface="Arial"/>
              </a:rPr>
              <a:t>like</a:t>
            </a:r>
            <a:r>
              <a:rPr sz="700" spc="-35" dirty="0">
                <a:solidFill>
                  <a:srgbClr val="999999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999999"/>
                </a:solidFill>
                <a:latin typeface="Arial"/>
                <a:cs typeface="Arial"/>
              </a:rPr>
              <a:t>some</a:t>
            </a:r>
            <a:r>
              <a:rPr sz="700" spc="-35" dirty="0">
                <a:solidFill>
                  <a:srgbClr val="999999"/>
                </a:solidFill>
                <a:latin typeface="Arial"/>
                <a:cs typeface="Arial"/>
              </a:rPr>
              <a:t> </a:t>
            </a:r>
            <a:r>
              <a:rPr sz="700" spc="-5" dirty="0">
                <a:solidFill>
                  <a:srgbClr val="999999"/>
                </a:solidFill>
                <a:latin typeface="Arial"/>
                <a:cs typeface="Arial"/>
              </a:rPr>
              <a:t>help</a:t>
            </a:r>
            <a:r>
              <a:rPr sz="700" spc="-35" dirty="0">
                <a:solidFill>
                  <a:srgbClr val="999999"/>
                </a:solidFill>
                <a:latin typeface="Arial"/>
                <a:cs typeface="Arial"/>
              </a:rPr>
              <a:t> </a:t>
            </a:r>
            <a:r>
              <a:rPr sz="700" spc="10" dirty="0">
                <a:solidFill>
                  <a:srgbClr val="999999"/>
                </a:solidFill>
                <a:latin typeface="Arial"/>
                <a:cs typeface="Arial"/>
              </a:rPr>
              <a:t>with</a:t>
            </a:r>
            <a:r>
              <a:rPr sz="700" spc="-35" dirty="0">
                <a:solidFill>
                  <a:srgbClr val="999999"/>
                </a:solidFill>
                <a:latin typeface="Arial"/>
                <a:cs typeface="Arial"/>
              </a:rPr>
              <a:t> </a:t>
            </a:r>
            <a:r>
              <a:rPr sz="700" spc="-10" dirty="0">
                <a:solidFill>
                  <a:srgbClr val="999999"/>
                </a:solidFill>
                <a:latin typeface="Arial"/>
                <a:cs typeface="Arial"/>
              </a:rPr>
              <a:t>...”</a:t>
            </a:r>
            <a:endParaRPr sz="7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5245960" y="2085228"/>
            <a:ext cx="976630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spc="-10" dirty="0">
                <a:solidFill>
                  <a:srgbClr val="999999"/>
                </a:solidFill>
                <a:latin typeface="Arial"/>
                <a:cs typeface="Arial"/>
              </a:rPr>
              <a:t>Invoke </a:t>
            </a:r>
            <a:r>
              <a:rPr sz="700" spc="5" dirty="0">
                <a:solidFill>
                  <a:srgbClr val="999999"/>
                </a:solidFill>
                <a:latin typeface="Arial"/>
                <a:cs typeface="Arial"/>
              </a:rPr>
              <a:t>“Hossam”</a:t>
            </a:r>
            <a:r>
              <a:rPr sz="700" spc="-95" dirty="0">
                <a:solidFill>
                  <a:srgbClr val="999999"/>
                </a:solidFill>
                <a:latin typeface="Arial"/>
                <a:cs typeface="Arial"/>
              </a:rPr>
              <a:t> </a:t>
            </a:r>
            <a:r>
              <a:rPr sz="700" spc="5" dirty="0">
                <a:solidFill>
                  <a:srgbClr val="999999"/>
                </a:solidFill>
                <a:latin typeface="Arial"/>
                <a:cs typeface="Arial"/>
              </a:rPr>
              <a:t>Action</a:t>
            </a:r>
            <a:endParaRPr sz="7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4117014" y="3935589"/>
            <a:ext cx="2152650" cy="324485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333500" marR="5080" indent="-290195">
              <a:lnSpc>
                <a:spcPts val="819"/>
              </a:lnSpc>
              <a:spcBef>
                <a:spcPts val="140"/>
              </a:spcBef>
            </a:pPr>
            <a:r>
              <a:rPr sz="700" spc="-5" dirty="0">
                <a:solidFill>
                  <a:srgbClr val="999999"/>
                </a:solidFill>
                <a:latin typeface="Arial"/>
                <a:cs typeface="Arial"/>
              </a:rPr>
              <a:t>“What</a:t>
            </a:r>
            <a:r>
              <a:rPr sz="700" spc="-40" dirty="0">
                <a:solidFill>
                  <a:srgbClr val="999999"/>
                </a:solidFill>
                <a:latin typeface="Arial"/>
                <a:cs typeface="Arial"/>
              </a:rPr>
              <a:t> </a:t>
            </a:r>
            <a:r>
              <a:rPr sz="700" spc="-5" dirty="0">
                <a:solidFill>
                  <a:srgbClr val="999999"/>
                </a:solidFill>
                <a:latin typeface="Arial"/>
                <a:cs typeface="Arial"/>
              </a:rPr>
              <a:t>type</a:t>
            </a:r>
            <a:r>
              <a:rPr sz="700" spc="-40" dirty="0">
                <a:solidFill>
                  <a:srgbClr val="999999"/>
                </a:solidFill>
                <a:latin typeface="Arial"/>
                <a:cs typeface="Arial"/>
              </a:rPr>
              <a:t> </a:t>
            </a:r>
            <a:r>
              <a:rPr sz="700" spc="25" dirty="0">
                <a:solidFill>
                  <a:srgbClr val="999999"/>
                </a:solidFill>
                <a:latin typeface="Arial"/>
                <a:cs typeface="Arial"/>
              </a:rPr>
              <a:t>of</a:t>
            </a:r>
            <a:r>
              <a:rPr sz="700" spc="-35" dirty="0">
                <a:solidFill>
                  <a:srgbClr val="999999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999999"/>
                </a:solidFill>
                <a:latin typeface="Arial"/>
                <a:cs typeface="Arial"/>
              </a:rPr>
              <a:t>tax</a:t>
            </a:r>
            <a:r>
              <a:rPr sz="700" spc="-40" dirty="0">
                <a:solidFill>
                  <a:srgbClr val="999999"/>
                </a:solidFill>
                <a:latin typeface="Arial"/>
                <a:cs typeface="Arial"/>
              </a:rPr>
              <a:t> </a:t>
            </a:r>
            <a:r>
              <a:rPr sz="700" spc="5" dirty="0">
                <a:solidFill>
                  <a:srgbClr val="999999"/>
                </a:solidFill>
                <a:latin typeface="Arial"/>
                <a:cs typeface="Arial"/>
              </a:rPr>
              <a:t>would</a:t>
            </a:r>
            <a:r>
              <a:rPr sz="700" spc="-35" dirty="0">
                <a:solidFill>
                  <a:srgbClr val="999999"/>
                </a:solidFill>
                <a:latin typeface="Arial"/>
                <a:cs typeface="Arial"/>
              </a:rPr>
              <a:t> </a:t>
            </a:r>
            <a:r>
              <a:rPr sz="700" spc="-10" dirty="0">
                <a:solidFill>
                  <a:srgbClr val="999999"/>
                </a:solidFill>
                <a:latin typeface="Arial"/>
                <a:cs typeface="Arial"/>
              </a:rPr>
              <a:t>you  </a:t>
            </a:r>
            <a:r>
              <a:rPr sz="700" dirty="0">
                <a:solidFill>
                  <a:srgbClr val="999999"/>
                </a:solidFill>
                <a:latin typeface="Arial"/>
                <a:cs typeface="Arial"/>
              </a:rPr>
              <a:t>like </a:t>
            </a:r>
            <a:r>
              <a:rPr sz="700" spc="15" dirty="0">
                <a:solidFill>
                  <a:srgbClr val="999999"/>
                </a:solidFill>
                <a:latin typeface="Arial"/>
                <a:cs typeface="Arial"/>
              </a:rPr>
              <a:t>to</a:t>
            </a:r>
            <a:r>
              <a:rPr sz="700" spc="-60" dirty="0">
                <a:solidFill>
                  <a:srgbClr val="999999"/>
                </a:solidFill>
                <a:latin typeface="Arial"/>
                <a:cs typeface="Arial"/>
              </a:rPr>
              <a:t> </a:t>
            </a:r>
            <a:r>
              <a:rPr sz="700" spc="-20" dirty="0">
                <a:solidFill>
                  <a:srgbClr val="999999"/>
                </a:solidFill>
                <a:latin typeface="Arial"/>
                <a:cs typeface="Arial"/>
              </a:rPr>
              <a:t>save?”</a:t>
            </a:r>
            <a:endParaRPr sz="700">
              <a:latin typeface="Arial"/>
              <a:cs typeface="Arial"/>
            </a:endParaRPr>
          </a:p>
          <a:p>
            <a:pPr marL="12700">
              <a:lnSpc>
                <a:spcPts val="670"/>
              </a:lnSpc>
            </a:pPr>
            <a:r>
              <a:rPr sz="700" spc="-5" dirty="0">
                <a:solidFill>
                  <a:srgbClr val="FFFFFF"/>
                </a:solidFill>
                <a:latin typeface="Arial"/>
                <a:cs typeface="Arial"/>
              </a:rPr>
              <a:t>Text </a:t>
            </a:r>
            <a:r>
              <a:rPr sz="700" spc="15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7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700" spc="-20" dirty="0">
                <a:solidFill>
                  <a:srgbClr val="FFFFFF"/>
                </a:solidFill>
                <a:latin typeface="Arial"/>
                <a:cs typeface="Arial"/>
              </a:rPr>
              <a:t>Speech</a:t>
            </a:r>
            <a:endParaRPr sz="7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4971088" y="3142100"/>
            <a:ext cx="1419860" cy="341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8765">
              <a:lnSpc>
                <a:spcPts val="830"/>
              </a:lnSpc>
              <a:spcBef>
                <a:spcPts val="100"/>
              </a:spcBef>
            </a:pPr>
            <a:r>
              <a:rPr sz="700" spc="-25" dirty="0">
                <a:solidFill>
                  <a:srgbClr val="999999"/>
                </a:solidFill>
                <a:latin typeface="Arial"/>
                <a:cs typeface="Arial"/>
              </a:rPr>
              <a:t>“Sure, </a:t>
            </a:r>
            <a:r>
              <a:rPr sz="700" spc="-15" dirty="0">
                <a:solidFill>
                  <a:srgbClr val="999999"/>
                </a:solidFill>
                <a:latin typeface="Arial"/>
                <a:cs typeface="Arial"/>
              </a:rPr>
              <a:t>here’s</a:t>
            </a:r>
            <a:r>
              <a:rPr sz="700" spc="-35" dirty="0">
                <a:solidFill>
                  <a:srgbClr val="999999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999999"/>
                </a:solidFill>
                <a:latin typeface="Arial"/>
                <a:cs typeface="Arial"/>
              </a:rPr>
              <a:t>Hossam.</a:t>
            </a:r>
            <a:endParaRPr sz="700">
              <a:latin typeface="Arial"/>
              <a:cs typeface="Arial"/>
            </a:endParaRPr>
          </a:p>
          <a:p>
            <a:pPr marL="12700" marR="5080" indent="1270" algn="ctr">
              <a:lnSpc>
                <a:spcPts val="819"/>
              </a:lnSpc>
              <a:spcBef>
                <a:spcPts val="35"/>
              </a:spcBef>
            </a:pPr>
            <a:r>
              <a:rPr sz="700" spc="-20" dirty="0">
                <a:solidFill>
                  <a:srgbClr val="999999"/>
                </a:solidFill>
                <a:latin typeface="Arial"/>
                <a:cs typeface="Arial"/>
              </a:rPr>
              <a:t>Hi, </a:t>
            </a:r>
            <a:r>
              <a:rPr sz="700" spc="-5" dirty="0">
                <a:solidFill>
                  <a:srgbClr val="999999"/>
                </a:solidFill>
                <a:latin typeface="Arial"/>
                <a:cs typeface="Arial"/>
              </a:rPr>
              <a:t>I </a:t>
            </a:r>
            <a:r>
              <a:rPr sz="700" spc="5" dirty="0">
                <a:solidFill>
                  <a:srgbClr val="999999"/>
                </a:solidFill>
                <a:latin typeface="Arial"/>
                <a:cs typeface="Arial"/>
              </a:rPr>
              <a:t>am </a:t>
            </a:r>
            <a:r>
              <a:rPr sz="700" spc="-10" dirty="0">
                <a:solidFill>
                  <a:srgbClr val="999999"/>
                </a:solidFill>
                <a:latin typeface="Arial"/>
                <a:cs typeface="Arial"/>
              </a:rPr>
              <a:t>your </a:t>
            </a:r>
            <a:r>
              <a:rPr sz="700" dirty="0">
                <a:solidFill>
                  <a:srgbClr val="999999"/>
                </a:solidFill>
                <a:latin typeface="Arial"/>
                <a:cs typeface="Arial"/>
              </a:rPr>
              <a:t>personal financial  </a:t>
            </a:r>
            <a:r>
              <a:rPr sz="700" spc="-5" dirty="0">
                <a:solidFill>
                  <a:srgbClr val="999999"/>
                </a:solidFill>
                <a:latin typeface="Arial"/>
                <a:cs typeface="Arial"/>
              </a:rPr>
              <a:t>advisor.</a:t>
            </a:r>
            <a:r>
              <a:rPr sz="700" spc="-35" dirty="0">
                <a:solidFill>
                  <a:srgbClr val="999999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999999"/>
                </a:solidFill>
                <a:latin typeface="Arial"/>
                <a:cs typeface="Arial"/>
              </a:rPr>
              <a:t>How</a:t>
            </a:r>
            <a:r>
              <a:rPr sz="700" spc="-30" dirty="0">
                <a:solidFill>
                  <a:srgbClr val="999999"/>
                </a:solidFill>
                <a:latin typeface="Arial"/>
                <a:cs typeface="Arial"/>
              </a:rPr>
              <a:t> </a:t>
            </a:r>
            <a:r>
              <a:rPr sz="700" spc="-5" dirty="0">
                <a:solidFill>
                  <a:srgbClr val="999999"/>
                </a:solidFill>
                <a:latin typeface="Arial"/>
                <a:cs typeface="Arial"/>
              </a:rPr>
              <a:t>can</a:t>
            </a:r>
            <a:r>
              <a:rPr sz="700" spc="-30" dirty="0">
                <a:solidFill>
                  <a:srgbClr val="999999"/>
                </a:solidFill>
                <a:latin typeface="Arial"/>
                <a:cs typeface="Arial"/>
              </a:rPr>
              <a:t> </a:t>
            </a:r>
            <a:r>
              <a:rPr sz="700" spc="-5" dirty="0">
                <a:solidFill>
                  <a:srgbClr val="999999"/>
                </a:solidFill>
                <a:latin typeface="Arial"/>
                <a:cs typeface="Arial"/>
              </a:rPr>
              <a:t>I</a:t>
            </a:r>
            <a:r>
              <a:rPr sz="700" spc="-30" dirty="0">
                <a:solidFill>
                  <a:srgbClr val="999999"/>
                </a:solidFill>
                <a:latin typeface="Arial"/>
                <a:cs typeface="Arial"/>
              </a:rPr>
              <a:t> </a:t>
            </a:r>
            <a:r>
              <a:rPr sz="700" spc="-5" dirty="0">
                <a:solidFill>
                  <a:srgbClr val="999999"/>
                </a:solidFill>
                <a:latin typeface="Arial"/>
                <a:cs typeface="Arial"/>
              </a:rPr>
              <a:t>help</a:t>
            </a:r>
            <a:r>
              <a:rPr sz="700" spc="-30" dirty="0">
                <a:solidFill>
                  <a:srgbClr val="999999"/>
                </a:solidFill>
                <a:latin typeface="Arial"/>
                <a:cs typeface="Arial"/>
              </a:rPr>
              <a:t> </a:t>
            </a:r>
            <a:r>
              <a:rPr sz="700" spc="-10" dirty="0">
                <a:solidFill>
                  <a:srgbClr val="999999"/>
                </a:solidFill>
                <a:latin typeface="Arial"/>
                <a:cs typeface="Arial"/>
              </a:rPr>
              <a:t>you</a:t>
            </a:r>
            <a:r>
              <a:rPr sz="700" spc="-30" dirty="0">
                <a:solidFill>
                  <a:srgbClr val="999999"/>
                </a:solidFill>
                <a:latin typeface="Arial"/>
                <a:cs typeface="Arial"/>
              </a:rPr>
              <a:t> </a:t>
            </a:r>
            <a:r>
              <a:rPr sz="700" spc="-10" dirty="0">
                <a:solidFill>
                  <a:srgbClr val="999999"/>
                </a:solidFill>
                <a:latin typeface="Arial"/>
                <a:cs typeface="Arial"/>
              </a:rPr>
              <a:t>today?”</a:t>
            </a:r>
            <a:endParaRPr sz="70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1595130" y="1130129"/>
            <a:ext cx="294005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b="1" spc="-20" dirty="0">
                <a:solidFill>
                  <a:srgbClr val="999999"/>
                </a:solidFill>
                <a:latin typeface="Trebuchet MS"/>
                <a:cs typeface="Trebuchet MS"/>
              </a:rPr>
              <a:t>Device</a:t>
            </a:r>
            <a:endParaRPr sz="700">
              <a:latin typeface="Trebuchet MS"/>
              <a:cs typeface="Trebuchet MS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4185445" y="537861"/>
            <a:ext cx="507774" cy="463867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36694" y="1131383"/>
            <a:ext cx="3936365" cy="16294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504825" algn="l"/>
                <a:tab pos="505459" algn="l"/>
              </a:tabLst>
            </a:pPr>
            <a:r>
              <a:rPr sz="2400" spc="-40" dirty="0">
                <a:solidFill>
                  <a:srgbClr val="666666"/>
                </a:solidFill>
                <a:latin typeface="Arial"/>
                <a:cs typeface="Arial"/>
              </a:rPr>
              <a:t>Create </a:t>
            </a:r>
            <a:r>
              <a:rPr sz="2400" spc="-25" dirty="0">
                <a:solidFill>
                  <a:srgbClr val="666666"/>
                </a:solidFill>
                <a:latin typeface="Arial"/>
                <a:cs typeface="Arial"/>
              </a:rPr>
              <a:t>an </a:t>
            </a:r>
            <a:r>
              <a:rPr sz="2400" spc="-45" dirty="0">
                <a:solidFill>
                  <a:srgbClr val="666666"/>
                </a:solidFill>
                <a:latin typeface="Arial"/>
                <a:cs typeface="Arial"/>
              </a:rPr>
              <a:t>API.AI</a:t>
            </a:r>
            <a:r>
              <a:rPr sz="2400" spc="-195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666666"/>
                </a:solidFill>
                <a:latin typeface="Arial"/>
                <a:cs typeface="Arial"/>
              </a:rPr>
              <a:t>agent</a:t>
            </a:r>
            <a:endParaRPr sz="2400">
              <a:latin typeface="Arial"/>
              <a:cs typeface="Arial"/>
            </a:endParaRPr>
          </a:p>
          <a:p>
            <a:pPr marL="12700" marR="5080">
              <a:lnSpc>
                <a:spcPct val="169300"/>
              </a:lnSpc>
              <a:buAutoNum type="arabicPeriod"/>
              <a:tabLst>
                <a:tab pos="504825" algn="l"/>
                <a:tab pos="505459" algn="l"/>
              </a:tabLst>
            </a:pPr>
            <a:r>
              <a:rPr sz="2400" spc="-40" dirty="0">
                <a:solidFill>
                  <a:srgbClr val="666666"/>
                </a:solidFill>
                <a:latin typeface="Arial"/>
                <a:cs typeface="Arial"/>
              </a:rPr>
              <a:t>Create </a:t>
            </a:r>
            <a:r>
              <a:rPr sz="2400" spc="25" dirty="0">
                <a:solidFill>
                  <a:srgbClr val="666666"/>
                </a:solidFill>
                <a:latin typeface="Arial"/>
                <a:cs typeface="Arial"/>
              </a:rPr>
              <a:t>intents </a:t>
            </a:r>
            <a:r>
              <a:rPr sz="2400" spc="-110" dirty="0">
                <a:solidFill>
                  <a:srgbClr val="666666"/>
                </a:solidFill>
                <a:latin typeface="Arial"/>
                <a:cs typeface="Arial"/>
              </a:rPr>
              <a:t>&amp; </a:t>
            </a:r>
            <a:r>
              <a:rPr sz="2400" spc="20" dirty="0">
                <a:solidFill>
                  <a:srgbClr val="666666"/>
                </a:solidFill>
                <a:latin typeface="Arial"/>
                <a:cs typeface="Arial"/>
              </a:rPr>
              <a:t>entities  </a:t>
            </a:r>
            <a:r>
              <a:rPr sz="2400" spc="10" dirty="0">
                <a:solidFill>
                  <a:srgbClr val="666666"/>
                </a:solidFill>
                <a:latin typeface="Arial"/>
                <a:cs typeface="Arial"/>
              </a:rPr>
              <a:t>03	</a:t>
            </a:r>
            <a:r>
              <a:rPr sz="2400" spc="-20" dirty="0">
                <a:solidFill>
                  <a:srgbClr val="666666"/>
                </a:solidFill>
                <a:latin typeface="Arial"/>
                <a:cs typeface="Arial"/>
              </a:rPr>
              <a:t>Define </a:t>
            </a:r>
            <a:r>
              <a:rPr sz="2400" spc="-55" dirty="0">
                <a:solidFill>
                  <a:srgbClr val="666666"/>
                </a:solidFill>
                <a:latin typeface="Arial"/>
                <a:cs typeface="Arial"/>
              </a:rPr>
              <a:t>User </a:t>
            </a:r>
            <a:r>
              <a:rPr sz="2400" spc="-10" dirty="0">
                <a:solidFill>
                  <a:srgbClr val="666666"/>
                </a:solidFill>
                <a:latin typeface="Arial"/>
                <a:cs typeface="Arial"/>
              </a:rPr>
              <a:t>says</a:t>
            </a:r>
            <a:r>
              <a:rPr sz="2400" spc="-200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666666"/>
                </a:solidFill>
                <a:latin typeface="Arial"/>
                <a:cs typeface="Arial"/>
              </a:rPr>
              <a:t>phrases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36694" y="2988754"/>
            <a:ext cx="4323715" cy="10102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4825" indent="-492125">
              <a:lnSpc>
                <a:spcPct val="100000"/>
              </a:lnSpc>
              <a:spcBef>
                <a:spcPts val="100"/>
              </a:spcBef>
              <a:buAutoNum type="arabicPeriod" startAt="4"/>
              <a:tabLst>
                <a:tab pos="504825" algn="l"/>
                <a:tab pos="505459" algn="l"/>
              </a:tabLst>
            </a:pPr>
            <a:r>
              <a:rPr sz="2400" spc="-20" dirty="0">
                <a:solidFill>
                  <a:srgbClr val="666666"/>
                </a:solidFill>
                <a:latin typeface="Arial"/>
                <a:cs typeface="Arial"/>
              </a:rPr>
              <a:t>Define </a:t>
            </a:r>
            <a:r>
              <a:rPr sz="2400" spc="30" dirty="0">
                <a:solidFill>
                  <a:srgbClr val="666666"/>
                </a:solidFill>
                <a:latin typeface="Arial"/>
                <a:cs typeface="Arial"/>
              </a:rPr>
              <a:t>Actions </a:t>
            </a:r>
            <a:r>
              <a:rPr sz="2400" spc="-110" dirty="0">
                <a:solidFill>
                  <a:srgbClr val="666666"/>
                </a:solidFill>
                <a:latin typeface="Arial"/>
                <a:cs typeface="Arial"/>
              </a:rPr>
              <a:t>&amp;</a:t>
            </a:r>
            <a:r>
              <a:rPr sz="2400" spc="-290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2400" spc="-35" dirty="0">
                <a:solidFill>
                  <a:srgbClr val="666666"/>
                </a:solidFill>
                <a:latin typeface="Arial"/>
                <a:cs typeface="Arial"/>
              </a:rPr>
              <a:t>Responses</a:t>
            </a:r>
            <a:endParaRPr sz="2400">
              <a:latin typeface="Arial"/>
              <a:cs typeface="Arial"/>
            </a:endParaRPr>
          </a:p>
          <a:p>
            <a:pPr marL="504825" indent="-492125">
              <a:lnSpc>
                <a:spcPct val="100000"/>
              </a:lnSpc>
              <a:spcBef>
                <a:spcPts val="1995"/>
              </a:spcBef>
              <a:buAutoNum type="arabicPeriod" startAt="4"/>
              <a:tabLst>
                <a:tab pos="504825" algn="l"/>
                <a:tab pos="505459" algn="l"/>
              </a:tabLst>
            </a:pPr>
            <a:r>
              <a:rPr sz="2400" spc="10" dirty="0">
                <a:solidFill>
                  <a:srgbClr val="666666"/>
                </a:solidFill>
                <a:latin typeface="Arial"/>
                <a:cs typeface="Arial"/>
              </a:rPr>
              <a:t>Test</a:t>
            </a:r>
            <a:r>
              <a:rPr sz="2400" spc="-85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2400" spc="30" dirty="0">
                <a:solidFill>
                  <a:srgbClr val="666666"/>
                </a:solidFill>
                <a:latin typeface="Arial"/>
                <a:cs typeface="Arial"/>
              </a:rPr>
              <a:t>it!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469195" y="1804046"/>
            <a:ext cx="8255" cy="1535430"/>
          </a:xfrm>
          <a:custGeom>
            <a:avLst/>
            <a:gdLst/>
            <a:ahLst/>
            <a:cxnLst/>
            <a:rect l="l" t="t" r="r" b="b"/>
            <a:pathLst>
              <a:path w="8255" h="1535429">
                <a:moveTo>
                  <a:pt x="0" y="0"/>
                </a:moveTo>
                <a:lnTo>
                  <a:pt x="8099" y="1535396"/>
                </a:lnTo>
              </a:path>
            </a:pathLst>
          </a:custGeom>
          <a:ln w="3809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54097" y="1875896"/>
            <a:ext cx="1481223" cy="13916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30133" y="3618958"/>
            <a:ext cx="71691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Arial"/>
                <a:cs typeface="Arial"/>
              </a:rPr>
              <a:t>Develop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03722" y="1875896"/>
            <a:ext cx="1388697" cy="13916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837615" y="1875896"/>
            <a:ext cx="1481223" cy="13916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585423" y="1875896"/>
            <a:ext cx="1331910" cy="139169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925523" y="3618958"/>
            <a:ext cx="61849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Arial"/>
                <a:cs typeface="Arial"/>
              </a:rPr>
              <a:t>Deploy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60023" y="1945946"/>
            <a:ext cx="1252220" cy="1252220"/>
          </a:xfrm>
          <a:custGeom>
            <a:avLst/>
            <a:gdLst/>
            <a:ahLst/>
            <a:cxnLst/>
            <a:rect l="l" t="t" r="r" b="b"/>
            <a:pathLst>
              <a:path w="1252220" h="1252220">
                <a:moveTo>
                  <a:pt x="625798" y="1251597"/>
                </a:moveTo>
                <a:lnTo>
                  <a:pt x="576892" y="1249714"/>
                </a:lnTo>
                <a:lnTo>
                  <a:pt x="529016" y="1244159"/>
                </a:lnTo>
                <a:lnTo>
                  <a:pt x="482308" y="1235069"/>
                </a:lnTo>
                <a:lnTo>
                  <a:pt x="436908" y="1222586"/>
                </a:lnTo>
                <a:lnTo>
                  <a:pt x="392955" y="1206847"/>
                </a:lnTo>
                <a:lnTo>
                  <a:pt x="350588" y="1187991"/>
                </a:lnTo>
                <a:lnTo>
                  <a:pt x="309946" y="1166158"/>
                </a:lnTo>
                <a:lnTo>
                  <a:pt x="271168" y="1141487"/>
                </a:lnTo>
                <a:lnTo>
                  <a:pt x="234393" y="1114118"/>
                </a:lnTo>
                <a:lnTo>
                  <a:pt x="199761" y="1084188"/>
                </a:lnTo>
                <a:lnTo>
                  <a:pt x="167410" y="1051838"/>
                </a:lnTo>
                <a:lnTo>
                  <a:pt x="137480" y="1017206"/>
                </a:lnTo>
                <a:lnTo>
                  <a:pt x="110110" y="980431"/>
                </a:lnTo>
                <a:lnTo>
                  <a:pt x="85439" y="941653"/>
                </a:lnTo>
                <a:lnTo>
                  <a:pt x="63606" y="901011"/>
                </a:lnTo>
                <a:lnTo>
                  <a:pt x="44751" y="858644"/>
                </a:lnTo>
                <a:lnTo>
                  <a:pt x="29011" y="814690"/>
                </a:lnTo>
                <a:lnTo>
                  <a:pt x="16527" y="769290"/>
                </a:lnTo>
                <a:lnTo>
                  <a:pt x="7438" y="722582"/>
                </a:lnTo>
                <a:lnTo>
                  <a:pt x="1882" y="674705"/>
                </a:lnTo>
                <a:lnTo>
                  <a:pt x="0" y="625798"/>
                </a:lnTo>
                <a:lnTo>
                  <a:pt x="1882" y="576892"/>
                </a:lnTo>
                <a:lnTo>
                  <a:pt x="7438" y="529016"/>
                </a:lnTo>
                <a:lnTo>
                  <a:pt x="16527" y="482308"/>
                </a:lnTo>
                <a:lnTo>
                  <a:pt x="29011" y="436908"/>
                </a:lnTo>
                <a:lnTo>
                  <a:pt x="44751" y="392955"/>
                </a:lnTo>
                <a:lnTo>
                  <a:pt x="63606" y="350588"/>
                </a:lnTo>
                <a:lnTo>
                  <a:pt x="85439" y="309946"/>
                </a:lnTo>
                <a:lnTo>
                  <a:pt x="110110" y="271168"/>
                </a:lnTo>
                <a:lnTo>
                  <a:pt x="137480" y="234393"/>
                </a:lnTo>
                <a:lnTo>
                  <a:pt x="167410" y="199761"/>
                </a:lnTo>
                <a:lnTo>
                  <a:pt x="199761" y="167410"/>
                </a:lnTo>
                <a:lnTo>
                  <a:pt x="234393" y="137480"/>
                </a:lnTo>
                <a:lnTo>
                  <a:pt x="271168" y="110110"/>
                </a:lnTo>
                <a:lnTo>
                  <a:pt x="309946" y="85439"/>
                </a:lnTo>
                <a:lnTo>
                  <a:pt x="350588" y="63606"/>
                </a:lnTo>
                <a:lnTo>
                  <a:pt x="392955" y="44751"/>
                </a:lnTo>
                <a:lnTo>
                  <a:pt x="436908" y="29011"/>
                </a:lnTo>
                <a:lnTo>
                  <a:pt x="482308" y="16527"/>
                </a:lnTo>
                <a:lnTo>
                  <a:pt x="529016" y="7438"/>
                </a:lnTo>
                <a:lnTo>
                  <a:pt x="576892" y="1882"/>
                </a:lnTo>
                <a:lnTo>
                  <a:pt x="625798" y="0"/>
                </a:lnTo>
                <a:lnTo>
                  <a:pt x="675351" y="1963"/>
                </a:lnTo>
                <a:lnTo>
                  <a:pt x="724286" y="7795"/>
                </a:lnTo>
                <a:lnTo>
                  <a:pt x="772392" y="17410"/>
                </a:lnTo>
                <a:lnTo>
                  <a:pt x="819461" y="30719"/>
                </a:lnTo>
                <a:lnTo>
                  <a:pt x="865281" y="47636"/>
                </a:lnTo>
                <a:lnTo>
                  <a:pt x="909643" y="68073"/>
                </a:lnTo>
                <a:lnTo>
                  <a:pt x="952337" y="91945"/>
                </a:lnTo>
                <a:lnTo>
                  <a:pt x="993151" y="119163"/>
                </a:lnTo>
                <a:lnTo>
                  <a:pt x="1031878" y="149641"/>
                </a:lnTo>
                <a:lnTo>
                  <a:pt x="1068305" y="183292"/>
                </a:lnTo>
                <a:lnTo>
                  <a:pt x="1101955" y="219719"/>
                </a:lnTo>
                <a:lnTo>
                  <a:pt x="1132433" y="258445"/>
                </a:lnTo>
                <a:lnTo>
                  <a:pt x="1159652" y="299260"/>
                </a:lnTo>
                <a:lnTo>
                  <a:pt x="1183523" y="341953"/>
                </a:lnTo>
                <a:lnTo>
                  <a:pt x="1203961" y="386315"/>
                </a:lnTo>
                <a:lnTo>
                  <a:pt x="1220878" y="432136"/>
                </a:lnTo>
                <a:lnTo>
                  <a:pt x="1234187" y="479204"/>
                </a:lnTo>
                <a:lnTo>
                  <a:pt x="1243801" y="527311"/>
                </a:lnTo>
                <a:lnTo>
                  <a:pt x="1249634" y="576246"/>
                </a:lnTo>
                <a:lnTo>
                  <a:pt x="1251597" y="625798"/>
                </a:lnTo>
                <a:lnTo>
                  <a:pt x="1249714" y="674705"/>
                </a:lnTo>
                <a:lnTo>
                  <a:pt x="1244159" y="722582"/>
                </a:lnTo>
                <a:lnTo>
                  <a:pt x="1235069" y="769290"/>
                </a:lnTo>
                <a:lnTo>
                  <a:pt x="1222585" y="814690"/>
                </a:lnTo>
                <a:lnTo>
                  <a:pt x="1206846" y="858644"/>
                </a:lnTo>
                <a:lnTo>
                  <a:pt x="1187990" y="901011"/>
                </a:lnTo>
                <a:lnTo>
                  <a:pt x="1166157" y="941653"/>
                </a:lnTo>
                <a:lnTo>
                  <a:pt x="1141486" y="980431"/>
                </a:lnTo>
                <a:lnTo>
                  <a:pt x="1114116" y="1017206"/>
                </a:lnTo>
                <a:lnTo>
                  <a:pt x="1084186" y="1051838"/>
                </a:lnTo>
                <a:lnTo>
                  <a:pt x="1051836" y="1084188"/>
                </a:lnTo>
                <a:lnTo>
                  <a:pt x="1017204" y="1114118"/>
                </a:lnTo>
                <a:lnTo>
                  <a:pt x="980429" y="1141487"/>
                </a:lnTo>
                <a:lnTo>
                  <a:pt x="941651" y="1166158"/>
                </a:lnTo>
                <a:lnTo>
                  <a:pt x="901009" y="1187991"/>
                </a:lnTo>
                <a:lnTo>
                  <a:pt x="858642" y="1206847"/>
                </a:lnTo>
                <a:lnTo>
                  <a:pt x="814688" y="1222586"/>
                </a:lnTo>
                <a:lnTo>
                  <a:pt x="769288" y="1235069"/>
                </a:lnTo>
                <a:lnTo>
                  <a:pt x="722580" y="1244159"/>
                </a:lnTo>
                <a:lnTo>
                  <a:pt x="674704" y="1249714"/>
                </a:lnTo>
                <a:lnTo>
                  <a:pt x="625798" y="1251597"/>
                </a:lnTo>
                <a:close/>
              </a:path>
            </a:pathLst>
          </a:custGeom>
          <a:solidFill>
            <a:srgbClr val="D8E9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946192" y="1945946"/>
            <a:ext cx="1252220" cy="1252220"/>
          </a:xfrm>
          <a:custGeom>
            <a:avLst/>
            <a:gdLst/>
            <a:ahLst/>
            <a:cxnLst/>
            <a:rect l="l" t="t" r="r" b="b"/>
            <a:pathLst>
              <a:path w="1252220" h="1252220">
                <a:moveTo>
                  <a:pt x="625798" y="1251597"/>
                </a:moveTo>
                <a:lnTo>
                  <a:pt x="576892" y="1249714"/>
                </a:lnTo>
                <a:lnTo>
                  <a:pt x="529015" y="1244159"/>
                </a:lnTo>
                <a:lnTo>
                  <a:pt x="482307" y="1235069"/>
                </a:lnTo>
                <a:lnTo>
                  <a:pt x="436906" y="1222586"/>
                </a:lnTo>
                <a:lnTo>
                  <a:pt x="392953" y="1206847"/>
                </a:lnTo>
                <a:lnTo>
                  <a:pt x="350586" y="1187991"/>
                </a:lnTo>
                <a:lnTo>
                  <a:pt x="309943" y="1166158"/>
                </a:lnTo>
                <a:lnTo>
                  <a:pt x="271165" y="1141487"/>
                </a:lnTo>
                <a:lnTo>
                  <a:pt x="234391" y="1114118"/>
                </a:lnTo>
                <a:lnTo>
                  <a:pt x="199759" y="1084188"/>
                </a:lnTo>
                <a:lnTo>
                  <a:pt x="167408" y="1051838"/>
                </a:lnTo>
                <a:lnTo>
                  <a:pt x="137479" y="1017206"/>
                </a:lnTo>
                <a:lnTo>
                  <a:pt x="110109" y="980431"/>
                </a:lnTo>
                <a:lnTo>
                  <a:pt x="85438" y="941653"/>
                </a:lnTo>
                <a:lnTo>
                  <a:pt x="63605" y="901011"/>
                </a:lnTo>
                <a:lnTo>
                  <a:pt x="44750" y="858644"/>
                </a:lnTo>
                <a:lnTo>
                  <a:pt x="29011" y="814690"/>
                </a:lnTo>
                <a:lnTo>
                  <a:pt x="16527" y="769290"/>
                </a:lnTo>
                <a:lnTo>
                  <a:pt x="7438" y="722582"/>
                </a:lnTo>
                <a:lnTo>
                  <a:pt x="1882" y="674705"/>
                </a:lnTo>
                <a:lnTo>
                  <a:pt x="0" y="625798"/>
                </a:lnTo>
                <a:lnTo>
                  <a:pt x="1882" y="576892"/>
                </a:lnTo>
                <a:lnTo>
                  <a:pt x="7438" y="529016"/>
                </a:lnTo>
                <a:lnTo>
                  <a:pt x="16527" y="482308"/>
                </a:lnTo>
                <a:lnTo>
                  <a:pt x="29011" y="436908"/>
                </a:lnTo>
                <a:lnTo>
                  <a:pt x="44750" y="392955"/>
                </a:lnTo>
                <a:lnTo>
                  <a:pt x="63605" y="350588"/>
                </a:lnTo>
                <a:lnTo>
                  <a:pt x="85438" y="309946"/>
                </a:lnTo>
                <a:lnTo>
                  <a:pt x="110109" y="271168"/>
                </a:lnTo>
                <a:lnTo>
                  <a:pt x="137479" y="234393"/>
                </a:lnTo>
                <a:lnTo>
                  <a:pt x="167408" y="199761"/>
                </a:lnTo>
                <a:lnTo>
                  <a:pt x="199759" y="167410"/>
                </a:lnTo>
                <a:lnTo>
                  <a:pt x="234391" y="137480"/>
                </a:lnTo>
                <a:lnTo>
                  <a:pt x="271165" y="110110"/>
                </a:lnTo>
                <a:lnTo>
                  <a:pt x="309943" y="85439"/>
                </a:lnTo>
                <a:lnTo>
                  <a:pt x="350586" y="63606"/>
                </a:lnTo>
                <a:lnTo>
                  <a:pt x="392953" y="44751"/>
                </a:lnTo>
                <a:lnTo>
                  <a:pt x="436906" y="29011"/>
                </a:lnTo>
                <a:lnTo>
                  <a:pt x="482307" y="16527"/>
                </a:lnTo>
                <a:lnTo>
                  <a:pt x="529015" y="7438"/>
                </a:lnTo>
                <a:lnTo>
                  <a:pt x="576892" y="1882"/>
                </a:lnTo>
                <a:lnTo>
                  <a:pt x="625798" y="0"/>
                </a:lnTo>
                <a:lnTo>
                  <a:pt x="675352" y="1963"/>
                </a:lnTo>
                <a:lnTo>
                  <a:pt x="724287" y="7795"/>
                </a:lnTo>
                <a:lnTo>
                  <a:pt x="772394" y="17410"/>
                </a:lnTo>
                <a:lnTo>
                  <a:pt x="819462" y="30719"/>
                </a:lnTo>
                <a:lnTo>
                  <a:pt x="865282" y="47636"/>
                </a:lnTo>
                <a:lnTo>
                  <a:pt x="909643" y="68073"/>
                </a:lnTo>
                <a:lnTo>
                  <a:pt x="952336" y="91945"/>
                </a:lnTo>
                <a:lnTo>
                  <a:pt x="993149" y="119163"/>
                </a:lnTo>
                <a:lnTo>
                  <a:pt x="1031873" y="149641"/>
                </a:lnTo>
                <a:lnTo>
                  <a:pt x="1068297" y="183292"/>
                </a:lnTo>
                <a:lnTo>
                  <a:pt x="1101952" y="219719"/>
                </a:lnTo>
                <a:lnTo>
                  <a:pt x="1132432" y="258445"/>
                </a:lnTo>
                <a:lnTo>
                  <a:pt x="1159652" y="299260"/>
                </a:lnTo>
                <a:lnTo>
                  <a:pt x="1183525" y="341953"/>
                </a:lnTo>
                <a:lnTo>
                  <a:pt x="1203963" y="386315"/>
                </a:lnTo>
                <a:lnTo>
                  <a:pt x="1220879" y="432136"/>
                </a:lnTo>
                <a:lnTo>
                  <a:pt x="1234188" y="479204"/>
                </a:lnTo>
                <a:lnTo>
                  <a:pt x="1243802" y="527311"/>
                </a:lnTo>
                <a:lnTo>
                  <a:pt x="1249634" y="576246"/>
                </a:lnTo>
                <a:lnTo>
                  <a:pt x="1251597" y="625798"/>
                </a:lnTo>
                <a:lnTo>
                  <a:pt x="1249714" y="674705"/>
                </a:lnTo>
                <a:lnTo>
                  <a:pt x="1244159" y="722582"/>
                </a:lnTo>
                <a:lnTo>
                  <a:pt x="1235069" y="769290"/>
                </a:lnTo>
                <a:lnTo>
                  <a:pt x="1222586" y="814690"/>
                </a:lnTo>
                <a:lnTo>
                  <a:pt x="1206847" y="858644"/>
                </a:lnTo>
                <a:lnTo>
                  <a:pt x="1187991" y="901011"/>
                </a:lnTo>
                <a:lnTo>
                  <a:pt x="1166158" y="941653"/>
                </a:lnTo>
                <a:lnTo>
                  <a:pt x="1141487" y="980431"/>
                </a:lnTo>
                <a:lnTo>
                  <a:pt x="1114118" y="1017206"/>
                </a:lnTo>
                <a:lnTo>
                  <a:pt x="1084188" y="1051838"/>
                </a:lnTo>
                <a:lnTo>
                  <a:pt x="1051838" y="1084188"/>
                </a:lnTo>
                <a:lnTo>
                  <a:pt x="1017206" y="1114118"/>
                </a:lnTo>
                <a:lnTo>
                  <a:pt x="980431" y="1141487"/>
                </a:lnTo>
                <a:lnTo>
                  <a:pt x="941653" y="1166158"/>
                </a:lnTo>
                <a:lnTo>
                  <a:pt x="901011" y="1187991"/>
                </a:lnTo>
                <a:lnTo>
                  <a:pt x="858644" y="1206847"/>
                </a:lnTo>
                <a:lnTo>
                  <a:pt x="814690" y="1222586"/>
                </a:lnTo>
                <a:lnTo>
                  <a:pt x="769290" y="1235069"/>
                </a:lnTo>
                <a:lnTo>
                  <a:pt x="722582" y="1244159"/>
                </a:lnTo>
                <a:lnTo>
                  <a:pt x="674705" y="1249714"/>
                </a:lnTo>
                <a:lnTo>
                  <a:pt x="625798" y="1251597"/>
                </a:lnTo>
                <a:close/>
              </a:path>
            </a:pathLst>
          </a:custGeom>
          <a:solidFill>
            <a:srgbClr val="69A8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303107" y="1945946"/>
            <a:ext cx="1252220" cy="1252220"/>
          </a:xfrm>
          <a:custGeom>
            <a:avLst/>
            <a:gdLst/>
            <a:ahLst/>
            <a:cxnLst/>
            <a:rect l="l" t="t" r="r" b="b"/>
            <a:pathLst>
              <a:path w="1252220" h="1252220">
                <a:moveTo>
                  <a:pt x="625811" y="1251597"/>
                </a:moveTo>
                <a:lnTo>
                  <a:pt x="576904" y="1249714"/>
                </a:lnTo>
                <a:lnTo>
                  <a:pt x="529027" y="1244159"/>
                </a:lnTo>
                <a:lnTo>
                  <a:pt x="482319" y="1235069"/>
                </a:lnTo>
                <a:lnTo>
                  <a:pt x="436918" y="1222586"/>
                </a:lnTo>
                <a:lnTo>
                  <a:pt x="392964" y="1206847"/>
                </a:lnTo>
                <a:lnTo>
                  <a:pt x="350596" y="1187991"/>
                </a:lnTo>
                <a:lnTo>
                  <a:pt x="309953" y="1166158"/>
                </a:lnTo>
                <a:lnTo>
                  <a:pt x="271174" y="1141487"/>
                </a:lnTo>
                <a:lnTo>
                  <a:pt x="234398" y="1114118"/>
                </a:lnTo>
                <a:lnTo>
                  <a:pt x="199766" y="1084188"/>
                </a:lnTo>
                <a:lnTo>
                  <a:pt x="167414" y="1051838"/>
                </a:lnTo>
                <a:lnTo>
                  <a:pt x="137484" y="1017206"/>
                </a:lnTo>
                <a:lnTo>
                  <a:pt x="110113" y="980431"/>
                </a:lnTo>
                <a:lnTo>
                  <a:pt x="85441" y="941653"/>
                </a:lnTo>
                <a:lnTo>
                  <a:pt x="63608" y="901011"/>
                </a:lnTo>
                <a:lnTo>
                  <a:pt x="44752" y="858644"/>
                </a:lnTo>
                <a:lnTo>
                  <a:pt x="29012" y="814690"/>
                </a:lnTo>
                <a:lnTo>
                  <a:pt x="16528" y="769290"/>
                </a:lnTo>
                <a:lnTo>
                  <a:pt x="7438" y="722582"/>
                </a:lnTo>
                <a:lnTo>
                  <a:pt x="1882" y="674705"/>
                </a:lnTo>
                <a:lnTo>
                  <a:pt x="0" y="625798"/>
                </a:lnTo>
                <a:lnTo>
                  <a:pt x="1882" y="576892"/>
                </a:lnTo>
                <a:lnTo>
                  <a:pt x="7438" y="529016"/>
                </a:lnTo>
                <a:lnTo>
                  <a:pt x="16528" y="482308"/>
                </a:lnTo>
                <a:lnTo>
                  <a:pt x="29012" y="436908"/>
                </a:lnTo>
                <a:lnTo>
                  <a:pt x="44752" y="392955"/>
                </a:lnTo>
                <a:lnTo>
                  <a:pt x="63608" y="350588"/>
                </a:lnTo>
                <a:lnTo>
                  <a:pt x="85441" y="309946"/>
                </a:lnTo>
                <a:lnTo>
                  <a:pt x="110113" y="271168"/>
                </a:lnTo>
                <a:lnTo>
                  <a:pt x="137484" y="234393"/>
                </a:lnTo>
                <a:lnTo>
                  <a:pt x="167414" y="199761"/>
                </a:lnTo>
                <a:lnTo>
                  <a:pt x="199766" y="167410"/>
                </a:lnTo>
                <a:lnTo>
                  <a:pt x="234398" y="137480"/>
                </a:lnTo>
                <a:lnTo>
                  <a:pt x="271174" y="110110"/>
                </a:lnTo>
                <a:lnTo>
                  <a:pt x="309953" y="85439"/>
                </a:lnTo>
                <a:lnTo>
                  <a:pt x="350596" y="63606"/>
                </a:lnTo>
                <a:lnTo>
                  <a:pt x="392964" y="44751"/>
                </a:lnTo>
                <a:lnTo>
                  <a:pt x="436918" y="29011"/>
                </a:lnTo>
                <a:lnTo>
                  <a:pt x="482319" y="16527"/>
                </a:lnTo>
                <a:lnTo>
                  <a:pt x="529027" y="7438"/>
                </a:lnTo>
                <a:lnTo>
                  <a:pt x="576904" y="1882"/>
                </a:lnTo>
                <a:lnTo>
                  <a:pt x="625811" y="0"/>
                </a:lnTo>
                <a:lnTo>
                  <a:pt x="675357" y="1963"/>
                </a:lnTo>
                <a:lnTo>
                  <a:pt x="724287" y="7795"/>
                </a:lnTo>
                <a:lnTo>
                  <a:pt x="772391" y="17410"/>
                </a:lnTo>
                <a:lnTo>
                  <a:pt x="819457" y="30719"/>
                </a:lnTo>
                <a:lnTo>
                  <a:pt x="865276" y="47636"/>
                </a:lnTo>
                <a:lnTo>
                  <a:pt x="909638" y="68073"/>
                </a:lnTo>
                <a:lnTo>
                  <a:pt x="952332" y="91945"/>
                </a:lnTo>
                <a:lnTo>
                  <a:pt x="993149" y="119163"/>
                </a:lnTo>
                <a:lnTo>
                  <a:pt x="1031878" y="149641"/>
                </a:lnTo>
                <a:lnTo>
                  <a:pt x="1068310" y="183292"/>
                </a:lnTo>
                <a:lnTo>
                  <a:pt x="1101958" y="219719"/>
                </a:lnTo>
                <a:lnTo>
                  <a:pt x="1132435" y="258445"/>
                </a:lnTo>
                <a:lnTo>
                  <a:pt x="1159654" y="299260"/>
                </a:lnTo>
                <a:lnTo>
                  <a:pt x="1183526" y="341953"/>
                </a:lnTo>
                <a:lnTo>
                  <a:pt x="1203966" y="386315"/>
                </a:lnTo>
                <a:lnTo>
                  <a:pt x="1220885" y="432136"/>
                </a:lnTo>
                <a:lnTo>
                  <a:pt x="1234196" y="479204"/>
                </a:lnTo>
                <a:lnTo>
                  <a:pt x="1243812" y="527311"/>
                </a:lnTo>
                <a:lnTo>
                  <a:pt x="1249646" y="576246"/>
                </a:lnTo>
                <a:lnTo>
                  <a:pt x="1251610" y="625798"/>
                </a:lnTo>
                <a:lnTo>
                  <a:pt x="1249727" y="674705"/>
                </a:lnTo>
                <a:lnTo>
                  <a:pt x="1244171" y="722582"/>
                </a:lnTo>
                <a:lnTo>
                  <a:pt x="1235081" y="769290"/>
                </a:lnTo>
                <a:lnTo>
                  <a:pt x="1222596" y="814690"/>
                </a:lnTo>
                <a:lnTo>
                  <a:pt x="1206856" y="858644"/>
                </a:lnTo>
                <a:lnTo>
                  <a:pt x="1187999" y="901011"/>
                </a:lnTo>
                <a:lnTo>
                  <a:pt x="1166165" y="941653"/>
                </a:lnTo>
                <a:lnTo>
                  <a:pt x="1141493" y="980431"/>
                </a:lnTo>
                <a:lnTo>
                  <a:pt x="1114122" y="1017206"/>
                </a:lnTo>
                <a:lnTo>
                  <a:pt x="1084192" y="1051838"/>
                </a:lnTo>
                <a:lnTo>
                  <a:pt x="1051840" y="1084188"/>
                </a:lnTo>
                <a:lnTo>
                  <a:pt x="1017208" y="1114118"/>
                </a:lnTo>
                <a:lnTo>
                  <a:pt x="980433" y="1141487"/>
                </a:lnTo>
                <a:lnTo>
                  <a:pt x="941655" y="1166158"/>
                </a:lnTo>
                <a:lnTo>
                  <a:pt x="901013" y="1187991"/>
                </a:lnTo>
                <a:lnTo>
                  <a:pt x="858646" y="1206847"/>
                </a:lnTo>
                <a:lnTo>
                  <a:pt x="814693" y="1222586"/>
                </a:lnTo>
                <a:lnTo>
                  <a:pt x="769294" y="1235069"/>
                </a:lnTo>
                <a:lnTo>
                  <a:pt x="722588" y="1244159"/>
                </a:lnTo>
                <a:lnTo>
                  <a:pt x="674714" y="1249714"/>
                </a:lnTo>
                <a:lnTo>
                  <a:pt x="625811" y="1251597"/>
                </a:lnTo>
                <a:close/>
              </a:path>
            </a:pathLst>
          </a:custGeom>
          <a:solidFill>
            <a:srgbClr val="93C3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589263" y="1945946"/>
            <a:ext cx="1252220" cy="1252220"/>
          </a:xfrm>
          <a:custGeom>
            <a:avLst/>
            <a:gdLst/>
            <a:ahLst/>
            <a:cxnLst/>
            <a:rect l="l" t="t" r="r" b="b"/>
            <a:pathLst>
              <a:path w="1252220" h="1252220">
                <a:moveTo>
                  <a:pt x="625798" y="1251597"/>
                </a:moveTo>
                <a:lnTo>
                  <a:pt x="576892" y="1249714"/>
                </a:lnTo>
                <a:lnTo>
                  <a:pt x="529015" y="1244159"/>
                </a:lnTo>
                <a:lnTo>
                  <a:pt x="482307" y="1235069"/>
                </a:lnTo>
                <a:lnTo>
                  <a:pt x="436906" y="1222586"/>
                </a:lnTo>
                <a:lnTo>
                  <a:pt x="392953" y="1206847"/>
                </a:lnTo>
                <a:lnTo>
                  <a:pt x="350586" y="1187991"/>
                </a:lnTo>
                <a:lnTo>
                  <a:pt x="309943" y="1166158"/>
                </a:lnTo>
                <a:lnTo>
                  <a:pt x="271165" y="1141487"/>
                </a:lnTo>
                <a:lnTo>
                  <a:pt x="234391" y="1114118"/>
                </a:lnTo>
                <a:lnTo>
                  <a:pt x="199759" y="1084188"/>
                </a:lnTo>
                <a:lnTo>
                  <a:pt x="167408" y="1051838"/>
                </a:lnTo>
                <a:lnTo>
                  <a:pt x="137479" y="1017206"/>
                </a:lnTo>
                <a:lnTo>
                  <a:pt x="110109" y="980431"/>
                </a:lnTo>
                <a:lnTo>
                  <a:pt x="85438" y="941653"/>
                </a:lnTo>
                <a:lnTo>
                  <a:pt x="63605" y="901011"/>
                </a:lnTo>
                <a:lnTo>
                  <a:pt x="44750" y="858644"/>
                </a:lnTo>
                <a:lnTo>
                  <a:pt x="29011" y="814690"/>
                </a:lnTo>
                <a:lnTo>
                  <a:pt x="16527" y="769290"/>
                </a:lnTo>
                <a:lnTo>
                  <a:pt x="7438" y="722582"/>
                </a:lnTo>
                <a:lnTo>
                  <a:pt x="1882" y="674705"/>
                </a:lnTo>
                <a:lnTo>
                  <a:pt x="0" y="625798"/>
                </a:lnTo>
                <a:lnTo>
                  <a:pt x="1882" y="576892"/>
                </a:lnTo>
                <a:lnTo>
                  <a:pt x="7438" y="529016"/>
                </a:lnTo>
                <a:lnTo>
                  <a:pt x="16527" y="482308"/>
                </a:lnTo>
                <a:lnTo>
                  <a:pt x="29011" y="436908"/>
                </a:lnTo>
                <a:lnTo>
                  <a:pt x="44750" y="392955"/>
                </a:lnTo>
                <a:lnTo>
                  <a:pt x="63605" y="350588"/>
                </a:lnTo>
                <a:lnTo>
                  <a:pt x="85438" y="309946"/>
                </a:lnTo>
                <a:lnTo>
                  <a:pt x="110109" y="271168"/>
                </a:lnTo>
                <a:lnTo>
                  <a:pt x="137479" y="234393"/>
                </a:lnTo>
                <a:lnTo>
                  <a:pt x="167408" y="199761"/>
                </a:lnTo>
                <a:lnTo>
                  <a:pt x="199759" y="167410"/>
                </a:lnTo>
                <a:lnTo>
                  <a:pt x="234391" y="137480"/>
                </a:lnTo>
                <a:lnTo>
                  <a:pt x="271165" y="110110"/>
                </a:lnTo>
                <a:lnTo>
                  <a:pt x="309943" y="85439"/>
                </a:lnTo>
                <a:lnTo>
                  <a:pt x="350586" y="63606"/>
                </a:lnTo>
                <a:lnTo>
                  <a:pt x="392953" y="44751"/>
                </a:lnTo>
                <a:lnTo>
                  <a:pt x="436906" y="29011"/>
                </a:lnTo>
                <a:lnTo>
                  <a:pt x="482307" y="16527"/>
                </a:lnTo>
                <a:lnTo>
                  <a:pt x="529015" y="7438"/>
                </a:lnTo>
                <a:lnTo>
                  <a:pt x="576892" y="1882"/>
                </a:lnTo>
                <a:lnTo>
                  <a:pt x="625798" y="0"/>
                </a:lnTo>
                <a:lnTo>
                  <a:pt x="675352" y="1963"/>
                </a:lnTo>
                <a:lnTo>
                  <a:pt x="724287" y="7795"/>
                </a:lnTo>
                <a:lnTo>
                  <a:pt x="772394" y="17410"/>
                </a:lnTo>
                <a:lnTo>
                  <a:pt x="819462" y="30719"/>
                </a:lnTo>
                <a:lnTo>
                  <a:pt x="865282" y="47636"/>
                </a:lnTo>
                <a:lnTo>
                  <a:pt x="909643" y="68073"/>
                </a:lnTo>
                <a:lnTo>
                  <a:pt x="952336" y="91945"/>
                </a:lnTo>
                <a:lnTo>
                  <a:pt x="993149" y="119163"/>
                </a:lnTo>
                <a:lnTo>
                  <a:pt x="1031873" y="149641"/>
                </a:lnTo>
                <a:lnTo>
                  <a:pt x="1068297" y="183292"/>
                </a:lnTo>
                <a:lnTo>
                  <a:pt x="1101952" y="219719"/>
                </a:lnTo>
                <a:lnTo>
                  <a:pt x="1132432" y="258445"/>
                </a:lnTo>
                <a:lnTo>
                  <a:pt x="1159652" y="299260"/>
                </a:lnTo>
                <a:lnTo>
                  <a:pt x="1183525" y="341953"/>
                </a:lnTo>
                <a:lnTo>
                  <a:pt x="1203963" y="386315"/>
                </a:lnTo>
                <a:lnTo>
                  <a:pt x="1220879" y="432136"/>
                </a:lnTo>
                <a:lnTo>
                  <a:pt x="1234188" y="479204"/>
                </a:lnTo>
                <a:lnTo>
                  <a:pt x="1243802" y="527311"/>
                </a:lnTo>
                <a:lnTo>
                  <a:pt x="1249634" y="576246"/>
                </a:lnTo>
                <a:lnTo>
                  <a:pt x="1251597" y="625798"/>
                </a:lnTo>
                <a:lnTo>
                  <a:pt x="1249714" y="674705"/>
                </a:lnTo>
                <a:lnTo>
                  <a:pt x="1244159" y="722582"/>
                </a:lnTo>
                <a:lnTo>
                  <a:pt x="1235069" y="769290"/>
                </a:lnTo>
                <a:lnTo>
                  <a:pt x="1222586" y="814690"/>
                </a:lnTo>
                <a:lnTo>
                  <a:pt x="1206847" y="858644"/>
                </a:lnTo>
                <a:lnTo>
                  <a:pt x="1187991" y="901011"/>
                </a:lnTo>
                <a:lnTo>
                  <a:pt x="1166158" y="941653"/>
                </a:lnTo>
                <a:lnTo>
                  <a:pt x="1141487" y="980431"/>
                </a:lnTo>
                <a:lnTo>
                  <a:pt x="1114118" y="1017206"/>
                </a:lnTo>
                <a:lnTo>
                  <a:pt x="1084188" y="1051838"/>
                </a:lnTo>
                <a:lnTo>
                  <a:pt x="1051838" y="1084188"/>
                </a:lnTo>
                <a:lnTo>
                  <a:pt x="1017206" y="1114118"/>
                </a:lnTo>
                <a:lnTo>
                  <a:pt x="980431" y="1141487"/>
                </a:lnTo>
                <a:lnTo>
                  <a:pt x="941653" y="1166158"/>
                </a:lnTo>
                <a:lnTo>
                  <a:pt x="901011" y="1187991"/>
                </a:lnTo>
                <a:lnTo>
                  <a:pt x="858644" y="1206847"/>
                </a:lnTo>
                <a:lnTo>
                  <a:pt x="814690" y="1222586"/>
                </a:lnTo>
                <a:lnTo>
                  <a:pt x="769290" y="1235069"/>
                </a:lnTo>
                <a:lnTo>
                  <a:pt x="722582" y="1244159"/>
                </a:lnTo>
                <a:lnTo>
                  <a:pt x="674705" y="1249714"/>
                </a:lnTo>
                <a:lnTo>
                  <a:pt x="625798" y="1251597"/>
                </a:lnTo>
                <a:close/>
              </a:path>
            </a:pathLst>
          </a:custGeom>
          <a:solidFill>
            <a:srgbClr val="3875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232335" y="1945946"/>
            <a:ext cx="1252220" cy="1252220"/>
          </a:xfrm>
          <a:custGeom>
            <a:avLst/>
            <a:gdLst/>
            <a:ahLst/>
            <a:cxnLst/>
            <a:rect l="l" t="t" r="r" b="b"/>
            <a:pathLst>
              <a:path w="1252220" h="1252220">
                <a:moveTo>
                  <a:pt x="625798" y="1251597"/>
                </a:moveTo>
                <a:lnTo>
                  <a:pt x="576892" y="1249714"/>
                </a:lnTo>
                <a:lnTo>
                  <a:pt x="529015" y="1244159"/>
                </a:lnTo>
                <a:lnTo>
                  <a:pt x="482307" y="1235069"/>
                </a:lnTo>
                <a:lnTo>
                  <a:pt x="436906" y="1222586"/>
                </a:lnTo>
                <a:lnTo>
                  <a:pt x="392953" y="1206847"/>
                </a:lnTo>
                <a:lnTo>
                  <a:pt x="350586" y="1187991"/>
                </a:lnTo>
                <a:lnTo>
                  <a:pt x="309943" y="1166158"/>
                </a:lnTo>
                <a:lnTo>
                  <a:pt x="271165" y="1141487"/>
                </a:lnTo>
                <a:lnTo>
                  <a:pt x="234391" y="1114118"/>
                </a:lnTo>
                <a:lnTo>
                  <a:pt x="199759" y="1084188"/>
                </a:lnTo>
                <a:lnTo>
                  <a:pt x="167408" y="1051838"/>
                </a:lnTo>
                <a:lnTo>
                  <a:pt x="137479" y="1017206"/>
                </a:lnTo>
                <a:lnTo>
                  <a:pt x="110109" y="980431"/>
                </a:lnTo>
                <a:lnTo>
                  <a:pt x="85438" y="941653"/>
                </a:lnTo>
                <a:lnTo>
                  <a:pt x="63605" y="901011"/>
                </a:lnTo>
                <a:lnTo>
                  <a:pt x="44750" y="858644"/>
                </a:lnTo>
                <a:lnTo>
                  <a:pt x="29011" y="814690"/>
                </a:lnTo>
                <a:lnTo>
                  <a:pt x="16527" y="769290"/>
                </a:lnTo>
                <a:lnTo>
                  <a:pt x="7438" y="722582"/>
                </a:lnTo>
                <a:lnTo>
                  <a:pt x="1882" y="674705"/>
                </a:lnTo>
                <a:lnTo>
                  <a:pt x="0" y="625798"/>
                </a:lnTo>
                <a:lnTo>
                  <a:pt x="1882" y="576892"/>
                </a:lnTo>
                <a:lnTo>
                  <a:pt x="7438" y="529016"/>
                </a:lnTo>
                <a:lnTo>
                  <a:pt x="16527" y="482308"/>
                </a:lnTo>
                <a:lnTo>
                  <a:pt x="29011" y="436908"/>
                </a:lnTo>
                <a:lnTo>
                  <a:pt x="44750" y="392955"/>
                </a:lnTo>
                <a:lnTo>
                  <a:pt x="63605" y="350588"/>
                </a:lnTo>
                <a:lnTo>
                  <a:pt x="85438" y="309946"/>
                </a:lnTo>
                <a:lnTo>
                  <a:pt x="110109" y="271168"/>
                </a:lnTo>
                <a:lnTo>
                  <a:pt x="137479" y="234393"/>
                </a:lnTo>
                <a:lnTo>
                  <a:pt x="167408" y="199761"/>
                </a:lnTo>
                <a:lnTo>
                  <a:pt x="199759" y="167410"/>
                </a:lnTo>
                <a:lnTo>
                  <a:pt x="234391" y="137480"/>
                </a:lnTo>
                <a:lnTo>
                  <a:pt x="271165" y="110110"/>
                </a:lnTo>
                <a:lnTo>
                  <a:pt x="309943" y="85439"/>
                </a:lnTo>
                <a:lnTo>
                  <a:pt x="350586" y="63606"/>
                </a:lnTo>
                <a:lnTo>
                  <a:pt x="392953" y="44751"/>
                </a:lnTo>
                <a:lnTo>
                  <a:pt x="436906" y="29011"/>
                </a:lnTo>
                <a:lnTo>
                  <a:pt x="482307" y="16527"/>
                </a:lnTo>
                <a:lnTo>
                  <a:pt x="529015" y="7438"/>
                </a:lnTo>
                <a:lnTo>
                  <a:pt x="576892" y="1882"/>
                </a:lnTo>
                <a:lnTo>
                  <a:pt x="625798" y="0"/>
                </a:lnTo>
                <a:lnTo>
                  <a:pt x="675352" y="1963"/>
                </a:lnTo>
                <a:lnTo>
                  <a:pt x="724287" y="7795"/>
                </a:lnTo>
                <a:lnTo>
                  <a:pt x="772394" y="17410"/>
                </a:lnTo>
                <a:lnTo>
                  <a:pt x="819462" y="30719"/>
                </a:lnTo>
                <a:lnTo>
                  <a:pt x="865282" y="47636"/>
                </a:lnTo>
                <a:lnTo>
                  <a:pt x="909643" y="68073"/>
                </a:lnTo>
                <a:lnTo>
                  <a:pt x="952336" y="91945"/>
                </a:lnTo>
                <a:lnTo>
                  <a:pt x="993149" y="119163"/>
                </a:lnTo>
                <a:lnTo>
                  <a:pt x="1031873" y="149641"/>
                </a:lnTo>
                <a:lnTo>
                  <a:pt x="1068297" y="183292"/>
                </a:lnTo>
                <a:lnTo>
                  <a:pt x="1101952" y="219719"/>
                </a:lnTo>
                <a:lnTo>
                  <a:pt x="1132432" y="258445"/>
                </a:lnTo>
                <a:lnTo>
                  <a:pt x="1159652" y="299260"/>
                </a:lnTo>
                <a:lnTo>
                  <a:pt x="1183525" y="341953"/>
                </a:lnTo>
                <a:lnTo>
                  <a:pt x="1203963" y="386315"/>
                </a:lnTo>
                <a:lnTo>
                  <a:pt x="1220879" y="432136"/>
                </a:lnTo>
                <a:lnTo>
                  <a:pt x="1234188" y="479204"/>
                </a:lnTo>
                <a:lnTo>
                  <a:pt x="1243802" y="527311"/>
                </a:lnTo>
                <a:lnTo>
                  <a:pt x="1249634" y="576246"/>
                </a:lnTo>
                <a:lnTo>
                  <a:pt x="1251597" y="625798"/>
                </a:lnTo>
                <a:lnTo>
                  <a:pt x="1249714" y="674705"/>
                </a:lnTo>
                <a:lnTo>
                  <a:pt x="1244159" y="722582"/>
                </a:lnTo>
                <a:lnTo>
                  <a:pt x="1235069" y="769290"/>
                </a:lnTo>
                <a:lnTo>
                  <a:pt x="1222586" y="814690"/>
                </a:lnTo>
                <a:lnTo>
                  <a:pt x="1206847" y="858644"/>
                </a:lnTo>
                <a:lnTo>
                  <a:pt x="1187991" y="901011"/>
                </a:lnTo>
                <a:lnTo>
                  <a:pt x="1166158" y="941653"/>
                </a:lnTo>
                <a:lnTo>
                  <a:pt x="1141487" y="980431"/>
                </a:lnTo>
                <a:lnTo>
                  <a:pt x="1114118" y="1017206"/>
                </a:lnTo>
                <a:lnTo>
                  <a:pt x="1084188" y="1051838"/>
                </a:lnTo>
                <a:lnTo>
                  <a:pt x="1051838" y="1084188"/>
                </a:lnTo>
                <a:lnTo>
                  <a:pt x="1017206" y="1114118"/>
                </a:lnTo>
                <a:lnTo>
                  <a:pt x="980431" y="1141487"/>
                </a:lnTo>
                <a:lnTo>
                  <a:pt x="941653" y="1166158"/>
                </a:lnTo>
                <a:lnTo>
                  <a:pt x="901011" y="1187991"/>
                </a:lnTo>
                <a:lnTo>
                  <a:pt x="858644" y="1206847"/>
                </a:lnTo>
                <a:lnTo>
                  <a:pt x="814690" y="1222586"/>
                </a:lnTo>
                <a:lnTo>
                  <a:pt x="769290" y="1235069"/>
                </a:lnTo>
                <a:lnTo>
                  <a:pt x="722582" y="1244159"/>
                </a:lnTo>
                <a:lnTo>
                  <a:pt x="674705" y="1249714"/>
                </a:lnTo>
                <a:lnTo>
                  <a:pt x="625798" y="1251597"/>
                </a:lnTo>
                <a:close/>
              </a:path>
            </a:pathLst>
          </a:custGeom>
          <a:solidFill>
            <a:srgbClr val="264D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66640" y="2035412"/>
            <a:ext cx="836930" cy="875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9055" algn="ctr">
              <a:lnSpc>
                <a:spcPts val="4230"/>
              </a:lnSpc>
              <a:spcBef>
                <a:spcPts val="100"/>
              </a:spcBef>
            </a:pPr>
            <a:r>
              <a:rPr sz="3600" spc="-114" dirty="0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endParaRPr sz="3600">
              <a:latin typeface="Trebuchet MS"/>
              <a:cs typeface="Trebuchet MS"/>
            </a:endParaRPr>
          </a:p>
          <a:p>
            <a:pPr algn="ctr">
              <a:lnSpc>
                <a:spcPts val="1110"/>
              </a:lnSpc>
            </a:pPr>
            <a:r>
              <a:rPr sz="1000" spc="-60" dirty="0">
                <a:solidFill>
                  <a:srgbClr val="FFFFFF"/>
                </a:solidFill>
                <a:latin typeface="Trebuchet MS"/>
                <a:cs typeface="Trebuchet MS"/>
              </a:rPr>
              <a:t>Check </a:t>
            </a:r>
            <a:r>
              <a:rPr sz="1000" spc="-65" dirty="0">
                <a:solidFill>
                  <a:srgbClr val="FFFFFF"/>
                </a:solidFill>
                <a:latin typeface="Trebuchet MS"/>
                <a:cs typeface="Trebuchet MS"/>
              </a:rPr>
              <a:t>for</a:t>
            </a:r>
            <a:r>
              <a:rPr sz="1000" spc="-1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000" spc="-50" dirty="0">
                <a:solidFill>
                  <a:srgbClr val="FFFFFF"/>
                </a:solidFill>
                <a:latin typeface="Trebuchet MS"/>
                <a:cs typeface="Trebuchet MS"/>
              </a:rPr>
              <a:t>Policy</a:t>
            </a:r>
            <a:endParaRPr sz="1000">
              <a:latin typeface="Trebuchet MS"/>
              <a:cs typeface="Trebuchet MS"/>
            </a:endParaRPr>
          </a:p>
          <a:p>
            <a:pPr marL="1270" algn="ctr">
              <a:lnSpc>
                <a:spcPct val="100000"/>
              </a:lnSpc>
              <a:spcBef>
                <a:spcPts val="150"/>
              </a:spcBef>
            </a:pPr>
            <a:r>
              <a:rPr sz="1000" spc="-50" dirty="0">
                <a:solidFill>
                  <a:srgbClr val="FFFFFF"/>
                </a:solidFill>
                <a:latin typeface="Trebuchet MS"/>
                <a:cs typeface="Trebuchet MS"/>
              </a:rPr>
              <a:t>Violations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00244" y="2069635"/>
            <a:ext cx="856615" cy="8832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36830" algn="ctr">
              <a:lnSpc>
                <a:spcPts val="4260"/>
              </a:lnSpc>
              <a:spcBef>
                <a:spcPts val="100"/>
              </a:spcBef>
            </a:pPr>
            <a:r>
              <a:rPr sz="3600" spc="-114" dirty="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endParaRPr sz="3600">
              <a:latin typeface="Trebuchet MS"/>
              <a:cs typeface="Trebuchet MS"/>
            </a:endParaRPr>
          </a:p>
          <a:p>
            <a:pPr algn="ctr">
              <a:lnSpc>
                <a:spcPts val="1140"/>
              </a:lnSpc>
            </a:pPr>
            <a:r>
              <a:rPr sz="1000" spc="-65" dirty="0">
                <a:solidFill>
                  <a:srgbClr val="FFFFFF"/>
                </a:solidFill>
                <a:latin typeface="Trebuchet MS"/>
                <a:cs typeface="Trebuchet MS"/>
              </a:rPr>
              <a:t>Follow </a:t>
            </a:r>
            <a:r>
              <a:rPr sz="1000" spc="-85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1000" spc="-1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000" spc="-70" dirty="0">
                <a:solidFill>
                  <a:srgbClr val="FFFFFF"/>
                </a:solidFill>
                <a:latin typeface="Trebuchet MS"/>
                <a:cs typeface="Trebuchet MS"/>
              </a:rPr>
              <a:t>brand</a:t>
            </a:r>
            <a:endParaRPr sz="10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150"/>
              </a:spcBef>
            </a:pPr>
            <a:r>
              <a:rPr sz="1000" spc="-55" dirty="0">
                <a:solidFill>
                  <a:srgbClr val="FFFFFF"/>
                </a:solidFill>
                <a:latin typeface="Trebuchet MS"/>
                <a:cs typeface="Trebuchet MS"/>
              </a:rPr>
              <a:t>guidelines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126978" y="1815693"/>
            <a:ext cx="889635" cy="1050925"/>
          </a:xfrm>
          <a:prstGeom prst="rect">
            <a:avLst/>
          </a:prstGeom>
        </p:spPr>
        <p:txBody>
          <a:bodyPr vert="horz" wrap="square" lIns="0" tIns="266700" rIns="0" bIns="0" rtlCol="0">
            <a:spAutoFit/>
          </a:bodyPr>
          <a:lstStyle/>
          <a:p>
            <a:pPr marR="13970" algn="ctr">
              <a:lnSpc>
                <a:spcPct val="100000"/>
              </a:lnSpc>
              <a:spcBef>
                <a:spcPts val="2100"/>
              </a:spcBef>
            </a:pPr>
            <a:r>
              <a:rPr sz="3600" spc="-114" dirty="0">
                <a:solidFill>
                  <a:srgbClr val="FFFFFF"/>
                </a:solidFill>
                <a:latin typeface="Trebuchet MS"/>
                <a:cs typeface="Trebuchet MS"/>
              </a:rPr>
              <a:t>3</a:t>
            </a:r>
            <a:endParaRPr sz="36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555"/>
              </a:spcBef>
            </a:pPr>
            <a:r>
              <a:rPr sz="1000" spc="-55" dirty="0">
                <a:solidFill>
                  <a:srgbClr val="FFFFFF"/>
                </a:solidFill>
                <a:latin typeface="Trebuchet MS"/>
                <a:cs typeface="Trebuchet MS"/>
              </a:rPr>
              <a:t>Test </a:t>
            </a:r>
            <a:r>
              <a:rPr sz="1000" spc="-70" dirty="0">
                <a:solidFill>
                  <a:srgbClr val="FFFFFF"/>
                </a:solidFill>
                <a:latin typeface="Trebuchet MS"/>
                <a:cs typeface="Trebuchet MS"/>
              </a:rPr>
              <a:t>your</a:t>
            </a:r>
            <a:r>
              <a:rPr sz="1000" spc="-1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000" spc="-45" dirty="0">
                <a:solidFill>
                  <a:srgbClr val="FFFFFF"/>
                </a:solidFill>
                <a:latin typeface="Trebuchet MS"/>
                <a:cs typeface="Trebuchet MS"/>
              </a:rPr>
              <a:t>actions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674555" y="1815693"/>
            <a:ext cx="1079500" cy="1050925"/>
          </a:xfrm>
          <a:prstGeom prst="rect">
            <a:avLst/>
          </a:prstGeom>
        </p:spPr>
        <p:txBody>
          <a:bodyPr vert="horz" wrap="square" lIns="0" tIns="266700" rIns="0" bIns="0" rtlCol="0">
            <a:spAutoFit/>
          </a:bodyPr>
          <a:lstStyle/>
          <a:p>
            <a:pPr marR="69850" algn="ctr">
              <a:lnSpc>
                <a:spcPct val="100000"/>
              </a:lnSpc>
              <a:spcBef>
                <a:spcPts val="2100"/>
              </a:spcBef>
            </a:pPr>
            <a:r>
              <a:rPr sz="3600" spc="-114" dirty="0">
                <a:solidFill>
                  <a:srgbClr val="FFFFFF"/>
                </a:solidFill>
                <a:latin typeface="Trebuchet MS"/>
                <a:cs typeface="Trebuchet MS"/>
              </a:rPr>
              <a:t>4</a:t>
            </a:r>
            <a:endParaRPr sz="36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555"/>
              </a:spcBef>
            </a:pPr>
            <a:r>
              <a:rPr sz="1000" spc="-60" dirty="0">
                <a:solidFill>
                  <a:srgbClr val="FFFFFF"/>
                </a:solidFill>
                <a:latin typeface="Trebuchet MS"/>
                <a:cs typeface="Trebuchet MS"/>
              </a:rPr>
              <a:t>Register </a:t>
            </a:r>
            <a:r>
              <a:rPr sz="1000" spc="-70" dirty="0">
                <a:solidFill>
                  <a:srgbClr val="FFFFFF"/>
                </a:solidFill>
                <a:latin typeface="Trebuchet MS"/>
                <a:cs typeface="Trebuchet MS"/>
              </a:rPr>
              <a:t>your</a:t>
            </a:r>
            <a:r>
              <a:rPr sz="10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000" spc="-45" dirty="0">
                <a:solidFill>
                  <a:srgbClr val="FFFFFF"/>
                </a:solidFill>
                <a:latin typeface="Trebuchet MS"/>
                <a:cs typeface="Trebuchet MS"/>
              </a:rPr>
              <a:t>actions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377731" y="2069635"/>
            <a:ext cx="960119" cy="8832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9055" algn="ctr">
              <a:lnSpc>
                <a:spcPts val="4260"/>
              </a:lnSpc>
              <a:spcBef>
                <a:spcPts val="100"/>
              </a:spcBef>
            </a:pPr>
            <a:r>
              <a:rPr sz="3600" spc="-114" dirty="0">
                <a:solidFill>
                  <a:srgbClr val="FFFFFF"/>
                </a:solidFill>
                <a:latin typeface="Trebuchet MS"/>
                <a:cs typeface="Trebuchet MS"/>
              </a:rPr>
              <a:t>5</a:t>
            </a:r>
            <a:endParaRPr sz="3600">
              <a:latin typeface="Trebuchet MS"/>
              <a:cs typeface="Trebuchet MS"/>
            </a:endParaRPr>
          </a:p>
          <a:p>
            <a:pPr algn="ctr">
              <a:lnSpc>
                <a:spcPts val="1140"/>
              </a:lnSpc>
            </a:pPr>
            <a:r>
              <a:rPr sz="1000" spc="-60" dirty="0">
                <a:solidFill>
                  <a:srgbClr val="FFFFFF"/>
                </a:solidFill>
                <a:latin typeface="Trebuchet MS"/>
                <a:cs typeface="Trebuchet MS"/>
              </a:rPr>
              <a:t>Submit and</a:t>
            </a:r>
            <a:r>
              <a:rPr sz="1000" spc="-1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000" spc="-70" dirty="0">
                <a:solidFill>
                  <a:srgbClr val="FFFFFF"/>
                </a:solidFill>
                <a:latin typeface="Trebuchet MS"/>
                <a:cs typeface="Trebuchet MS"/>
              </a:rPr>
              <a:t>Deploy</a:t>
            </a:r>
            <a:endParaRPr sz="1000">
              <a:latin typeface="Trebuchet MS"/>
              <a:cs typeface="Trebuchet MS"/>
            </a:endParaRPr>
          </a:p>
          <a:p>
            <a:pPr marL="635" algn="ctr">
              <a:lnSpc>
                <a:spcPct val="100000"/>
              </a:lnSpc>
              <a:spcBef>
                <a:spcPts val="150"/>
              </a:spcBef>
            </a:pPr>
            <a:r>
              <a:rPr sz="1000" spc="-70" dirty="0">
                <a:solidFill>
                  <a:srgbClr val="FFFFFF"/>
                </a:solidFill>
                <a:latin typeface="Trebuchet MS"/>
                <a:cs typeface="Trebuchet MS"/>
              </a:rPr>
              <a:t>your</a:t>
            </a:r>
            <a:r>
              <a:rPr sz="1000" spc="-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000" spc="-45" dirty="0">
                <a:solidFill>
                  <a:srgbClr val="FFFFFF"/>
                </a:solidFill>
                <a:latin typeface="Trebuchet MS"/>
                <a:cs typeface="Trebuchet MS"/>
              </a:rPr>
              <a:t>actions</a:t>
            </a:r>
            <a:endParaRPr sz="1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0"/>
                </a:moveTo>
                <a:lnTo>
                  <a:pt x="9143981" y="0"/>
                </a:lnTo>
                <a:lnTo>
                  <a:pt x="9143981" y="5143489"/>
                </a:lnTo>
                <a:lnTo>
                  <a:pt x="0" y="5143489"/>
                </a:lnTo>
                <a:lnTo>
                  <a:pt x="0" y="0"/>
                </a:lnTo>
                <a:close/>
              </a:path>
            </a:pathLst>
          </a:custGeom>
          <a:solidFill>
            <a:srgbClr val="F6F6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917117" y="1474222"/>
            <a:ext cx="1105747" cy="10199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410359" y="2547052"/>
            <a:ext cx="431863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66445" marR="5080" indent="-754380">
              <a:lnSpc>
                <a:spcPct val="150000"/>
              </a:lnSpc>
              <a:spcBef>
                <a:spcPts val="100"/>
              </a:spcBef>
            </a:pPr>
            <a:r>
              <a:rPr sz="1500" spc="-25" dirty="0">
                <a:solidFill>
                  <a:srgbClr val="424242"/>
                </a:solidFill>
                <a:latin typeface="Arial"/>
                <a:cs typeface="Arial"/>
              </a:rPr>
              <a:t>A </a:t>
            </a:r>
            <a:r>
              <a:rPr sz="1500" b="1" spc="-30" dirty="0">
                <a:solidFill>
                  <a:srgbClr val="424242"/>
                </a:solidFill>
                <a:latin typeface="Trebuchet MS"/>
                <a:cs typeface="Trebuchet MS"/>
              </a:rPr>
              <a:t>conversation </a:t>
            </a:r>
            <a:r>
              <a:rPr sz="1500" spc="-5" dirty="0">
                <a:solidFill>
                  <a:srgbClr val="424242"/>
                </a:solidFill>
                <a:latin typeface="Arial"/>
                <a:cs typeface="Arial"/>
              </a:rPr>
              <a:t>between </a:t>
            </a:r>
            <a:r>
              <a:rPr sz="1500" spc="-15" dirty="0">
                <a:solidFill>
                  <a:srgbClr val="424242"/>
                </a:solidFill>
                <a:latin typeface="Arial"/>
                <a:cs typeface="Arial"/>
              </a:rPr>
              <a:t>you </a:t>
            </a:r>
            <a:r>
              <a:rPr sz="1500" spc="-10" dirty="0">
                <a:solidFill>
                  <a:srgbClr val="424242"/>
                </a:solidFill>
                <a:latin typeface="Arial"/>
                <a:cs typeface="Arial"/>
              </a:rPr>
              <a:t>and </a:t>
            </a:r>
            <a:r>
              <a:rPr sz="1500" spc="-25" dirty="0">
                <a:solidFill>
                  <a:srgbClr val="424242"/>
                </a:solidFill>
                <a:latin typeface="Arial"/>
                <a:cs typeface="Arial"/>
              </a:rPr>
              <a:t>Google </a:t>
            </a:r>
            <a:r>
              <a:rPr sz="1500" spc="25" dirty="0">
                <a:solidFill>
                  <a:srgbClr val="424242"/>
                </a:solidFill>
                <a:latin typeface="Arial"/>
                <a:cs typeface="Arial"/>
              </a:rPr>
              <a:t>that</a:t>
            </a:r>
            <a:r>
              <a:rPr sz="1500" spc="-254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500" spc="-5" dirty="0">
                <a:solidFill>
                  <a:srgbClr val="424242"/>
                </a:solidFill>
                <a:latin typeface="Arial"/>
                <a:cs typeface="Arial"/>
              </a:rPr>
              <a:t>helps  </a:t>
            </a:r>
            <a:r>
              <a:rPr sz="1500" spc="-15" dirty="0">
                <a:solidFill>
                  <a:srgbClr val="424242"/>
                </a:solidFill>
                <a:latin typeface="Arial"/>
                <a:cs typeface="Arial"/>
              </a:rPr>
              <a:t>you </a:t>
            </a:r>
            <a:r>
              <a:rPr sz="1500" b="1" spc="-20" dirty="0">
                <a:solidFill>
                  <a:srgbClr val="424242"/>
                </a:solidFill>
                <a:latin typeface="Trebuchet MS"/>
                <a:cs typeface="Trebuchet MS"/>
              </a:rPr>
              <a:t>get </a:t>
            </a:r>
            <a:r>
              <a:rPr sz="1500" b="1" spc="-40" dirty="0">
                <a:solidFill>
                  <a:srgbClr val="424242"/>
                </a:solidFill>
                <a:latin typeface="Trebuchet MS"/>
                <a:cs typeface="Trebuchet MS"/>
              </a:rPr>
              <a:t>more </a:t>
            </a:r>
            <a:r>
              <a:rPr sz="1500" b="1" spc="-35" dirty="0">
                <a:solidFill>
                  <a:srgbClr val="424242"/>
                </a:solidFill>
                <a:latin typeface="Trebuchet MS"/>
                <a:cs typeface="Trebuchet MS"/>
              </a:rPr>
              <a:t>done </a:t>
            </a:r>
            <a:r>
              <a:rPr sz="1500" spc="5" dirty="0">
                <a:solidFill>
                  <a:srgbClr val="424242"/>
                </a:solidFill>
                <a:latin typeface="Arial"/>
                <a:cs typeface="Arial"/>
              </a:rPr>
              <a:t>in </a:t>
            </a:r>
            <a:r>
              <a:rPr sz="1500" b="1" spc="-55" dirty="0">
                <a:solidFill>
                  <a:srgbClr val="424242"/>
                </a:solidFill>
                <a:latin typeface="Trebuchet MS"/>
                <a:cs typeface="Trebuchet MS"/>
              </a:rPr>
              <a:t>your</a:t>
            </a:r>
            <a:r>
              <a:rPr sz="1500" b="1" spc="-310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1500" b="1" spc="-45" dirty="0">
                <a:solidFill>
                  <a:srgbClr val="424242"/>
                </a:solidFill>
                <a:latin typeface="Trebuchet MS"/>
                <a:cs typeface="Trebuchet MS"/>
              </a:rPr>
              <a:t>world</a:t>
            </a:r>
            <a:r>
              <a:rPr sz="1500" spc="-45" dirty="0">
                <a:solidFill>
                  <a:srgbClr val="424242"/>
                </a:solidFill>
                <a:latin typeface="Arial"/>
                <a:cs typeface="Arial"/>
              </a:rPr>
              <a:t>.</a:t>
            </a:r>
            <a:endParaRPr sz="1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69195" y="1804046"/>
            <a:ext cx="8255" cy="1535430"/>
          </a:xfrm>
          <a:custGeom>
            <a:avLst/>
            <a:gdLst/>
            <a:ahLst/>
            <a:cxnLst/>
            <a:rect l="l" t="t" r="r" b="b"/>
            <a:pathLst>
              <a:path w="8255" h="1535429">
                <a:moveTo>
                  <a:pt x="0" y="0"/>
                </a:moveTo>
                <a:lnTo>
                  <a:pt x="8099" y="1535396"/>
                </a:lnTo>
              </a:path>
            </a:pathLst>
          </a:custGeom>
          <a:ln w="3809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39455" y="1875896"/>
            <a:ext cx="1331902" cy="13916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4470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2536825" algn="l"/>
                <a:tab pos="2537460" algn="l"/>
              </a:tabLst>
            </a:pPr>
            <a:r>
              <a:rPr spc="-40" dirty="0"/>
              <a:t>Create </a:t>
            </a:r>
            <a:r>
              <a:rPr spc="-30" dirty="0"/>
              <a:t>a </a:t>
            </a:r>
            <a:r>
              <a:rPr spc="-5" dirty="0"/>
              <a:t>new </a:t>
            </a:r>
            <a:r>
              <a:rPr spc="25" dirty="0"/>
              <a:t>cloud</a:t>
            </a:r>
            <a:r>
              <a:rPr spc="-260" dirty="0"/>
              <a:t> </a:t>
            </a:r>
            <a:r>
              <a:rPr spc="20" dirty="0"/>
              <a:t>project</a:t>
            </a:r>
          </a:p>
          <a:p>
            <a:pPr marL="2044700" marR="5080">
              <a:lnSpc>
                <a:spcPct val="169300"/>
              </a:lnSpc>
              <a:buAutoNum type="arabicPeriod"/>
              <a:tabLst>
                <a:tab pos="2536825" algn="l"/>
                <a:tab pos="2537460" algn="l"/>
              </a:tabLst>
            </a:pPr>
            <a:r>
              <a:rPr spc="-25" dirty="0"/>
              <a:t>Register </a:t>
            </a:r>
            <a:r>
              <a:rPr spc="-15" dirty="0"/>
              <a:t>your </a:t>
            </a:r>
            <a:r>
              <a:rPr spc="-10" dirty="0"/>
              <a:t>Conversation</a:t>
            </a:r>
            <a:r>
              <a:rPr spc="-240" dirty="0"/>
              <a:t> </a:t>
            </a:r>
            <a:r>
              <a:rPr spc="30" dirty="0"/>
              <a:t>Action  </a:t>
            </a:r>
            <a:r>
              <a:rPr spc="10" dirty="0" smtClean="0"/>
              <a:t>3</a:t>
            </a:r>
            <a:r>
              <a:rPr spc="10" dirty="0"/>
              <a:t>	</a:t>
            </a:r>
            <a:r>
              <a:rPr spc="-40" dirty="0"/>
              <a:t>Deploy </a:t>
            </a:r>
            <a:r>
              <a:rPr spc="-15" dirty="0"/>
              <a:t>your</a:t>
            </a:r>
            <a:r>
              <a:rPr spc="-120" dirty="0"/>
              <a:t> </a:t>
            </a:r>
            <a:r>
              <a:rPr spc="30" dirty="0"/>
              <a:t>actions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36694" y="2988754"/>
            <a:ext cx="5670550" cy="10102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4825" indent="-492125">
              <a:lnSpc>
                <a:spcPct val="100000"/>
              </a:lnSpc>
              <a:spcBef>
                <a:spcPts val="100"/>
              </a:spcBef>
              <a:buAutoNum type="arabicPeriod" startAt="4"/>
              <a:tabLst>
                <a:tab pos="504825" algn="l"/>
                <a:tab pos="505459" algn="l"/>
              </a:tabLst>
            </a:pPr>
            <a:r>
              <a:rPr sz="2400" spc="20" dirty="0">
                <a:solidFill>
                  <a:srgbClr val="666666"/>
                </a:solidFill>
                <a:latin typeface="Arial"/>
                <a:cs typeface="Arial"/>
              </a:rPr>
              <a:t>Confirm </a:t>
            </a:r>
            <a:r>
              <a:rPr sz="2400" spc="-15" dirty="0">
                <a:solidFill>
                  <a:srgbClr val="666666"/>
                </a:solidFill>
                <a:latin typeface="Arial"/>
                <a:cs typeface="Arial"/>
              </a:rPr>
              <a:t>your</a:t>
            </a:r>
            <a:r>
              <a:rPr sz="2400" spc="-180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2400" spc="5" dirty="0">
                <a:solidFill>
                  <a:srgbClr val="666666"/>
                </a:solidFill>
                <a:latin typeface="Arial"/>
                <a:cs typeface="Arial"/>
              </a:rPr>
              <a:t>deployment</a:t>
            </a:r>
            <a:endParaRPr sz="2400">
              <a:latin typeface="Arial"/>
              <a:cs typeface="Arial"/>
            </a:endParaRPr>
          </a:p>
          <a:p>
            <a:pPr marL="504825" indent="-492125">
              <a:lnSpc>
                <a:spcPct val="100000"/>
              </a:lnSpc>
              <a:spcBef>
                <a:spcPts val="1995"/>
              </a:spcBef>
              <a:buAutoNum type="arabicPeriod" startAt="4"/>
              <a:tabLst>
                <a:tab pos="504825" algn="l"/>
                <a:tab pos="505459" algn="l"/>
              </a:tabLst>
            </a:pPr>
            <a:r>
              <a:rPr sz="2400" spc="15" dirty="0">
                <a:solidFill>
                  <a:srgbClr val="666666"/>
                </a:solidFill>
                <a:latin typeface="Arial"/>
                <a:cs typeface="Arial"/>
              </a:rPr>
              <a:t>Interact </a:t>
            </a:r>
            <a:r>
              <a:rPr sz="2400" spc="50" dirty="0">
                <a:solidFill>
                  <a:srgbClr val="666666"/>
                </a:solidFill>
                <a:latin typeface="Arial"/>
                <a:cs typeface="Arial"/>
              </a:rPr>
              <a:t>with </a:t>
            </a:r>
            <a:r>
              <a:rPr sz="2400" spc="-15" dirty="0">
                <a:solidFill>
                  <a:srgbClr val="666666"/>
                </a:solidFill>
                <a:latin typeface="Arial"/>
                <a:cs typeface="Arial"/>
              </a:rPr>
              <a:t>your </a:t>
            </a:r>
            <a:r>
              <a:rPr sz="2400" spc="-10" dirty="0">
                <a:solidFill>
                  <a:srgbClr val="666666"/>
                </a:solidFill>
                <a:latin typeface="Arial"/>
                <a:cs typeface="Arial"/>
              </a:rPr>
              <a:t>Conversation</a:t>
            </a:r>
            <a:r>
              <a:rPr sz="2400" spc="-380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2400" spc="30" dirty="0">
                <a:solidFill>
                  <a:srgbClr val="666666"/>
                </a:solidFill>
                <a:latin typeface="Arial"/>
                <a:cs typeface="Arial"/>
              </a:rPr>
              <a:t>Action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79546" y="3618958"/>
            <a:ext cx="61849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Arial"/>
                <a:cs typeface="Arial"/>
              </a:rPr>
              <a:t>Deploy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06397" y="1443990"/>
            <a:ext cx="6094730" cy="1987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" algn="ctr">
              <a:lnSpc>
                <a:spcPct val="100000"/>
              </a:lnSpc>
              <a:spcBef>
                <a:spcPts val="100"/>
              </a:spcBef>
            </a:pPr>
            <a:r>
              <a:rPr sz="2000" spc="5" dirty="0">
                <a:solidFill>
                  <a:srgbClr val="666666"/>
                </a:solidFill>
                <a:latin typeface="Arial"/>
                <a:cs typeface="Arial"/>
              </a:rPr>
              <a:t>Time</a:t>
            </a:r>
            <a:r>
              <a:rPr sz="2000" spc="-70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2000" spc="60" dirty="0">
                <a:solidFill>
                  <a:srgbClr val="666666"/>
                </a:solidFill>
                <a:latin typeface="Arial"/>
                <a:cs typeface="Arial"/>
              </a:rPr>
              <a:t>to</a:t>
            </a:r>
            <a:r>
              <a:rPr sz="2000" spc="-65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2000" spc="15" dirty="0">
                <a:solidFill>
                  <a:srgbClr val="666666"/>
                </a:solidFill>
                <a:latin typeface="Arial"/>
                <a:cs typeface="Arial"/>
              </a:rPr>
              <a:t>build</a:t>
            </a:r>
            <a:r>
              <a:rPr sz="2000" spc="-65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666666"/>
                </a:solidFill>
                <a:latin typeface="Arial"/>
                <a:cs typeface="Arial"/>
              </a:rPr>
              <a:t>an</a:t>
            </a:r>
            <a:r>
              <a:rPr sz="2000" spc="-75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2000" spc="45" dirty="0">
                <a:solidFill>
                  <a:srgbClr val="666666"/>
                </a:solidFill>
                <a:latin typeface="Arial"/>
                <a:cs typeface="Arial"/>
              </a:rPr>
              <a:t>assistant/bot</a:t>
            </a:r>
            <a:r>
              <a:rPr sz="2000" spc="-70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2000" spc="30" dirty="0">
                <a:solidFill>
                  <a:srgbClr val="666666"/>
                </a:solidFill>
                <a:latin typeface="Arial"/>
                <a:cs typeface="Arial"/>
              </a:rPr>
              <a:t>is</a:t>
            </a:r>
            <a:r>
              <a:rPr sz="2000" spc="-65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2000" spc="-95" dirty="0">
                <a:solidFill>
                  <a:srgbClr val="666666"/>
                </a:solidFill>
                <a:latin typeface="Arial"/>
                <a:cs typeface="Arial"/>
              </a:rPr>
              <a:t>NOW.</a:t>
            </a:r>
            <a:endParaRPr sz="20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950"/>
              </a:spcBef>
            </a:pPr>
            <a:r>
              <a:rPr sz="2000" spc="-10" dirty="0">
                <a:solidFill>
                  <a:srgbClr val="666666"/>
                </a:solidFill>
                <a:latin typeface="Arial"/>
                <a:cs typeface="Arial"/>
              </a:rPr>
              <a:t>Understanding </a:t>
            </a:r>
            <a:r>
              <a:rPr sz="2000" spc="10" dirty="0">
                <a:solidFill>
                  <a:srgbClr val="666666"/>
                </a:solidFill>
                <a:latin typeface="Arial"/>
                <a:cs typeface="Arial"/>
              </a:rPr>
              <a:t>Platform, </a:t>
            </a:r>
            <a:r>
              <a:rPr sz="2000" spc="-70" dirty="0">
                <a:solidFill>
                  <a:srgbClr val="666666"/>
                </a:solidFill>
                <a:latin typeface="Arial"/>
                <a:cs typeface="Arial"/>
              </a:rPr>
              <a:t>User, </a:t>
            </a:r>
            <a:r>
              <a:rPr sz="2000" spc="-25" dirty="0">
                <a:solidFill>
                  <a:srgbClr val="666666"/>
                </a:solidFill>
                <a:latin typeface="Arial"/>
                <a:cs typeface="Arial"/>
              </a:rPr>
              <a:t>Context, </a:t>
            </a:r>
            <a:r>
              <a:rPr sz="2000" spc="25" dirty="0">
                <a:solidFill>
                  <a:srgbClr val="666666"/>
                </a:solidFill>
                <a:latin typeface="Arial"/>
                <a:cs typeface="Arial"/>
              </a:rPr>
              <a:t>Actions </a:t>
            </a:r>
            <a:r>
              <a:rPr sz="2000" spc="30" dirty="0">
                <a:solidFill>
                  <a:srgbClr val="666666"/>
                </a:solidFill>
                <a:latin typeface="Arial"/>
                <a:cs typeface="Arial"/>
              </a:rPr>
              <a:t>is</a:t>
            </a:r>
            <a:r>
              <a:rPr sz="2000" spc="-335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2000" spc="-65" dirty="0">
                <a:solidFill>
                  <a:srgbClr val="666666"/>
                </a:solidFill>
                <a:latin typeface="Arial"/>
                <a:cs typeface="Arial"/>
              </a:rPr>
              <a:t>Key!</a:t>
            </a:r>
            <a:endParaRPr sz="2000">
              <a:latin typeface="Arial"/>
              <a:cs typeface="Arial"/>
            </a:endParaRPr>
          </a:p>
          <a:p>
            <a:pPr marL="5080" algn="ctr">
              <a:lnSpc>
                <a:spcPct val="100000"/>
              </a:lnSpc>
              <a:spcBef>
                <a:spcPts val="1950"/>
              </a:spcBef>
            </a:pPr>
            <a:r>
              <a:rPr sz="2000" b="1" spc="20" dirty="0">
                <a:solidFill>
                  <a:srgbClr val="666666"/>
                </a:solidFill>
                <a:latin typeface="Trebuchet MS"/>
                <a:cs typeface="Trebuchet MS"/>
              </a:rPr>
              <a:t>API.AI</a:t>
            </a:r>
            <a:r>
              <a:rPr sz="2000" b="1" spc="-110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2000" spc="5" dirty="0">
                <a:solidFill>
                  <a:srgbClr val="666666"/>
                </a:solidFill>
                <a:latin typeface="Arial"/>
                <a:cs typeface="Arial"/>
              </a:rPr>
              <a:t>makes</a:t>
            </a:r>
            <a:r>
              <a:rPr sz="2000" spc="-65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2000" spc="65" dirty="0">
                <a:solidFill>
                  <a:srgbClr val="666666"/>
                </a:solidFill>
                <a:latin typeface="Arial"/>
                <a:cs typeface="Arial"/>
              </a:rPr>
              <a:t>it</a:t>
            </a:r>
            <a:r>
              <a:rPr sz="2000" spc="-65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2000" spc="-30" dirty="0">
                <a:solidFill>
                  <a:srgbClr val="666666"/>
                </a:solidFill>
                <a:latin typeface="Arial"/>
                <a:cs typeface="Arial"/>
              </a:rPr>
              <a:t>easy</a:t>
            </a:r>
            <a:r>
              <a:rPr sz="2000" spc="-65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2000" spc="60" dirty="0">
                <a:solidFill>
                  <a:srgbClr val="666666"/>
                </a:solidFill>
                <a:latin typeface="Arial"/>
                <a:cs typeface="Arial"/>
              </a:rPr>
              <a:t>to</a:t>
            </a:r>
            <a:r>
              <a:rPr sz="2000" spc="-65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2000" spc="10" dirty="0">
                <a:solidFill>
                  <a:srgbClr val="666666"/>
                </a:solidFill>
                <a:latin typeface="Arial"/>
                <a:cs typeface="Arial"/>
              </a:rPr>
              <a:t>get</a:t>
            </a:r>
            <a:r>
              <a:rPr sz="2000" spc="-65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2000" spc="20" dirty="0">
                <a:solidFill>
                  <a:srgbClr val="666666"/>
                </a:solidFill>
                <a:latin typeface="Arial"/>
                <a:cs typeface="Arial"/>
              </a:rPr>
              <a:t>started</a:t>
            </a:r>
            <a:r>
              <a:rPr sz="2000" spc="-65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2000" spc="40" dirty="0">
                <a:solidFill>
                  <a:srgbClr val="666666"/>
                </a:solidFill>
                <a:latin typeface="Arial"/>
                <a:cs typeface="Arial"/>
              </a:rPr>
              <a:t>with</a:t>
            </a:r>
            <a:r>
              <a:rPr sz="2000" spc="-65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2000" spc="15" dirty="0">
                <a:solidFill>
                  <a:srgbClr val="666666"/>
                </a:solidFill>
                <a:latin typeface="Arial"/>
                <a:cs typeface="Arial"/>
              </a:rPr>
              <a:t>Actions.</a:t>
            </a:r>
            <a:endParaRPr sz="2000">
              <a:latin typeface="Arial"/>
              <a:cs typeface="Arial"/>
            </a:endParaRPr>
          </a:p>
          <a:p>
            <a:pPr marL="7620" algn="ctr">
              <a:lnSpc>
                <a:spcPct val="100000"/>
              </a:lnSpc>
              <a:spcBef>
                <a:spcPts val="1950"/>
              </a:spcBef>
            </a:pPr>
            <a:r>
              <a:rPr sz="2000" spc="5" dirty="0">
                <a:solidFill>
                  <a:srgbClr val="666666"/>
                </a:solidFill>
                <a:latin typeface="Arial"/>
                <a:cs typeface="Arial"/>
              </a:rPr>
              <a:t>Augment </a:t>
            </a:r>
            <a:r>
              <a:rPr sz="2000" spc="-10" dirty="0">
                <a:solidFill>
                  <a:srgbClr val="666666"/>
                </a:solidFill>
                <a:latin typeface="Arial"/>
                <a:cs typeface="Arial"/>
              </a:rPr>
              <a:t>your service </a:t>
            </a:r>
            <a:r>
              <a:rPr sz="2000" spc="40" dirty="0">
                <a:solidFill>
                  <a:srgbClr val="666666"/>
                </a:solidFill>
                <a:latin typeface="Arial"/>
                <a:cs typeface="Arial"/>
              </a:rPr>
              <a:t>with</a:t>
            </a:r>
            <a:r>
              <a:rPr sz="2000" spc="-229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2000" spc="30" dirty="0">
                <a:solidFill>
                  <a:srgbClr val="666666"/>
                </a:solidFill>
                <a:latin typeface="Arial"/>
                <a:cs typeface="Arial"/>
              </a:rPr>
              <a:t>Assistant/Actions.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529086" y="130486"/>
            <a:ext cx="507774" cy="4638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69228" y="1118926"/>
            <a:ext cx="3045460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600" spc="50" dirty="0">
                <a:solidFill>
                  <a:srgbClr val="B6B6B6"/>
                </a:solidFill>
                <a:latin typeface="Arial"/>
                <a:cs typeface="Arial"/>
              </a:rPr>
              <a:t>thank</a:t>
            </a:r>
            <a:endParaRPr sz="9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53400" y="2015675"/>
            <a:ext cx="2005964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600" b="1" spc="-215" dirty="0">
                <a:solidFill>
                  <a:srgbClr val="666666"/>
                </a:solidFill>
                <a:latin typeface="Trebuchet MS"/>
                <a:cs typeface="Trebuchet MS"/>
              </a:rPr>
              <a:t>you</a:t>
            </a:r>
            <a:endParaRPr sz="9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67456" y="1098213"/>
            <a:ext cx="8876525" cy="30732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529086" y="130486"/>
            <a:ext cx="507774" cy="4638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0"/>
                </a:moveTo>
                <a:lnTo>
                  <a:pt x="9143981" y="0"/>
                </a:lnTo>
                <a:lnTo>
                  <a:pt x="9143981" y="5143489"/>
                </a:lnTo>
                <a:lnTo>
                  <a:pt x="0" y="5143489"/>
                </a:lnTo>
                <a:lnTo>
                  <a:pt x="0" y="0"/>
                </a:lnTo>
                <a:close/>
              </a:path>
            </a:pathLst>
          </a:custGeom>
          <a:solidFill>
            <a:srgbClr val="F6F6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3981" cy="22430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541720" y="2476034"/>
            <a:ext cx="60464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0" dirty="0">
                <a:solidFill>
                  <a:srgbClr val="424242"/>
                </a:solidFill>
              </a:rPr>
              <a:t>The </a:t>
            </a:r>
            <a:r>
              <a:rPr sz="4800" b="1" dirty="0">
                <a:solidFill>
                  <a:srgbClr val="424242"/>
                </a:solidFill>
                <a:latin typeface="Trebuchet MS"/>
                <a:cs typeface="Trebuchet MS"/>
              </a:rPr>
              <a:t>Mobile </a:t>
            </a:r>
            <a:r>
              <a:rPr sz="4800" b="1" spc="-35" dirty="0">
                <a:solidFill>
                  <a:srgbClr val="424242"/>
                </a:solidFill>
                <a:latin typeface="Trebuchet MS"/>
                <a:cs typeface="Trebuchet MS"/>
              </a:rPr>
              <a:t>Voice</a:t>
            </a:r>
            <a:r>
              <a:rPr sz="4800" b="1" spc="-620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4800" b="1" spc="-40" dirty="0">
                <a:solidFill>
                  <a:srgbClr val="424242"/>
                </a:solidFill>
                <a:latin typeface="Trebuchet MS"/>
                <a:cs typeface="Trebuchet MS"/>
              </a:rPr>
              <a:t>Study</a:t>
            </a:r>
            <a:endParaRPr sz="480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9224" y="3500868"/>
            <a:ext cx="8237855" cy="0"/>
          </a:xfrm>
          <a:custGeom>
            <a:avLst/>
            <a:gdLst/>
            <a:ahLst/>
            <a:cxnLst/>
            <a:rect l="l" t="t" r="r" b="b"/>
            <a:pathLst>
              <a:path w="8237855">
                <a:moveTo>
                  <a:pt x="0" y="0"/>
                </a:moveTo>
                <a:lnTo>
                  <a:pt x="8237383" y="0"/>
                </a:lnTo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250780" y="3675801"/>
            <a:ext cx="7815580" cy="1392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167765" algn="ctr">
              <a:lnSpc>
                <a:spcPct val="100000"/>
              </a:lnSpc>
              <a:spcBef>
                <a:spcPts val="100"/>
              </a:spcBef>
            </a:pPr>
            <a:r>
              <a:rPr sz="3000" b="1" spc="25" dirty="0">
                <a:solidFill>
                  <a:srgbClr val="FFAA3F"/>
                </a:solidFill>
                <a:latin typeface="Trebuchet MS"/>
                <a:cs typeface="Trebuchet MS"/>
              </a:rPr>
              <a:t>55%</a:t>
            </a:r>
            <a:r>
              <a:rPr sz="3000" b="1" spc="-170" dirty="0">
                <a:solidFill>
                  <a:srgbClr val="FFAA3F"/>
                </a:solidFill>
                <a:latin typeface="Trebuchet MS"/>
                <a:cs typeface="Trebuchet MS"/>
              </a:rPr>
              <a:t> </a:t>
            </a:r>
            <a:r>
              <a:rPr sz="3000" b="1" spc="-25" dirty="0">
                <a:solidFill>
                  <a:srgbClr val="FFAA3F"/>
                </a:solidFill>
                <a:latin typeface="Trebuchet MS"/>
                <a:cs typeface="Trebuchet MS"/>
              </a:rPr>
              <a:t>of</a:t>
            </a:r>
            <a:r>
              <a:rPr sz="3000" b="1" spc="-165" dirty="0">
                <a:solidFill>
                  <a:srgbClr val="FFAA3F"/>
                </a:solidFill>
                <a:latin typeface="Trebuchet MS"/>
                <a:cs typeface="Trebuchet MS"/>
              </a:rPr>
              <a:t> </a:t>
            </a:r>
            <a:r>
              <a:rPr sz="3000" b="1" spc="-50" dirty="0">
                <a:solidFill>
                  <a:srgbClr val="FFAA3F"/>
                </a:solidFill>
                <a:latin typeface="Trebuchet MS"/>
                <a:cs typeface="Trebuchet MS"/>
              </a:rPr>
              <a:t>teens</a:t>
            </a:r>
            <a:r>
              <a:rPr sz="3000" b="1" spc="-140" dirty="0">
                <a:solidFill>
                  <a:srgbClr val="FFAA3F"/>
                </a:solidFill>
                <a:latin typeface="Trebuchet MS"/>
                <a:cs typeface="Trebuchet MS"/>
              </a:rPr>
              <a:t> </a:t>
            </a:r>
            <a:r>
              <a:rPr sz="3000" spc="-20" dirty="0">
                <a:solidFill>
                  <a:srgbClr val="424242"/>
                </a:solidFill>
                <a:latin typeface="Arial"/>
                <a:cs typeface="Arial"/>
              </a:rPr>
              <a:t>and</a:t>
            </a:r>
            <a:r>
              <a:rPr sz="3000" spc="-8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3000" b="1" spc="25" dirty="0">
                <a:solidFill>
                  <a:srgbClr val="4285F4"/>
                </a:solidFill>
                <a:latin typeface="Trebuchet MS"/>
                <a:cs typeface="Trebuchet MS"/>
              </a:rPr>
              <a:t>41%</a:t>
            </a:r>
            <a:r>
              <a:rPr sz="3000" b="1" spc="-165" dirty="0">
                <a:solidFill>
                  <a:srgbClr val="4285F4"/>
                </a:solidFill>
                <a:latin typeface="Trebuchet MS"/>
                <a:cs typeface="Trebuchet MS"/>
              </a:rPr>
              <a:t> </a:t>
            </a:r>
            <a:r>
              <a:rPr sz="3000" b="1" spc="-25" dirty="0">
                <a:solidFill>
                  <a:srgbClr val="4285F4"/>
                </a:solidFill>
                <a:latin typeface="Trebuchet MS"/>
                <a:cs typeface="Trebuchet MS"/>
              </a:rPr>
              <a:t>of</a:t>
            </a:r>
            <a:r>
              <a:rPr sz="3000" b="1" spc="-165" dirty="0">
                <a:solidFill>
                  <a:srgbClr val="4285F4"/>
                </a:solidFill>
                <a:latin typeface="Trebuchet MS"/>
                <a:cs typeface="Trebuchet MS"/>
              </a:rPr>
              <a:t> </a:t>
            </a:r>
            <a:r>
              <a:rPr sz="3000" b="1" spc="-30" dirty="0">
                <a:solidFill>
                  <a:srgbClr val="4285F4"/>
                </a:solidFill>
                <a:latin typeface="Trebuchet MS"/>
                <a:cs typeface="Trebuchet MS"/>
              </a:rPr>
              <a:t>adults</a:t>
            </a:r>
            <a:endParaRPr sz="3000">
              <a:latin typeface="Trebuchet MS"/>
              <a:cs typeface="Trebuchet MS"/>
            </a:endParaRPr>
          </a:p>
          <a:p>
            <a:pPr marR="1177925" algn="ctr">
              <a:lnSpc>
                <a:spcPct val="100000"/>
              </a:lnSpc>
            </a:pPr>
            <a:r>
              <a:rPr sz="3000" spc="-90" dirty="0">
                <a:solidFill>
                  <a:srgbClr val="424242"/>
                </a:solidFill>
                <a:latin typeface="Arial"/>
                <a:cs typeface="Arial"/>
              </a:rPr>
              <a:t>Use</a:t>
            </a:r>
            <a:r>
              <a:rPr sz="3000" spc="-1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3000" spc="5" dirty="0">
                <a:solidFill>
                  <a:srgbClr val="424242"/>
                </a:solidFill>
                <a:latin typeface="Arial"/>
                <a:cs typeface="Arial"/>
              </a:rPr>
              <a:t>voice</a:t>
            </a:r>
            <a:r>
              <a:rPr sz="3000" spc="-1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3000" spc="-5" dirty="0">
                <a:solidFill>
                  <a:srgbClr val="424242"/>
                </a:solidFill>
                <a:latin typeface="Arial"/>
                <a:cs typeface="Arial"/>
              </a:rPr>
              <a:t>search</a:t>
            </a:r>
            <a:r>
              <a:rPr sz="3000" spc="-10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3000" spc="20" dirty="0">
                <a:solidFill>
                  <a:srgbClr val="424242"/>
                </a:solidFill>
                <a:latin typeface="Arial"/>
                <a:cs typeface="Arial"/>
              </a:rPr>
              <a:t>more</a:t>
            </a:r>
            <a:r>
              <a:rPr sz="3000" spc="-10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3000" spc="15" dirty="0">
                <a:solidFill>
                  <a:srgbClr val="424242"/>
                </a:solidFill>
                <a:latin typeface="Arial"/>
                <a:cs typeface="Arial"/>
              </a:rPr>
              <a:t>than</a:t>
            </a:r>
            <a:r>
              <a:rPr sz="3000" spc="-10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3000" dirty="0">
                <a:solidFill>
                  <a:srgbClr val="424242"/>
                </a:solidFill>
                <a:latin typeface="Arial"/>
                <a:cs typeface="Arial"/>
              </a:rPr>
              <a:t>once</a:t>
            </a:r>
            <a:r>
              <a:rPr sz="3000" spc="-10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3000" spc="-40" dirty="0">
                <a:solidFill>
                  <a:srgbClr val="424242"/>
                </a:solidFill>
                <a:latin typeface="Arial"/>
                <a:cs typeface="Arial"/>
              </a:rPr>
              <a:t>a</a:t>
            </a:r>
            <a:r>
              <a:rPr sz="3000" spc="-10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3000" spc="-40" dirty="0">
                <a:solidFill>
                  <a:srgbClr val="424242"/>
                </a:solidFill>
                <a:latin typeface="Arial"/>
                <a:cs typeface="Arial"/>
              </a:rPr>
              <a:t>day</a:t>
            </a:r>
            <a:endParaRPr sz="3000">
              <a:latin typeface="Arial"/>
              <a:cs typeface="Arial"/>
            </a:endParaRPr>
          </a:p>
          <a:p>
            <a:pPr marL="4883785">
              <a:lnSpc>
                <a:spcPct val="100000"/>
              </a:lnSpc>
              <a:spcBef>
                <a:spcPts val="2840"/>
              </a:spcBef>
            </a:pPr>
            <a:r>
              <a:rPr sz="600" dirty="0">
                <a:solidFill>
                  <a:srgbClr val="666666"/>
                </a:solidFill>
                <a:latin typeface="Arial"/>
                <a:cs typeface="Arial"/>
                <a:hlinkClick r:id="rId3"/>
              </a:rPr>
              <a:t>http://googleblog.blogspot.com/2014/10/omg-mobile-voice-survey-reveals-teens.html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0"/>
                </a:moveTo>
                <a:lnTo>
                  <a:pt x="9143981" y="0"/>
                </a:lnTo>
                <a:lnTo>
                  <a:pt x="9143981" y="5143489"/>
                </a:lnTo>
                <a:lnTo>
                  <a:pt x="0" y="5143489"/>
                </a:lnTo>
                <a:lnTo>
                  <a:pt x="0" y="0"/>
                </a:lnTo>
                <a:close/>
              </a:path>
            </a:pathLst>
          </a:custGeom>
          <a:solidFill>
            <a:srgbClr val="F6F6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2"/>
            <a:ext cx="9143981" cy="24197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4299" y="2024820"/>
            <a:ext cx="1504621" cy="14964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819571" y="3442568"/>
            <a:ext cx="1504621" cy="150462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19667" y="2321570"/>
            <a:ext cx="1504621" cy="140594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819763" y="3521318"/>
            <a:ext cx="1504621" cy="143142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525035" y="2024820"/>
            <a:ext cx="1504621" cy="138644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3024" y="4749835"/>
            <a:ext cx="39497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000" b="1" spc="-10" dirty="0">
                <a:solidFill>
                  <a:srgbClr val="FF9900"/>
                </a:solidFill>
                <a:latin typeface="Trebuchet MS"/>
                <a:cs typeface="Trebuchet MS"/>
              </a:rPr>
              <a:t>Teens  </a:t>
            </a:r>
            <a:r>
              <a:rPr sz="1000" b="1" spc="-10" dirty="0">
                <a:solidFill>
                  <a:srgbClr val="4285F4"/>
                </a:solidFill>
                <a:latin typeface="Trebuchet MS"/>
                <a:cs typeface="Trebuchet MS"/>
              </a:rPr>
              <a:t>Adults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122394" y="4951363"/>
            <a:ext cx="2944495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dirty="0">
                <a:solidFill>
                  <a:srgbClr val="666666"/>
                </a:solidFill>
                <a:latin typeface="Arial"/>
                <a:cs typeface="Arial"/>
                <a:hlinkClick r:id="rId8"/>
              </a:rPr>
              <a:t>http://googleblog.blogspot.com/2014/10/omg-mobile-voice-survey-reveals-teens.html</a:t>
            </a:r>
            <a:endParaRPr sz="6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467232" y="81506"/>
            <a:ext cx="601273" cy="55462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0"/>
                </a:moveTo>
                <a:lnTo>
                  <a:pt x="9143981" y="0"/>
                </a:lnTo>
                <a:lnTo>
                  <a:pt x="9143981" y="5143489"/>
                </a:lnTo>
                <a:lnTo>
                  <a:pt x="0" y="5143489"/>
                </a:lnTo>
                <a:lnTo>
                  <a:pt x="0" y="0"/>
                </a:lnTo>
                <a:close/>
              </a:path>
            </a:pathLst>
          </a:custGeom>
          <a:solidFill>
            <a:srgbClr val="F6F6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29860" y="152399"/>
            <a:ext cx="7284260" cy="48386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122394" y="4951363"/>
            <a:ext cx="2944495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dirty="0">
                <a:solidFill>
                  <a:srgbClr val="666666"/>
                </a:solidFill>
                <a:latin typeface="Arial"/>
                <a:cs typeface="Arial"/>
                <a:hlinkClick r:id="rId3"/>
              </a:rPr>
              <a:t>http://googleblog.blogspot.com/2014/10/omg-mobile-voice-survey-reveals-teens.html</a:t>
            </a:r>
            <a:endParaRPr sz="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467232" y="81506"/>
            <a:ext cx="601273" cy="5546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0"/>
                </a:moveTo>
                <a:lnTo>
                  <a:pt x="9143981" y="0"/>
                </a:lnTo>
                <a:lnTo>
                  <a:pt x="9143981" y="5143489"/>
                </a:lnTo>
                <a:lnTo>
                  <a:pt x="0" y="5143489"/>
                </a:lnTo>
                <a:lnTo>
                  <a:pt x="0" y="0"/>
                </a:lnTo>
                <a:close/>
              </a:path>
            </a:pathLst>
          </a:custGeom>
          <a:solidFill>
            <a:srgbClr val="F6F6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122394" y="4951363"/>
            <a:ext cx="2944495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dirty="0">
                <a:solidFill>
                  <a:srgbClr val="666666"/>
                </a:solidFill>
                <a:latin typeface="Arial"/>
                <a:cs typeface="Arial"/>
                <a:hlinkClick r:id="rId2"/>
              </a:rPr>
              <a:t>http://googleblog.blogspot.com/2014/10/omg-mobile-voice-survey-reveals-teens.html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464622" y="133357"/>
            <a:ext cx="42056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70" dirty="0">
                <a:solidFill>
                  <a:srgbClr val="424242"/>
                </a:solidFill>
                <a:latin typeface="Trebuchet MS"/>
                <a:cs typeface="Trebuchet MS"/>
              </a:rPr>
              <a:t>When </a:t>
            </a:r>
            <a:r>
              <a:rPr b="1" spc="-25" dirty="0">
                <a:solidFill>
                  <a:srgbClr val="424242"/>
                </a:solidFill>
                <a:latin typeface="Trebuchet MS"/>
                <a:cs typeface="Trebuchet MS"/>
              </a:rPr>
              <a:t>do </a:t>
            </a:r>
            <a:r>
              <a:rPr b="1" spc="-105" dirty="0">
                <a:solidFill>
                  <a:srgbClr val="424242"/>
                </a:solidFill>
                <a:latin typeface="Trebuchet MS"/>
                <a:cs typeface="Trebuchet MS"/>
              </a:rPr>
              <a:t>we </a:t>
            </a:r>
            <a:r>
              <a:rPr b="1" spc="10" dirty="0">
                <a:solidFill>
                  <a:srgbClr val="424242"/>
                </a:solidFill>
                <a:latin typeface="Trebuchet MS"/>
                <a:cs typeface="Trebuchet MS"/>
              </a:rPr>
              <a:t>use </a:t>
            </a:r>
            <a:r>
              <a:rPr b="1" spc="-45" dirty="0">
                <a:solidFill>
                  <a:srgbClr val="424242"/>
                </a:solidFill>
                <a:latin typeface="Trebuchet MS"/>
                <a:cs typeface="Trebuchet MS"/>
              </a:rPr>
              <a:t>voice</a:t>
            </a:r>
            <a:r>
              <a:rPr b="1" spc="-500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b="1" dirty="0">
                <a:solidFill>
                  <a:srgbClr val="424242"/>
                </a:solidFill>
                <a:latin typeface="Trebuchet MS"/>
                <a:cs typeface="Trebuchet MS"/>
              </a:rPr>
              <a:t>search?</a:t>
            </a:r>
          </a:p>
        </p:txBody>
      </p:sp>
      <p:sp>
        <p:nvSpPr>
          <p:cNvPr id="5" name="object 5"/>
          <p:cNvSpPr/>
          <p:nvPr/>
        </p:nvSpPr>
        <p:spPr>
          <a:xfrm>
            <a:off x="8467232" y="81506"/>
            <a:ext cx="601273" cy="5546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59414" y="1556444"/>
            <a:ext cx="3261218" cy="6224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48873" y="2768026"/>
            <a:ext cx="3261218" cy="62244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939244" y="3979591"/>
            <a:ext cx="3261193" cy="64367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229589" y="2768019"/>
            <a:ext cx="3261218" cy="62244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619063" y="1556421"/>
            <a:ext cx="3261193" cy="62244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3024" y="4749835"/>
            <a:ext cx="39497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000" b="1" spc="-10" dirty="0">
                <a:solidFill>
                  <a:srgbClr val="FF9900"/>
                </a:solidFill>
                <a:latin typeface="Trebuchet MS"/>
                <a:cs typeface="Trebuchet MS"/>
              </a:rPr>
              <a:t>Teens  </a:t>
            </a:r>
            <a:r>
              <a:rPr sz="1000" b="1" spc="-10" dirty="0">
                <a:solidFill>
                  <a:srgbClr val="4285F4"/>
                </a:solidFill>
                <a:latin typeface="Trebuchet MS"/>
                <a:cs typeface="Trebuchet MS"/>
              </a:rPr>
              <a:t>Adults</a:t>
            </a:r>
            <a:endParaRPr sz="1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68890" y="2353780"/>
            <a:ext cx="2814320" cy="9334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9500"/>
              </a:lnSpc>
              <a:spcBef>
                <a:spcPts val="100"/>
              </a:spcBef>
            </a:pPr>
            <a:r>
              <a:rPr sz="2300" spc="10" dirty="0">
                <a:solidFill>
                  <a:srgbClr val="1154CC"/>
                </a:solidFill>
                <a:latin typeface="Arial"/>
                <a:cs typeface="Arial"/>
              </a:rPr>
              <a:t>Direct </a:t>
            </a:r>
            <a:r>
              <a:rPr sz="2300" spc="15" dirty="0">
                <a:solidFill>
                  <a:srgbClr val="1154CC"/>
                </a:solidFill>
                <a:latin typeface="Arial"/>
                <a:cs typeface="Arial"/>
              </a:rPr>
              <a:t>Actions  </a:t>
            </a:r>
            <a:r>
              <a:rPr sz="2300" dirty="0">
                <a:solidFill>
                  <a:srgbClr val="1154CC"/>
                </a:solidFill>
                <a:latin typeface="Arial"/>
                <a:cs typeface="Arial"/>
              </a:rPr>
              <a:t>Conversation</a:t>
            </a:r>
            <a:r>
              <a:rPr sz="2300" spc="-50" dirty="0">
                <a:solidFill>
                  <a:srgbClr val="1154CC"/>
                </a:solidFill>
                <a:latin typeface="Arial"/>
                <a:cs typeface="Arial"/>
              </a:rPr>
              <a:t> </a:t>
            </a:r>
            <a:r>
              <a:rPr sz="2300" spc="15" dirty="0">
                <a:solidFill>
                  <a:srgbClr val="1154CC"/>
                </a:solidFill>
                <a:latin typeface="Arial"/>
                <a:cs typeface="Arial"/>
              </a:rPr>
              <a:t>Actions</a:t>
            </a:r>
            <a:endParaRPr sz="23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168890" y="1649762"/>
            <a:ext cx="359473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35" dirty="0">
                <a:solidFill>
                  <a:srgbClr val="525252"/>
                </a:solidFill>
                <a:latin typeface="Arial"/>
                <a:cs typeface="Arial"/>
              </a:rPr>
              <a:t>Actions on</a:t>
            </a:r>
            <a:r>
              <a:rPr sz="3200" b="1" spc="-20" dirty="0">
                <a:solidFill>
                  <a:srgbClr val="525252"/>
                </a:solidFill>
                <a:latin typeface="Arial"/>
                <a:cs typeface="Arial"/>
              </a:rPr>
              <a:t> Google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97696" y="1448259"/>
            <a:ext cx="2435995" cy="224695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0"/>
                </a:moveTo>
                <a:lnTo>
                  <a:pt x="9143981" y="0"/>
                </a:lnTo>
                <a:lnTo>
                  <a:pt x="9143981" y="5143489"/>
                </a:lnTo>
                <a:lnTo>
                  <a:pt x="0" y="5143489"/>
                </a:lnTo>
                <a:lnTo>
                  <a:pt x="0" y="0"/>
                </a:lnTo>
                <a:close/>
              </a:path>
            </a:pathLst>
          </a:custGeom>
          <a:solidFill>
            <a:srgbClr val="F6F6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89641" y="829023"/>
            <a:ext cx="2183130" cy="382270"/>
          </a:xfrm>
          <a:custGeom>
            <a:avLst/>
            <a:gdLst/>
            <a:ahLst/>
            <a:cxnLst/>
            <a:rect l="l" t="t" r="r" b="b"/>
            <a:pathLst>
              <a:path w="2183129" h="382269">
                <a:moveTo>
                  <a:pt x="2117595" y="382199"/>
                </a:moveTo>
                <a:lnTo>
                  <a:pt x="63699" y="382199"/>
                </a:lnTo>
                <a:lnTo>
                  <a:pt x="38907" y="377193"/>
                </a:lnTo>
                <a:lnTo>
                  <a:pt x="18659" y="363541"/>
                </a:lnTo>
                <a:lnTo>
                  <a:pt x="5006" y="343294"/>
                </a:lnTo>
                <a:lnTo>
                  <a:pt x="0" y="318499"/>
                </a:lnTo>
                <a:lnTo>
                  <a:pt x="0" y="63699"/>
                </a:lnTo>
                <a:lnTo>
                  <a:pt x="5006" y="38905"/>
                </a:lnTo>
                <a:lnTo>
                  <a:pt x="18659" y="18657"/>
                </a:lnTo>
                <a:lnTo>
                  <a:pt x="38907" y="5005"/>
                </a:lnTo>
                <a:lnTo>
                  <a:pt x="63699" y="0"/>
                </a:lnTo>
                <a:lnTo>
                  <a:pt x="2117595" y="0"/>
                </a:lnTo>
                <a:lnTo>
                  <a:pt x="2162645" y="18657"/>
                </a:lnTo>
                <a:lnTo>
                  <a:pt x="2181295" y="63699"/>
                </a:lnTo>
                <a:lnTo>
                  <a:pt x="2182545" y="87944"/>
                </a:lnTo>
                <a:lnTo>
                  <a:pt x="2181295" y="159249"/>
                </a:lnTo>
                <a:lnTo>
                  <a:pt x="2181295" y="318499"/>
                </a:lnTo>
                <a:lnTo>
                  <a:pt x="2176289" y="343294"/>
                </a:lnTo>
                <a:lnTo>
                  <a:pt x="2162636" y="363541"/>
                </a:lnTo>
                <a:lnTo>
                  <a:pt x="2142388" y="377193"/>
                </a:lnTo>
                <a:lnTo>
                  <a:pt x="2117595" y="382199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383843" y="1342122"/>
            <a:ext cx="990600" cy="382270"/>
          </a:xfrm>
          <a:custGeom>
            <a:avLst/>
            <a:gdLst/>
            <a:ahLst/>
            <a:cxnLst/>
            <a:rect l="l" t="t" r="r" b="b"/>
            <a:pathLst>
              <a:path w="990600" h="382269">
                <a:moveTo>
                  <a:pt x="926598" y="382199"/>
                </a:moveTo>
                <a:lnTo>
                  <a:pt x="63699" y="382199"/>
                </a:lnTo>
                <a:lnTo>
                  <a:pt x="38907" y="377193"/>
                </a:lnTo>
                <a:lnTo>
                  <a:pt x="18659" y="363541"/>
                </a:lnTo>
                <a:lnTo>
                  <a:pt x="5006" y="343294"/>
                </a:lnTo>
                <a:lnTo>
                  <a:pt x="0" y="318499"/>
                </a:lnTo>
                <a:lnTo>
                  <a:pt x="0" y="159249"/>
                </a:lnTo>
                <a:lnTo>
                  <a:pt x="149" y="104577"/>
                </a:lnTo>
                <a:lnTo>
                  <a:pt x="0" y="63699"/>
                </a:lnTo>
                <a:lnTo>
                  <a:pt x="5006" y="38905"/>
                </a:lnTo>
                <a:lnTo>
                  <a:pt x="18659" y="18657"/>
                </a:lnTo>
                <a:lnTo>
                  <a:pt x="38907" y="5005"/>
                </a:lnTo>
                <a:lnTo>
                  <a:pt x="63699" y="0"/>
                </a:lnTo>
                <a:lnTo>
                  <a:pt x="926598" y="0"/>
                </a:lnTo>
                <a:lnTo>
                  <a:pt x="971648" y="18657"/>
                </a:lnTo>
                <a:lnTo>
                  <a:pt x="990298" y="63699"/>
                </a:lnTo>
                <a:lnTo>
                  <a:pt x="990298" y="318499"/>
                </a:lnTo>
                <a:lnTo>
                  <a:pt x="985291" y="343294"/>
                </a:lnTo>
                <a:lnTo>
                  <a:pt x="971638" y="363541"/>
                </a:lnTo>
                <a:lnTo>
                  <a:pt x="951390" y="377193"/>
                </a:lnTo>
                <a:lnTo>
                  <a:pt x="926598" y="3821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615192" y="2575369"/>
            <a:ext cx="2857500" cy="382270"/>
          </a:xfrm>
          <a:custGeom>
            <a:avLst/>
            <a:gdLst/>
            <a:ahLst/>
            <a:cxnLst/>
            <a:rect l="l" t="t" r="r" b="b"/>
            <a:pathLst>
              <a:path w="2857500" h="382269">
                <a:moveTo>
                  <a:pt x="2791994" y="382199"/>
                </a:moveTo>
                <a:lnTo>
                  <a:pt x="63699" y="382199"/>
                </a:lnTo>
                <a:lnTo>
                  <a:pt x="38907" y="377192"/>
                </a:lnTo>
                <a:lnTo>
                  <a:pt x="18659" y="363539"/>
                </a:lnTo>
                <a:lnTo>
                  <a:pt x="5006" y="343291"/>
                </a:lnTo>
                <a:lnTo>
                  <a:pt x="0" y="318499"/>
                </a:lnTo>
                <a:lnTo>
                  <a:pt x="0" y="63699"/>
                </a:lnTo>
                <a:lnTo>
                  <a:pt x="5006" y="38907"/>
                </a:lnTo>
                <a:lnTo>
                  <a:pt x="18673" y="18649"/>
                </a:lnTo>
                <a:lnTo>
                  <a:pt x="38907" y="5006"/>
                </a:lnTo>
                <a:lnTo>
                  <a:pt x="63699" y="0"/>
                </a:lnTo>
                <a:lnTo>
                  <a:pt x="2791994" y="0"/>
                </a:lnTo>
                <a:lnTo>
                  <a:pt x="2837052" y="18659"/>
                </a:lnTo>
                <a:lnTo>
                  <a:pt x="2855694" y="63699"/>
                </a:lnTo>
                <a:lnTo>
                  <a:pt x="2857319" y="87949"/>
                </a:lnTo>
                <a:lnTo>
                  <a:pt x="2855694" y="159249"/>
                </a:lnTo>
                <a:lnTo>
                  <a:pt x="2855694" y="318499"/>
                </a:lnTo>
                <a:lnTo>
                  <a:pt x="2850687" y="343291"/>
                </a:lnTo>
                <a:lnTo>
                  <a:pt x="2837034" y="363539"/>
                </a:lnTo>
                <a:lnTo>
                  <a:pt x="2816786" y="377192"/>
                </a:lnTo>
                <a:lnTo>
                  <a:pt x="2791994" y="382199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383843" y="3116243"/>
            <a:ext cx="1348740" cy="382270"/>
          </a:xfrm>
          <a:custGeom>
            <a:avLst/>
            <a:gdLst/>
            <a:ahLst/>
            <a:cxnLst/>
            <a:rect l="l" t="t" r="r" b="b"/>
            <a:pathLst>
              <a:path w="1348739" h="382270">
                <a:moveTo>
                  <a:pt x="1284797" y="382199"/>
                </a:moveTo>
                <a:lnTo>
                  <a:pt x="63699" y="382199"/>
                </a:lnTo>
                <a:lnTo>
                  <a:pt x="38907" y="377192"/>
                </a:lnTo>
                <a:lnTo>
                  <a:pt x="18659" y="363539"/>
                </a:lnTo>
                <a:lnTo>
                  <a:pt x="5006" y="343291"/>
                </a:lnTo>
                <a:lnTo>
                  <a:pt x="0" y="318499"/>
                </a:lnTo>
                <a:lnTo>
                  <a:pt x="0" y="159249"/>
                </a:lnTo>
                <a:lnTo>
                  <a:pt x="224" y="104574"/>
                </a:lnTo>
                <a:lnTo>
                  <a:pt x="0" y="63699"/>
                </a:lnTo>
                <a:lnTo>
                  <a:pt x="5006" y="38907"/>
                </a:lnTo>
                <a:lnTo>
                  <a:pt x="18673" y="18649"/>
                </a:lnTo>
                <a:lnTo>
                  <a:pt x="38907" y="5006"/>
                </a:lnTo>
                <a:lnTo>
                  <a:pt x="63699" y="0"/>
                </a:lnTo>
                <a:lnTo>
                  <a:pt x="1284797" y="0"/>
                </a:lnTo>
                <a:lnTo>
                  <a:pt x="1329855" y="18659"/>
                </a:lnTo>
                <a:lnTo>
                  <a:pt x="1348497" y="63699"/>
                </a:lnTo>
                <a:lnTo>
                  <a:pt x="1348497" y="318499"/>
                </a:lnTo>
                <a:lnTo>
                  <a:pt x="1343490" y="343291"/>
                </a:lnTo>
                <a:lnTo>
                  <a:pt x="1329837" y="363539"/>
                </a:lnTo>
                <a:lnTo>
                  <a:pt x="1309589" y="377192"/>
                </a:lnTo>
                <a:lnTo>
                  <a:pt x="1284797" y="3821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475528" y="2657182"/>
            <a:ext cx="2900045" cy="749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305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"/>
                <a:cs typeface="Arial"/>
              </a:rPr>
              <a:t>Play </a:t>
            </a:r>
            <a:r>
              <a:rPr sz="1200" dirty="0">
                <a:latin typeface="Arial"/>
                <a:cs typeface="Arial"/>
              </a:rPr>
              <a:t>my </a:t>
            </a:r>
            <a:r>
              <a:rPr sz="1200" spc="-5" dirty="0">
                <a:latin typeface="Arial"/>
                <a:cs typeface="Arial"/>
              </a:rPr>
              <a:t>dinner party playlist on</a:t>
            </a:r>
            <a:r>
              <a:rPr sz="1200" spc="-8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Spotify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Ok, here </a:t>
            </a:r>
            <a:r>
              <a:rPr sz="1200" dirty="0">
                <a:latin typeface="Arial"/>
                <a:cs typeface="Arial"/>
              </a:rPr>
              <a:t>you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go.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383843" y="315924"/>
            <a:ext cx="1517650" cy="382270"/>
          </a:xfrm>
          <a:custGeom>
            <a:avLst/>
            <a:gdLst/>
            <a:ahLst/>
            <a:cxnLst/>
            <a:rect l="l" t="t" r="r" b="b"/>
            <a:pathLst>
              <a:path w="1517650" h="382270">
                <a:moveTo>
                  <a:pt x="1453397" y="382199"/>
                </a:moveTo>
                <a:lnTo>
                  <a:pt x="63699" y="382199"/>
                </a:lnTo>
                <a:lnTo>
                  <a:pt x="38907" y="377193"/>
                </a:lnTo>
                <a:lnTo>
                  <a:pt x="18659" y="363541"/>
                </a:lnTo>
                <a:lnTo>
                  <a:pt x="5006" y="343294"/>
                </a:lnTo>
                <a:lnTo>
                  <a:pt x="0" y="318499"/>
                </a:lnTo>
                <a:lnTo>
                  <a:pt x="0" y="159249"/>
                </a:lnTo>
                <a:lnTo>
                  <a:pt x="249" y="104577"/>
                </a:lnTo>
                <a:lnTo>
                  <a:pt x="0" y="63699"/>
                </a:lnTo>
                <a:lnTo>
                  <a:pt x="5006" y="38905"/>
                </a:lnTo>
                <a:lnTo>
                  <a:pt x="18659" y="18657"/>
                </a:lnTo>
                <a:lnTo>
                  <a:pt x="38907" y="5005"/>
                </a:lnTo>
                <a:lnTo>
                  <a:pt x="63699" y="0"/>
                </a:lnTo>
                <a:lnTo>
                  <a:pt x="1453397" y="0"/>
                </a:lnTo>
                <a:lnTo>
                  <a:pt x="1498447" y="18657"/>
                </a:lnTo>
                <a:lnTo>
                  <a:pt x="1517096" y="63699"/>
                </a:lnTo>
                <a:lnTo>
                  <a:pt x="1517096" y="318499"/>
                </a:lnTo>
                <a:lnTo>
                  <a:pt x="1512090" y="343294"/>
                </a:lnTo>
                <a:lnTo>
                  <a:pt x="1498437" y="363541"/>
                </a:lnTo>
                <a:lnTo>
                  <a:pt x="1478189" y="377193"/>
                </a:lnTo>
                <a:lnTo>
                  <a:pt x="1453397" y="3821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475528" y="397739"/>
            <a:ext cx="2901315" cy="1235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"/>
                <a:cs typeface="Arial"/>
              </a:rPr>
              <a:t>Hi, how </a:t>
            </a:r>
            <a:r>
              <a:rPr sz="1200" dirty="0">
                <a:latin typeface="Arial"/>
                <a:cs typeface="Arial"/>
              </a:rPr>
              <a:t>can I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help?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 marL="934085">
              <a:lnSpc>
                <a:spcPct val="100000"/>
              </a:lnSpc>
              <a:spcBef>
                <a:spcPts val="1105"/>
              </a:spcBef>
            </a:pPr>
            <a:r>
              <a:rPr sz="1200" spc="-5" dirty="0">
                <a:latin typeface="Arial"/>
                <a:cs typeface="Arial"/>
              </a:rPr>
              <a:t>Turn on the living </a:t>
            </a:r>
            <a:r>
              <a:rPr sz="1200" dirty="0">
                <a:latin typeface="Arial"/>
                <a:cs typeface="Arial"/>
              </a:rPr>
              <a:t>room</a:t>
            </a:r>
            <a:r>
              <a:rPr sz="1200" spc="-8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lights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1200" spc="-5" dirty="0">
                <a:latin typeface="Arial"/>
                <a:cs typeface="Arial"/>
              </a:rPr>
              <a:t>Sure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thing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827144" y="250274"/>
            <a:ext cx="556698" cy="5134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478</Words>
  <Application>Microsoft Office PowerPoint</Application>
  <PresentationFormat>On-screen Show (16:9)</PresentationFormat>
  <Paragraphs>99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Building for Google Assistant</vt:lpstr>
      <vt:lpstr>PowerPoint Presentation</vt:lpstr>
      <vt:lpstr>PowerPoint Presentation</vt:lpstr>
      <vt:lpstr>The Mobile Voice Study</vt:lpstr>
      <vt:lpstr>PowerPoint Presentation</vt:lpstr>
      <vt:lpstr>PowerPoint Presentation</vt:lpstr>
      <vt:lpstr>When do we use voice search?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Create Persona Think out of Actions  03 Context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for Google Assistant</dc:title>
  <cp:lastModifiedBy>Aniket Joshi</cp:lastModifiedBy>
  <cp:revision>1</cp:revision>
  <dcterms:created xsi:type="dcterms:W3CDTF">2019-08-26T05:34:43Z</dcterms:created>
  <dcterms:modified xsi:type="dcterms:W3CDTF">2019-08-26T05:39:17Z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LastSaved">
    <vt:filetime>2019-08-26T00:00:00Z</vt:filetime>
  </property>
</Properties>
</file>