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8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3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E769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E769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E769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23831" y="0"/>
            <a:ext cx="1313687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377683" y="3656074"/>
            <a:ext cx="4814316" cy="3201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424928" y="3681984"/>
            <a:ext cx="4764405" cy="3176270"/>
          </a:xfrm>
          <a:custGeom>
            <a:avLst/>
            <a:gdLst/>
            <a:ahLst/>
            <a:cxnLst/>
            <a:rect l="l" t="t" r="r" b="b"/>
            <a:pathLst>
              <a:path w="4764405" h="3176270">
                <a:moveTo>
                  <a:pt x="4764024" y="0"/>
                </a:moveTo>
                <a:lnTo>
                  <a:pt x="0" y="3176016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142476" y="0"/>
            <a:ext cx="3049524" cy="6857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182100" y="0"/>
            <a:ext cx="3005455" cy="6858000"/>
          </a:xfrm>
          <a:custGeom>
            <a:avLst/>
            <a:gdLst/>
            <a:ahLst/>
            <a:cxnLst/>
            <a:rect l="l" t="t" r="r" b="b"/>
            <a:pathLst>
              <a:path w="3005454" h="6858000">
                <a:moveTo>
                  <a:pt x="3005326" y="0"/>
                </a:moveTo>
                <a:lnTo>
                  <a:pt x="2041468" y="0"/>
                </a:lnTo>
                <a:lnTo>
                  <a:pt x="0" y="6857996"/>
                </a:lnTo>
                <a:lnTo>
                  <a:pt x="3005326" y="6857996"/>
                </a:lnTo>
                <a:lnTo>
                  <a:pt x="3005326" y="0"/>
                </a:lnTo>
                <a:close/>
              </a:path>
            </a:pathLst>
          </a:custGeom>
          <a:solidFill>
            <a:srgbClr val="4F81BC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563100" y="0"/>
            <a:ext cx="2628900" cy="68579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604333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2" y="0"/>
                </a:moveTo>
                <a:lnTo>
                  <a:pt x="0" y="0"/>
                </a:lnTo>
                <a:lnTo>
                  <a:pt x="1207429" y="6857996"/>
                </a:lnTo>
                <a:lnTo>
                  <a:pt x="2586142" y="6857996"/>
                </a:lnTo>
                <a:lnTo>
                  <a:pt x="2586142" y="0"/>
                </a:lnTo>
                <a:close/>
              </a:path>
            </a:pathLst>
          </a:custGeom>
          <a:solidFill>
            <a:srgbClr val="4F81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892540" y="3034282"/>
            <a:ext cx="3299459" cy="38237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375F9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294876" y="0"/>
            <a:ext cx="2897124" cy="6857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9337788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5" y="6857996"/>
                </a:lnTo>
                <a:lnTo>
                  <a:pt x="2849639" y="6857996"/>
                </a:lnTo>
                <a:lnTo>
                  <a:pt x="2849639" y="0"/>
                </a:lnTo>
                <a:close/>
              </a:path>
            </a:pathLst>
          </a:custGeom>
          <a:solidFill>
            <a:srgbClr val="375F9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858500" y="0"/>
            <a:ext cx="1333500" cy="68579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898124" y="0"/>
            <a:ext cx="1293875" cy="68579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940746" y="0"/>
            <a:ext cx="1247140" cy="6858000"/>
          </a:xfrm>
          <a:custGeom>
            <a:avLst/>
            <a:gdLst/>
            <a:ahLst/>
            <a:cxnLst/>
            <a:rect l="l" t="t" r="r" b="b"/>
            <a:pathLst>
              <a:path w="1247140" h="6858000">
                <a:moveTo>
                  <a:pt x="1246680" y="0"/>
                </a:moveTo>
                <a:lnTo>
                  <a:pt x="0" y="0"/>
                </a:lnTo>
                <a:lnTo>
                  <a:pt x="1106472" y="6857996"/>
                </a:lnTo>
                <a:lnTo>
                  <a:pt x="1246680" y="6857996"/>
                </a:lnTo>
                <a:lnTo>
                  <a:pt x="1246680" y="0"/>
                </a:lnTo>
                <a:close/>
              </a:path>
            </a:pathLst>
          </a:custGeom>
          <a:solidFill>
            <a:srgbClr val="94373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0332719" y="3576826"/>
            <a:ext cx="1859279" cy="32811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372343" y="3590544"/>
            <a:ext cx="1815464" cy="3267710"/>
          </a:xfrm>
          <a:custGeom>
            <a:avLst/>
            <a:gdLst/>
            <a:ahLst/>
            <a:cxnLst/>
            <a:rect l="l" t="t" r="r" b="b"/>
            <a:pathLst>
              <a:path w="1815465" h="3267709">
                <a:moveTo>
                  <a:pt x="1815083" y="0"/>
                </a:moveTo>
                <a:lnTo>
                  <a:pt x="0" y="3267455"/>
                </a:lnTo>
                <a:lnTo>
                  <a:pt x="1815083" y="3267455"/>
                </a:lnTo>
                <a:lnTo>
                  <a:pt x="1815083" y="0"/>
                </a:lnTo>
                <a:close/>
              </a:path>
            </a:pathLst>
          </a:custGeom>
          <a:solidFill>
            <a:srgbClr val="375F9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0" y="3998974"/>
            <a:ext cx="487680" cy="28590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4F81BC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873" y="409778"/>
            <a:ext cx="3087370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E769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873" y="1231772"/>
            <a:ext cx="6378575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2208" cy="5754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62965" cy="5689600"/>
          </a:xfrm>
          <a:custGeom>
            <a:avLst/>
            <a:gdLst/>
            <a:ahLst/>
            <a:cxnLst/>
            <a:rect l="l" t="t" r="r" b="b"/>
            <a:pathLst>
              <a:path w="862965" h="5689600">
                <a:moveTo>
                  <a:pt x="862584" y="0"/>
                </a:moveTo>
                <a:lnTo>
                  <a:pt x="90120" y="0"/>
                </a:lnTo>
                <a:lnTo>
                  <a:pt x="0" y="889"/>
                </a:lnTo>
                <a:lnTo>
                  <a:pt x="0" y="5689092"/>
                </a:lnTo>
                <a:lnTo>
                  <a:pt x="862584" y="9271"/>
                </a:lnTo>
                <a:lnTo>
                  <a:pt x="862584" y="0"/>
                </a:lnTo>
                <a:close/>
              </a:path>
            </a:pathLst>
          </a:custGeom>
          <a:solidFill>
            <a:srgbClr val="4F81BC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23831" y="0"/>
            <a:ext cx="1313687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7683" y="3656074"/>
            <a:ext cx="4814316" cy="3201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4928" y="3681984"/>
            <a:ext cx="4764405" cy="3176270"/>
          </a:xfrm>
          <a:custGeom>
            <a:avLst/>
            <a:gdLst/>
            <a:ahLst/>
            <a:cxnLst/>
            <a:rect l="l" t="t" r="r" b="b"/>
            <a:pathLst>
              <a:path w="4764405" h="3176270">
                <a:moveTo>
                  <a:pt x="4764024" y="0"/>
                </a:moveTo>
                <a:lnTo>
                  <a:pt x="0" y="3176016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476" y="0"/>
            <a:ext cx="3049524" cy="6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82100" y="0"/>
            <a:ext cx="3005455" cy="6858000"/>
          </a:xfrm>
          <a:custGeom>
            <a:avLst/>
            <a:gdLst/>
            <a:ahLst/>
            <a:cxnLst/>
            <a:rect l="l" t="t" r="r" b="b"/>
            <a:pathLst>
              <a:path w="3005454" h="6858000">
                <a:moveTo>
                  <a:pt x="3005326" y="0"/>
                </a:moveTo>
                <a:lnTo>
                  <a:pt x="2041468" y="0"/>
                </a:lnTo>
                <a:lnTo>
                  <a:pt x="0" y="6857996"/>
                </a:lnTo>
                <a:lnTo>
                  <a:pt x="3005326" y="6857996"/>
                </a:lnTo>
                <a:lnTo>
                  <a:pt x="3005326" y="0"/>
                </a:lnTo>
                <a:close/>
              </a:path>
            </a:pathLst>
          </a:custGeom>
          <a:solidFill>
            <a:srgbClr val="4F81BC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63100" y="0"/>
            <a:ext cx="2628900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04333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2" y="0"/>
                </a:moveTo>
                <a:lnTo>
                  <a:pt x="0" y="0"/>
                </a:lnTo>
                <a:lnTo>
                  <a:pt x="1207429" y="6857996"/>
                </a:lnTo>
                <a:lnTo>
                  <a:pt x="2586142" y="6857996"/>
                </a:lnTo>
                <a:lnTo>
                  <a:pt x="2586142" y="0"/>
                </a:lnTo>
                <a:close/>
              </a:path>
            </a:pathLst>
          </a:custGeom>
          <a:solidFill>
            <a:srgbClr val="4F81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2540" y="3034282"/>
            <a:ext cx="3299459" cy="38237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375F9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94876" y="0"/>
            <a:ext cx="2897124" cy="6857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37788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5" y="6857996"/>
                </a:lnTo>
                <a:lnTo>
                  <a:pt x="2849639" y="6857996"/>
                </a:lnTo>
                <a:lnTo>
                  <a:pt x="2849639" y="0"/>
                </a:lnTo>
                <a:close/>
              </a:path>
            </a:pathLst>
          </a:custGeom>
          <a:solidFill>
            <a:srgbClr val="375F9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58500" y="0"/>
            <a:ext cx="1333500" cy="6857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98124" y="0"/>
            <a:ext cx="1293875" cy="68579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40746" y="0"/>
            <a:ext cx="1247140" cy="6858000"/>
          </a:xfrm>
          <a:custGeom>
            <a:avLst/>
            <a:gdLst/>
            <a:ahLst/>
            <a:cxnLst/>
            <a:rect l="l" t="t" r="r" b="b"/>
            <a:pathLst>
              <a:path w="1247140" h="6858000">
                <a:moveTo>
                  <a:pt x="1246680" y="0"/>
                </a:moveTo>
                <a:lnTo>
                  <a:pt x="0" y="0"/>
                </a:lnTo>
                <a:lnTo>
                  <a:pt x="1106472" y="6857996"/>
                </a:lnTo>
                <a:lnTo>
                  <a:pt x="1246680" y="6857996"/>
                </a:lnTo>
                <a:lnTo>
                  <a:pt x="1246680" y="0"/>
                </a:lnTo>
                <a:close/>
              </a:path>
            </a:pathLst>
          </a:custGeom>
          <a:solidFill>
            <a:srgbClr val="94373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32719" y="3576826"/>
            <a:ext cx="1859279" cy="32811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72343" y="3590544"/>
            <a:ext cx="1815464" cy="3267710"/>
          </a:xfrm>
          <a:custGeom>
            <a:avLst/>
            <a:gdLst/>
            <a:ahLst/>
            <a:cxnLst/>
            <a:rect l="l" t="t" r="r" b="b"/>
            <a:pathLst>
              <a:path w="1815465" h="3267709">
                <a:moveTo>
                  <a:pt x="1815083" y="0"/>
                </a:moveTo>
                <a:lnTo>
                  <a:pt x="0" y="3267455"/>
                </a:lnTo>
                <a:lnTo>
                  <a:pt x="1815083" y="3267455"/>
                </a:lnTo>
                <a:lnTo>
                  <a:pt x="1815083" y="0"/>
                </a:lnTo>
                <a:close/>
              </a:path>
            </a:pathLst>
          </a:custGeom>
          <a:solidFill>
            <a:srgbClr val="375F9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80890" y="1736167"/>
            <a:ext cx="786003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9125" marR="5080" indent="-60706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252525"/>
                </a:solidFill>
                <a:latin typeface="Trebuchet MS"/>
                <a:cs typeface="Trebuchet MS"/>
              </a:rPr>
              <a:t>FINITE </a:t>
            </a:r>
            <a:r>
              <a:rPr b="1" spc="-175" dirty="0">
                <a:solidFill>
                  <a:srgbClr val="252525"/>
                </a:solidFill>
                <a:latin typeface="Trebuchet MS"/>
                <a:cs typeface="Trebuchet MS"/>
              </a:rPr>
              <a:t>AUTOMATA</a:t>
            </a:r>
            <a:r>
              <a:rPr b="1" spc="-65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b="1" spc="-5" dirty="0">
                <a:solidFill>
                  <a:srgbClr val="252525"/>
                </a:solidFill>
                <a:latin typeface="Trebuchet MS"/>
                <a:cs typeface="Trebuchet MS"/>
              </a:rPr>
              <a:t>BASED  </a:t>
            </a:r>
            <a:r>
              <a:rPr b="1" spc="-130" dirty="0">
                <a:solidFill>
                  <a:srgbClr val="252525"/>
                </a:solidFill>
                <a:latin typeface="Trebuchet MS"/>
                <a:cs typeface="Trebuchet MS"/>
              </a:rPr>
              <a:t>PATTERN</a:t>
            </a:r>
            <a:r>
              <a:rPr b="1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b="1" spc="-5" dirty="0">
                <a:solidFill>
                  <a:srgbClr val="252525"/>
                </a:solidFill>
                <a:latin typeface="Trebuchet MS"/>
                <a:cs typeface="Trebuchet MS"/>
              </a:rPr>
              <a:t>SEARCHING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495800" y="4298950"/>
            <a:ext cx="5008499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latin typeface="Arial"/>
                <a:cs typeface="Arial"/>
              </a:rPr>
              <a:t>By : 	</a:t>
            </a:r>
            <a:r>
              <a:rPr lang="en-US" sz="2400" b="1" dirty="0" err="1" smtClean="0">
                <a:latin typeface="Arial"/>
                <a:cs typeface="Arial"/>
              </a:rPr>
              <a:t>Apurva</a:t>
            </a:r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lang="en-US" sz="2400" b="1" dirty="0" err="1" smtClean="0">
                <a:latin typeface="Arial"/>
                <a:cs typeface="Arial"/>
              </a:rPr>
              <a:t>Khadkikar</a:t>
            </a:r>
            <a:r>
              <a:rPr lang="en-US" sz="2400" b="1" dirty="0" smtClean="0">
                <a:latin typeface="Arial"/>
                <a:cs typeface="Arial"/>
              </a:rPr>
              <a:t> (36057)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	</a:t>
            </a:r>
            <a:r>
              <a:rPr lang="en-US" sz="2400" b="1" dirty="0" smtClean="0">
                <a:latin typeface="Arial"/>
                <a:cs typeface="Arial"/>
              </a:rPr>
              <a:t>Rhugved Takalkar (36058)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026" name="Picture 2" descr="C:\Users\Aniket\Desktop\ruug\DIEMS-Logo-Final-Transparent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319" y="320218"/>
            <a:ext cx="3529730" cy="103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6769" y="2303907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083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482" y="1458290"/>
            <a:ext cx="9342120" cy="39916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 algn="just">
              <a:lnSpc>
                <a:spcPct val="100400"/>
              </a:lnSpc>
              <a:spcBef>
                <a:spcPts val="85"/>
              </a:spcBef>
              <a:buClr>
                <a:srgbClr val="5FCAEE"/>
              </a:buClr>
              <a:buFont typeface="Wingdings"/>
              <a:buChar char=""/>
              <a:tabLst>
                <a:tab pos="355600" algn="l"/>
              </a:tabLst>
            </a:pPr>
            <a:r>
              <a:rPr sz="2800" dirty="0">
                <a:latin typeface="Comic Sans MS"/>
                <a:cs typeface="Comic Sans MS"/>
              </a:rPr>
              <a:t>Pattern </a:t>
            </a:r>
            <a:r>
              <a:rPr sz="2800" spc="-5" dirty="0">
                <a:latin typeface="Comic Sans MS"/>
                <a:cs typeface="Comic Sans MS"/>
              </a:rPr>
              <a:t>searching is </a:t>
            </a:r>
            <a:r>
              <a:rPr sz="2800" spc="-10" dirty="0">
                <a:latin typeface="Comic Sans MS"/>
                <a:cs typeface="Comic Sans MS"/>
              </a:rPr>
              <a:t>used </a:t>
            </a:r>
            <a:r>
              <a:rPr sz="2800" dirty="0">
                <a:latin typeface="Comic Sans MS"/>
                <a:cs typeface="Comic Sans MS"/>
              </a:rPr>
              <a:t>to </a:t>
            </a:r>
            <a:r>
              <a:rPr sz="2800" spc="-10" dirty="0">
                <a:latin typeface="Comic Sans MS"/>
                <a:cs typeface="Comic Sans MS"/>
              </a:rPr>
              <a:t>find </a:t>
            </a:r>
            <a:r>
              <a:rPr sz="2800" spc="-5" dirty="0">
                <a:latin typeface="Comic Sans MS"/>
                <a:cs typeface="Comic Sans MS"/>
              </a:rPr>
              <a:t>a place </a:t>
            </a:r>
            <a:r>
              <a:rPr sz="2800" spc="-10" dirty="0">
                <a:latin typeface="Comic Sans MS"/>
                <a:cs typeface="Comic Sans MS"/>
              </a:rPr>
              <a:t>where </a:t>
            </a:r>
            <a:r>
              <a:rPr sz="2800" spc="-5" dirty="0">
                <a:latin typeface="Comic Sans MS"/>
                <a:cs typeface="Comic Sans MS"/>
              </a:rPr>
              <a:t>one </a:t>
            </a:r>
            <a:r>
              <a:rPr sz="2800" spc="-15" dirty="0">
                <a:latin typeface="Comic Sans MS"/>
                <a:cs typeface="Comic Sans MS"/>
              </a:rPr>
              <a:t>or  </a:t>
            </a:r>
            <a:r>
              <a:rPr sz="2800" spc="-5" dirty="0">
                <a:latin typeface="Comic Sans MS"/>
                <a:cs typeface="Comic Sans MS"/>
              </a:rPr>
              <a:t>several strings (also called </a:t>
            </a:r>
            <a:r>
              <a:rPr sz="2800" i="1" dirty="0">
                <a:latin typeface="Comic Sans MS"/>
                <a:cs typeface="Comic Sans MS"/>
              </a:rPr>
              <a:t>patterns</a:t>
            </a:r>
            <a:r>
              <a:rPr sz="2800" dirty="0">
                <a:latin typeface="Comic Sans MS"/>
                <a:cs typeface="Comic Sans MS"/>
              </a:rPr>
              <a:t>) </a:t>
            </a:r>
            <a:r>
              <a:rPr sz="2800" spc="-5" dirty="0">
                <a:latin typeface="Comic Sans MS"/>
                <a:cs typeface="Comic Sans MS"/>
              </a:rPr>
              <a:t>are found </a:t>
            </a:r>
            <a:r>
              <a:rPr sz="2800" spc="-10" dirty="0">
                <a:latin typeface="Comic Sans MS"/>
                <a:cs typeface="Comic Sans MS"/>
              </a:rPr>
              <a:t>within  </a:t>
            </a:r>
            <a:r>
              <a:rPr sz="2800" spc="-5" dirty="0">
                <a:latin typeface="Comic Sans MS"/>
                <a:cs typeface="Comic Sans MS"/>
              </a:rPr>
              <a:t>a larger string </a:t>
            </a: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text.</a:t>
            </a:r>
            <a:endParaRPr sz="2800">
              <a:latin typeface="Comic Sans MS"/>
              <a:cs typeface="Comic Sans MS"/>
            </a:endParaRPr>
          </a:p>
          <a:p>
            <a:pPr marL="355600" marR="5080" indent="-342900" algn="just">
              <a:lnSpc>
                <a:spcPct val="100800"/>
              </a:lnSpc>
              <a:spcBef>
                <a:spcPts val="2110"/>
              </a:spcBef>
              <a:buClr>
                <a:srgbClr val="5FCAEE"/>
              </a:buClr>
              <a:buFont typeface="Wingdings"/>
              <a:buChar char=""/>
              <a:tabLst>
                <a:tab pos="355600" algn="l"/>
              </a:tabLst>
            </a:pPr>
            <a:r>
              <a:rPr sz="2800" dirty="0">
                <a:latin typeface="Comic Sans MS"/>
                <a:cs typeface="Comic Sans MS"/>
              </a:rPr>
              <a:t>Pattern </a:t>
            </a:r>
            <a:r>
              <a:rPr sz="2800" spc="-5" dirty="0">
                <a:latin typeface="Comic Sans MS"/>
                <a:cs typeface="Comic Sans MS"/>
              </a:rPr>
              <a:t>searching algorithms are </a:t>
            </a:r>
            <a:r>
              <a:rPr sz="2800" spc="-10" dirty="0">
                <a:latin typeface="Comic Sans MS"/>
                <a:cs typeface="Comic Sans MS"/>
              </a:rPr>
              <a:t>used </a:t>
            </a:r>
            <a:r>
              <a:rPr sz="2800" spc="-5" dirty="0">
                <a:latin typeface="Comic Sans MS"/>
                <a:cs typeface="Comic Sans MS"/>
              </a:rPr>
              <a:t>to search for a  string in notepad/word </a:t>
            </a:r>
            <a:r>
              <a:rPr sz="2800" spc="-10" dirty="0">
                <a:latin typeface="Comic Sans MS"/>
                <a:cs typeface="Comic Sans MS"/>
              </a:rPr>
              <a:t>file </a:t>
            </a:r>
            <a:r>
              <a:rPr sz="2800" dirty="0">
                <a:latin typeface="Comic Sans MS"/>
                <a:cs typeface="Comic Sans MS"/>
              </a:rPr>
              <a:t>or </a:t>
            </a:r>
            <a:r>
              <a:rPr sz="2800" spc="-10" dirty="0">
                <a:latin typeface="Comic Sans MS"/>
                <a:cs typeface="Comic Sans MS"/>
              </a:rPr>
              <a:t>browser </a:t>
            </a: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14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database.</a:t>
            </a:r>
            <a:endParaRPr sz="2800">
              <a:latin typeface="Comic Sans MS"/>
              <a:cs typeface="Comic Sans MS"/>
            </a:endParaRPr>
          </a:p>
          <a:p>
            <a:pPr marL="355600" marR="5080" indent="-342900" algn="just">
              <a:lnSpc>
                <a:spcPct val="100400"/>
              </a:lnSpc>
              <a:spcBef>
                <a:spcPts val="2120"/>
              </a:spcBef>
              <a:buClr>
                <a:srgbClr val="5FCAEE"/>
              </a:buClr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omic Sans MS"/>
                <a:cs typeface="Comic Sans MS"/>
              </a:rPr>
              <a:t>Finite Automata </a:t>
            </a:r>
            <a:r>
              <a:rPr sz="2800" dirty="0">
                <a:latin typeface="Comic Sans MS"/>
                <a:cs typeface="Comic Sans MS"/>
              </a:rPr>
              <a:t>is </a:t>
            </a:r>
            <a:r>
              <a:rPr sz="2800" spc="-5" dirty="0">
                <a:latin typeface="Comic Sans MS"/>
                <a:cs typeface="Comic Sans MS"/>
              </a:rPr>
              <a:t>one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10" dirty="0">
                <a:latin typeface="Comic Sans MS"/>
                <a:cs typeface="Comic Sans MS"/>
              </a:rPr>
              <a:t>the </a:t>
            </a:r>
            <a:r>
              <a:rPr sz="2800" spc="-5" dirty="0">
                <a:latin typeface="Comic Sans MS"/>
                <a:cs typeface="Comic Sans MS"/>
              </a:rPr>
              <a:t>approach </a:t>
            </a:r>
            <a:r>
              <a:rPr sz="2800" spc="-10" dirty="0">
                <a:latin typeface="Comic Sans MS"/>
                <a:cs typeface="Comic Sans MS"/>
              </a:rPr>
              <a:t>where </a:t>
            </a:r>
            <a:r>
              <a:rPr sz="2800" spc="-5" dirty="0">
                <a:latin typeface="Comic Sans MS"/>
                <a:cs typeface="Comic Sans MS"/>
              </a:rPr>
              <a:t>we </a:t>
            </a:r>
            <a:r>
              <a:rPr sz="2800" spc="-10" dirty="0">
                <a:latin typeface="Comic Sans MS"/>
                <a:cs typeface="Comic Sans MS"/>
              </a:rPr>
              <a:t>find  </a:t>
            </a:r>
            <a:r>
              <a:rPr sz="2800" spc="-5" dirty="0">
                <a:latin typeface="Comic Sans MS"/>
                <a:cs typeface="Comic Sans MS"/>
              </a:rPr>
              <a:t>the </a:t>
            </a:r>
            <a:r>
              <a:rPr sz="2800" spc="-10" dirty="0">
                <a:latin typeface="Comic Sans MS"/>
                <a:cs typeface="Comic Sans MS"/>
              </a:rPr>
              <a:t>occurrence </a:t>
            </a:r>
            <a:r>
              <a:rPr sz="2800" spc="-5" dirty="0">
                <a:latin typeface="Comic Sans MS"/>
                <a:cs typeface="Comic Sans MS"/>
              </a:rPr>
              <a:t>of a </a:t>
            </a:r>
            <a:r>
              <a:rPr sz="2800" dirty="0">
                <a:latin typeface="Comic Sans MS"/>
                <a:cs typeface="Comic Sans MS"/>
              </a:rPr>
              <a:t>pattern </a:t>
            </a:r>
            <a:r>
              <a:rPr sz="2800" spc="-5" dirty="0">
                <a:latin typeface="Comic Sans MS"/>
                <a:cs typeface="Comic Sans MS"/>
              </a:rPr>
              <a:t>by constructing a </a:t>
            </a:r>
            <a:r>
              <a:rPr sz="2800" dirty="0">
                <a:latin typeface="Comic Sans MS"/>
                <a:cs typeface="Comic Sans MS"/>
              </a:rPr>
              <a:t>state  </a:t>
            </a:r>
            <a:r>
              <a:rPr sz="2800" spc="-5" dirty="0">
                <a:latin typeface="Comic Sans MS"/>
                <a:cs typeface="Comic Sans MS"/>
              </a:rPr>
              <a:t>machine.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5577" y="250063"/>
            <a:ext cx="48672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252525"/>
                </a:solidFill>
                <a:latin typeface="Trebuchet MS"/>
                <a:cs typeface="Trebuchet MS"/>
              </a:rPr>
              <a:t>INTROD</a:t>
            </a:r>
            <a:r>
              <a:rPr b="1" spc="-20" dirty="0">
                <a:solidFill>
                  <a:srgbClr val="252525"/>
                </a:solidFill>
                <a:latin typeface="Trebuchet MS"/>
                <a:cs typeface="Trebuchet MS"/>
              </a:rPr>
              <a:t>U</a:t>
            </a:r>
            <a:r>
              <a:rPr b="1" dirty="0">
                <a:solidFill>
                  <a:srgbClr val="252525"/>
                </a:solidFill>
                <a:latin typeface="Trebuchet MS"/>
                <a:cs typeface="Trebuchet MS"/>
              </a:rPr>
              <a:t>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857" y="2105406"/>
            <a:ext cx="8384540" cy="3228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69315" indent="-342900">
              <a:lnSpc>
                <a:spcPct val="100200"/>
              </a:lnSpc>
              <a:spcBef>
                <a:spcPts val="95"/>
              </a:spcBef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Given a </a:t>
            </a:r>
            <a:r>
              <a:rPr sz="3200" spc="-5" dirty="0">
                <a:latin typeface="Comic Sans MS"/>
                <a:cs typeface="Comic Sans MS"/>
              </a:rPr>
              <a:t>text </a:t>
            </a:r>
            <a:r>
              <a:rPr sz="3200" dirty="0">
                <a:latin typeface="Comic Sans MS"/>
                <a:cs typeface="Comic Sans MS"/>
              </a:rPr>
              <a:t>and a </a:t>
            </a:r>
            <a:r>
              <a:rPr sz="3200" spc="-5" dirty="0">
                <a:latin typeface="Comic Sans MS"/>
                <a:cs typeface="Comic Sans MS"/>
              </a:rPr>
              <a:t>pattern, </a:t>
            </a:r>
            <a:r>
              <a:rPr sz="3200" dirty="0">
                <a:latin typeface="Comic Sans MS"/>
                <a:cs typeface="Comic Sans MS"/>
              </a:rPr>
              <a:t>we </a:t>
            </a:r>
            <a:r>
              <a:rPr sz="3200" spc="-5" dirty="0">
                <a:latin typeface="Comic Sans MS"/>
                <a:cs typeface="Comic Sans MS"/>
              </a:rPr>
              <a:t>have  </a:t>
            </a:r>
            <a:r>
              <a:rPr sz="3200" dirty="0">
                <a:latin typeface="Comic Sans MS"/>
                <a:cs typeface="Comic Sans MS"/>
              </a:rPr>
              <a:t>to find </a:t>
            </a:r>
            <a:r>
              <a:rPr sz="3200" spc="-5" dirty="0">
                <a:latin typeface="Comic Sans MS"/>
                <a:cs typeface="Comic Sans MS"/>
              </a:rPr>
              <a:t>the indexes </a:t>
            </a:r>
            <a:r>
              <a:rPr sz="3200" dirty="0">
                <a:latin typeface="Comic Sans MS"/>
                <a:cs typeface="Comic Sans MS"/>
              </a:rPr>
              <a:t>of all </a:t>
            </a:r>
            <a:r>
              <a:rPr sz="3200" spc="-5" dirty="0">
                <a:latin typeface="Comic Sans MS"/>
                <a:cs typeface="Comic Sans MS"/>
              </a:rPr>
              <a:t>occurrences  of the </a:t>
            </a:r>
            <a:r>
              <a:rPr sz="3200" dirty="0">
                <a:latin typeface="Comic Sans MS"/>
                <a:cs typeface="Comic Sans MS"/>
              </a:rPr>
              <a:t>given </a:t>
            </a:r>
            <a:r>
              <a:rPr sz="3200" i="1" dirty="0">
                <a:latin typeface="Comic Sans MS"/>
                <a:cs typeface="Comic Sans MS"/>
              </a:rPr>
              <a:t>pattern </a:t>
            </a:r>
            <a:r>
              <a:rPr sz="3200" dirty="0">
                <a:latin typeface="Comic Sans MS"/>
                <a:cs typeface="Comic Sans MS"/>
              </a:rPr>
              <a:t>in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i="1" spc="-5" dirty="0">
                <a:latin typeface="Comic Sans MS"/>
                <a:cs typeface="Comic Sans MS"/>
              </a:rPr>
              <a:t>text</a:t>
            </a:r>
            <a:r>
              <a:rPr sz="3200" spc="-5" dirty="0">
                <a:latin typeface="Comic Sans MS"/>
                <a:cs typeface="Comic Sans MS"/>
              </a:rPr>
              <a:t>.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200"/>
              </a:lnSpc>
              <a:spcBef>
                <a:spcPts val="2140"/>
              </a:spcBef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We may assume that length of the given  text </a:t>
            </a:r>
            <a:r>
              <a:rPr sz="3200" spc="-5" dirty="0">
                <a:latin typeface="Comic Sans MS"/>
                <a:cs typeface="Comic Sans MS"/>
              </a:rPr>
              <a:t>is </a:t>
            </a:r>
            <a:r>
              <a:rPr sz="3200" dirty="0">
                <a:latin typeface="Comic Sans MS"/>
                <a:cs typeface="Comic Sans MS"/>
              </a:rPr>
              <a:t>greater </a:t>
            </a:r>
            <a:r>
              <a:rPr sz="3200" spc="-5" dirty="0">
                <a:latin typeface="Comic Sans MS"/>
                <a:cs typeface="Comic Sans MS"/>
              </a:rPr>
              <a:t>than the </a:t>
            </a:r>
            <a:r>
              <a:rPr sz="3200" dirty="0">
                <a:latin typeface="Comic Sans MS"/>
                <a:cs typeface="Comic Sans MS"/>
              </a:rPr>
              <a:t>length of pattern  ( </a:t>
            </a:r>
            <a:r>
              <a:rPr sz="3200" spc="-5" dirty="0">
                <a:latin typeface="Comic Sans MS"/>
                <a:cs typeface="Comic Sans MS"/>
              </a:rPr>
              <a:t>i.e. </a:t>
            </a:r>
            <a:r>
              <a:rPr sz="3200" dirty="0">
                <a:latin typeface="Comic Sans MS"/>
                <a:cs typeface="Comic Sans MS"/>
              </a:rPr>
              <a:t>n&gt;m </a:t>
            </a:r>
            <a:r>
              <a:rPr sz="3200" spc="-5" dirty="0">
                <a:latin typeface="Comic Sans MS"/>
                <a:cs typeface="Comic Sans MS"/>
              </a:rPr>
              <a:t>).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030" y="647827"/>
            <a:ext cx="71056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30" dirty="0">
                <a:solidFill>
                  <a:srgbClr val="252525"/>
                </a:solidFill>
                <a:latin typeface="Trebuchet MS"/>
                <a:cs typeface="Trebuchet MS"/>
              </a:rPr>
              <a:t>WHAT </a:t>
            </a:r>
            <a:r>
              <a:rPr b="1" dirty="0">
                <a:solidFill>
                  <a:srgbClr val="252525"/>
                </a:solidFill>
                <a:latin typeface="Trebuchet MS"/>
                <a:cs typeface="Trebuchet MS"/>
              </a:rPr>
              <a:t>DO WE</a:t>
            </a:r>
            <a:r>
              <a:rPr b="1" spc="-6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b="1" spc="-5" dirty="0">
                <a:solidFill>
                  <a:srgbClr val="252525"/>
                </a:solidFill>
                <a:latin typeface="Trebuchet MS"/>
                <a:cs typeface="Trebuchet MS"/>
              </a:rPr>
              <a:t>FIND????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2208" cy="5754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62965" cy="5689600"/>
          </a:xfrm>
          <a:custGeom>
            <a:avLst/>
            <a:gdLst/>
            <a:ahLst/>
            <a:cxnLst/>
            <a:rect l="l" t="t" r="r" b="b"/>
            <a:pathLst>
              <a:path w="862965" h="5689600">
                <a:moveTo>
                  <a:pt x="862584" y="0"/>
                </a:moveTo>
                <a:lnTo>
                  <a:pt x="90120" y="0"/>
                </a:lnTo>
                <a:lnTo>
                  <a:pt x="0" y="889"/>
                </a:lnTo>
                <a:lnTo>
                  <a:pt x="0" y="5689092"/>
                </a:lnTo>
                <a:lnTo>
                  <a:pt x="862584" y="9271"/>
                </a:lnTo>
                <a:lnTo>
                  <a:pt x="862584" y="0"/>
                </a:lnTo>
                <a:close/>
              </a:path>
            </a:pathLst>
          </a:custGeom>
          <a:solidFill>
            <a:srgbClr val="4F81BC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23831" y="0"/>
            <a:ext cx="1313687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7683" y="3656074"/>
            <a:ext cx="4814316" cy="3201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4928" y="3681984"/>
            <a:ext cx="4764405" cy="3176270"/>
          </a:xfrm>
          <a:custGeom>
            <a:avLst/>
            <a:gdLst/>
            <a:ahLst/>
            <a:cxnLst/>
            <a:rect l="l" t="t" r="r" b="b"/>
            <a:pathLst>
              <a:path w="4764405" h="3176270">
                <a:moveTo>
                  <a:pt x="4764024" y="0"/>
                </a:moveTo>
                <a:lnTo>
                  <a:pt x="0" y="3176016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476" y="0"/>
            <a:ext cx="3049524" cy="6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82100" y="0"/>
            <a:ext cx="3005455" cy="6858000"/>
          </a:xfrm>
          <a:custGeom>
            <a:avLst/>
            <a:gdLst/>
            <a:ahLst/>
            <a:cxnLst/>
            <a:rect l="l" t="t" r="r" b="b"/>
            <a:pathLst>
              <a:path w="3005454" h="6858000">
                <a:moveTo>
                  <a:pt x="3005326" y="0"/>
                </a:moveTo>
                <a:lnTo>
                  <a:pt x="2041468" y="0"/>
                </a:lnTo>
                <a:lnTo>
                  <a:pt x="0" y="6857996"/>
                </a:lnTo>
                <a:lnTo>
                  <a:pt x="3005326" y="6857996"/>
                </a:lnTo>
                <a:lnTo>
                  <a:pt x="3005326" y="0"/>
                </a:lnTo>
                <a:close/>
              </a:path>
            </a:pathLst>
          </a:custGeom>
          <a:solidFill>
            <a:srgbClr val="4F81BC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63100" y="0"/>
            <a:ext cx="2628900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04333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2" y="0"/>
                </a:moveTo>
                <a:lnTo>
                  <a:pt x="0" y="0"/>
                </a:lnTo>
                <a:lnTo>
                  <a:pt x="1207429" y="6857996"/>
                </a:lnTo>
                <a:lnTo>
                  <a:pt x="2586142" y="6857996"/>
                </a:lnTo>
                <a:lnTo>
                  <a:pt x="2586142" y="0"/>
                </a:lnTo>
                <a:close/>
              </a:path>
            </a:pathLst>
          </a:custGeom>
          <a:solidFill>
            <a:srgbClr val="4F81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2540" y="3034282"/>
            <a:ext cx="3299459" cy="38237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375F9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94876" y="0"/>
            <a:ext cx="2897124" cy="6857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37788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5" y="6857996"/>
                </a:lnTo>
                <a:lnTo>
                  <a:pt x="2849639" y="6857996"/>
                </a:lnTo>
                <a:lnTo>
                  <a:pt x="2849639" y="0"/>
                </a:lnTo>
                <a:close/>
              </a:path>
            </a:pathLst>
          </a:custGeom>
          <a:solidFill>
            <a:srgbClr val="375F9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58500" y="0"/>
            <a:ext cx="1333500" cy="6857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98124" y="0"/>
            <a:ext cx="1293875" cy="68579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40746" y="0"/>
            <a:ext cx="1247140" cy="6858000"/>
          </a:xfrm>
          <a:custGeom>
            <a:avLst/>
            <a:gdLst/>
            <a:ahLst/>
            <a:cxnLst/>
            <a:rect l="l" t="t" r="r" b="b"/>
            <a:pathLst>
              <a:path w="1247140" h="6858000">
                <a:moveTo>
                  <a:pt x="1246680" y="0"/>
                </a:moveTo>
                <a:lnTo>
                  <a:pt x="0" y="0"/>
                </a:lnTo>
                <a:lnTo>
                  <a:pt x="1106472" y="6857996"/>
                </a:lnTo>
                <a:lnTo>
                  <a:pt x="1246680" y="6857996"/>
                </a:lnTo>
                <a:lnTo>
                  <a:pt x="1246680" y="0"/>
                </a:lnTo>
                <a:close/>
              </a:path>
            </a:pathLst>
          </a:custGeom>
          <a:solidFill>
            <a:srgbClr val="94373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32719" y="3576826"/>
            <a:ext cx="1859279" cy="32811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72343" y="3590544"/>
            <a:ext cx="1815464" cy="3267710"/>
          </a:xfrm>
          <a:custGeom>
            <a:avLst/>
            <a:gdLst/>
            <a:ahLst/>
            <a:cxnLst/>
            <a:rect l="l" t="t" r="r" b="b"/>
            <a:pathLst>
              <a:path w="1815465" h="3267709">
                <a:moveTo>
                  <a:pt x="1815083" y="0"/>
                </a:moveTo>
                <a:lnTo>
                  <a:pt x="0" y="3267455"/>
                </a:lnTo>
                <a:lnTo>
                  <a:pt x="1815083" y="3267455"/>
                </a:lnTo>
                <a:lnTo>
                  <a:pt x="1815083" y="0"/>
                </a:lnTo>
                <a:close/>
              </a:path>
            </a:pathLst>
          </a:custGeom>
          <a:solidFill>
            <a:srgbClr val="375F9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19657" y="1542364"/>
            <a:ext cx="7928609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4" indent="-432434">
              <a:lnSpc>
                <a:spcPct val="100000"/>
              </a:lnSpc>
              <a:spcBef>
                <a:spcPts val="100"/>
              </a:spcBef>
              <a:buClr>
                <a:srgbClr val="5FCAEE"/>
              </a:buClr>
              <a:buFont typeface="Wingdings"/>
              <a:buChar char=""/>
              <a:tabLst>
                <a:tab pos="445134" algn="l"/>
                <a:tab pos="445770" algn="l"/>
              </a:tabLst>
            </a:pPr>
            <a:r>
              <a:rPr sz="2400" spc="-5" dirty="0">
                <a:solidFill>
                  <a:srgbClr val="205728"/>
                </a:solidFill>
                <a:latin typeface="Comic Sans MS"/>
                <a:cs typeface="Comic Sans MS"/>
              </a:rPr>
              <a:t>Input:</a:t>
            </a:r>
            <a:endParaRPr sz="2400">
              <a:latin typeface="Comic Sans MS"/>
              <a:cs typeface="Comic Sans MS"/>
            </a:endParaRPr>
          </a:p>
          <a:p>
            <a:pPr marL="736600" marR="247459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mic Sans MS"/>
                <a:cs typeface="Comic Sans MS"/>
              </a:rPr>
              <a:t>txt[] </a:t>
            </a:r>
            <a:r>
              <a:rPr sz="2400" dirty="0">
                <a:latin typeface="Comic Sans MS"/>
                <a:cs typeface="Comic Sans MS"/>
              </a:rPr>
              <a:t>= </a:t>
            </a:r>
            <a:r>
              <a:rPr sz="2400" spc="-5" dirty="0">
                <a:latin typeface="Comic Sans MS"/>
                <a:cs typeface="Comic Sans MS"/>
              </a:rPr>
              <a:t>"THIS IS </a:t>
            </a:r>
            <a:r>
              <a:rPr sz="2400" dirty="0">
                <a:latin typeface="Comic Sans MS"/>
                <a:cs typeface="Comic Sans MS"/>
              </a:rPr>
              <a:t>A TEST</a:t>
            </a:r>
            <a:r>
              <a:rPr sz="2400" spc="-15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TEXT"  </a:t>
            </a:r>
            <a:r>
              <a:rPr sz="2400" spc="-5" dirty="0">
                <a:latin typeface="Comic Sans MS"/>
                <a:cs typeface="Comic Sans MS"/>
              </a:rPr>
              <a:t>pat[] </a:t>
            </a:r>
            <a:r>
              <a:rPr sz="2400" dirty="0">
                <a:latin typeface="Comic Sans MS"/>
                <a:cs typeface="Comic Sans MS"/>
              </a:rPr>
              <a:t>=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"TEST"</a:t>
            </a:r>
            <a:endParaRPr sz="2400">
              <a:latin typeface="Comic Sans MS"/>
              <a:cs typeface="Comic Sans MS"/>
            </a:endParaRPr>
          </a:p>
          <a:p>
            <a:pPr marL="375285">
              <a:lnSpc>
                <a:spcPct val="100000"/>
              </a:lnSpc>
            </a:pPr>
            <a:r>
              <a:rPr sz="2400" spc="-5" dirty="0">
                <a:solidFill>
                  <a:srgbClr val="205728"/>
                </a:solidFill>
                <a:latin typeface="Comic Sans MS"/>
                <a:cs typeface="Comic Sans MS"/>
              </a:rPr>
              <a:t>Output:</a:t>
            </a:r>
            <a:endParaRPr sz="2400">
              <a:latin typeface="Comic Sans MS"/>
              <a:cs typeface="Comic Sans MS"/>
            </a:endParaRPr>
          </a:p>
          <a:p>
            <a:pPr marL="73660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Pattern found at index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10</a:t>
            </a:r>
            <a:endParaRPr sz="2400">
              <a:latin typeface="Comic Sans MS"/>
              <a:cs typeface="Comic Sans MS"/>
            </a:endParaRPr>
          </a:p>
          <a:p>
            <a:pPr marL="445134" indent="-432434">
              <a:lnSpc>
                <a:spcPct val="100000"/>
              </a:lnSpc>
              <a:spcBef>
                <a:spcPts val="2160"/>
              </a:spcBef>
              <a:buClr>
                <a:srgbClr val="5FCAEE"/>
              </a:buClr>
              <a:buFont typeface="Wingdings"/>
              <a:buChar char=""/>
              <a:tabLst>
                <a:tab pos="445134" algn="l"/>
                <a:tab pos="445770" algn="l"/>
              </a:tabLst>
            </a:pPr>
            <a:r>
              <a:rPr sz="2400" spc="-5" dirty="0">
                <a:solidFill>
                  <a:srgbClr val="205728"/>
                </a:solidFill>
                <a:latin typeface="Comic Sans MS"/>
                <a:cs typeface="Comic Sans MS"/>
              </a:rPr>
              <a:t>Input:</a:t>
            </a:r>
            <a:endParaRPr sz="2400">
              <a:latin typeface="Comic Sans MS"/>
              <a:cs typeface="Comic Sans MS"/>
            </a:endParaRPr>
          </a:p>
          <a:p>
            <a:pPr marL="736600" marR="2025014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txt[] </a:t>
            </a:r>
            <a:r>
              <a:rPr sz="2400" dirty="0">
                <a:latin typeface="Comic Sans MS"/>
                <a:cs typeface="Comic Sans MS"/>
              </a:rPr>
              <a:t>= </a:t>
            </a:r>
            <a:r>
              <a:rPr sz="2400" spc="-10" dirty="0">
                <a:latin typeface="Comic Sans MS"/>
                <a:cs typeface="Comic Sans MS"/>
              </a:rPr>
              <a:t>"AABAACAADAABAAABAA"  </a:t>
            </a:r>
            <a:r>
              <a:rPr sz="2400" spc="-5" dirty="0">
                <a:latin typeface="Comic Sans MS"/>
                <a:cs typeface="Comic Sans MS"/>
              </a:rPr>
              <a:t>pat[] </a:t>
            </a:r>
            <a:r>
              <a:rPr sz="2400" dirty="0">
                <a:latin typeface="Comic Sans MS"/>
                <a:cs typeface="Comic Sans MS"/>
              </a:rPr>
              <a:t>=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"AABA"</a:t>
            </a:r>
            <a:endParaRPr sz="2400">
              <a:latin typeface="Comic Sans MS"/>
              <a:cs typeface="Comic Sans MS"/>
            </a:endParaRPr>
          </a:p>
          <a:p>
            <a:pPr marL="3752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05728"/>
                </a:solidFill>
                <a:latin typeface="Comic Sans MS"/>
                <a:cs typeface="Comic Sans MS"/>
              </a:rPr>
              <a:t>Output:</a:t>
            </a:r>
            <a:endParaRPr sz="2400">
              <a:latin typeface="Comic Sans MS"/>
              <a:cs typeface="Comic Sans MS"/>
            </a:endParaRPr>
          </a:p>
          <a:p>
            <a:pPr marL="645160" marR="508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Pattern </a:t>
            </a:r>
            <a:r>
              <a:rPr sz="2400" dirty="0">
                <a:latin typeface="Comic Sans MS"/>
                <a:cs typeface="Comic Sans MS"/>
              </a:rPr>
              <a:t>found </a:t>
            </a:r>
            <a:r>
              <a:rPr sz="2400" spc="-5" dirty="0">
                <a:latin typeface="Comic Sans MS"/>
                <a:cs typeface="Comic Sans MS"/>
              </a:rPr>
              <a:t>at index </a:t>
            </a:r>
            <a:r>
              <a:rPr sz="2400" dirty="0">
                <a:latin typeface="Comic Sans MS"/>
                <a:cs typeface="Comic Sans MS"/>
              </a:rPr>
              <a:t>0 , </a:t>
            </a:r>
            <a:r>
              <a:rPr sz="2400" spc="-5" dirty="0">
                <a:latin typeface="Comic Sans MS"/>
                <a:cs typeface="Comic Sans MS"/>
              </a:rPr>
              <a:t>Pattern found at index </a:t>
            </a:r>
            <a:r>
              <a:rPr sz="2400" dirty="0">
                <a:latin typeface="Comic Sans MS"/>
                <a:cs typeface="Comic Sans MS"/>
              </a:rPr>
              <a:t>9  and </a:t>
            </a:r>
            <a:r>
              <a:rPr sz="2400" spc="-5" dirty="0">
                <a:latin typeface="Comic Sans MS"/>
                <a:cs typeface="Comic Sans MS"/>
              </a:rPr>
              <a:t>Pattern found at index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13.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202304" y="170815"/>
            <a:ext cx="32962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252525"/>
                </a:solidFill>
                <a:latin typeface="Trebuchet MS"/>
                <a:cs typeface="Trebuchet MS"/>
              </a:rPr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481" y="1395729"/>
            <a:ext cx="8268334" cy="4051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99"/>
              </a:lnSpc>
              <a:spcBef>
                <a:spcPts val="95"/>
              </a:spcBef>
              <a:buClr>
                <a:srgbClr val="000000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In finite automata </a:t>
            </a:r>
            <a:r>
              <a:rPr sz="2400" spc="-10" dirty="0">
                <a:solidFill>
                  <a:srgbClr val="404040"/>
                </a:solidFill>
                <a:latin typeface="Comic Sans MS"/>
                <a:cs typeface="Comic Sans MS"/>
              </a:rPr>
              <a:t>(FA)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based algorithm, we </a:t>
            </a:r>
            <a:r>
              <a:rPr sz="2400" dirty="0">
                <a:solidFill>
                  <a:srgbClr val="006FC0"/>
                </a:solidFill>
                <a:latin typeface="Comic Sans MS"/>
                <a:cs typeface="Comic Sans MS"/>
              </a:rPr>
              <a:t>preprocess </a:t>
            </a:r>
            <a:r>
              <a:rPr sz="2400" dirty="0">
                <a:solidFill>
                  <a:srgbClr val="40404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the pattern </a:t>
            </a:r>
            <a:r>
              <a:rPr sz="2400" dirty="0">
                <a:solidFill>
                  <a:srgbClr val="404040"/>
                </a:solidFill>
                <a:latin typeface="Comic Sans MS"/>
                <a:cs typeface="Comic Sans MS"/>
              </a:rPr>
              <a:t>and 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build </a:t>
            </a:r>
            <a:r>
              <a:rPr sz="2400" dirty="0">
                <a:solidFill>
                  <a:srgbClr val="006FC0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2D array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that represents </a:t>
            </a:r>
            <a:r>
              <a:rPr sz="2400" dirty="0">
                <a:solidFill>
                  <a:srgbClr val="404040"/>
                </a:solidFill>
                <a:latin typeface="Comic Sans MS"/>
                <a:cs typeface="Comic Sans MS"/>
              </a:rPr>
              <a:t>a  Finite </a:t>
            </a:r>
            <a:r>
              <a:rPr sz="2400" spc="-10" dirty="0">
                <a:solidFill>
                  <a:srgbClr val="404040"/>
                </a:solidFill>
                <a:latin typeface="Comic Sans MS"/>
                <a:cs typeface="Comic Sans MS"/>
              </a:rPr>
              <a:t>Automata.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Construction of the </a:t>
            </a:r>
            <a:r>
              <a:rPr sz="2400" dirty="0">
                <a:solidFill>
                  <a:srgbClr val="404040"/>
                </a:solidFill>
                <a:latin typeface="Comic Sans MS"/>
                <a:cs typeface="Comic Sans MS"/>
              </a:rPr>
              <a:t>FA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is the main  tricky </a:t>
            </a:r>
            <a:r>
              <a:rPr sz="2400" dirty="0">
                <a:solidFill>
                  <a:srgbClr val="404040"/>
                </a:solidFill>
                <a:latin typeface="Comic Sans MS"/>
                <a:cs typeface="Comic Sans MS"/>
              </a:rPr>
              <a:t>part of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this algorithm. </a:t>
            </a:r>
            <a:r>
              <a:rPr sz="2400" dirty="0">
                <a:solidFill>
                  <a:srgbClr val="404040"/>
                </a:solidFill>
                <a:latin typeface="Comic Sans MS"/>
                <a:cs typeface="Comic Sans MS"/>
              </a:rPr>
              <a:t>Once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the </a:t>
            </a:r>
            <a:r>
              <a:rPr sz="2400" dirty="0">
                <a:solidFill>
                  <a:srgbClr val="404040"/>
                </a:solidFill>
                <a:latin typeface="Comic Sans MS"/>
                <a:cs typeface="Comic Sans MS"/>
              </a:rPr>
              <a:t>FA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is built, the  </a:t>
            </a:r>
            <a:r>
              <a:rPr sz="2400" dirty="0">
                <a:solidFill>
                  <a:srgbClr val="404040"/>
                </a:solidFill>
                <a:latin typeface="Comic Sans MS"/>
                <a:cs typeface="Comic Sans MS"/>
              </a:rPr>
              <a:t>searching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is simple. In </a:t>
            </a:r>
            <a:r>
              <a:rPr sz="2400" dirty="0">
                <a:solidFill>
                  <a:srgbClr val="006FC0"/>
                </a:solidFill>
                <a:latin typeface="Comic Sans MS"/>
                <a:cs typeface="Comic Sans MS"/>
              </a:rPr>
              <a:t>search</a:t>
            </a:r>
            <a:r>
              <a:rPr sz="2400" dirty="0">
                <a:solidFill>
                  <a:srgbClr val="404040"/>
                </a:solidFill>
                <a:latin typeface="Comic Sans MS"/>
                <a:cs typeface="Comic Sans MS"/>
              </a:rPr>
              <a:t>,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we simply </a:t>
            </a:r>
            <a:r>
              <a:rPr sz="2400" dirty="0">
                <a:latin typeface="Comic Sans MS"/>
                <a:cs typeface="Comic Sans MS"/>
              </a:rPr>
              <a:t>need </a:t>
            </a:r>
            <a:r>
              <a:rPr sz="2400" spc="-5" dirty="0">
                <a:latin typeface="Comic Sans MS"/>
                <a:cs typeface="Comic Sans MS"/>
              </a:rPr>
              <a:t>to 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start  from the first state </a:t>
            </a:r>
            <a:r>
              <a:rPr sz="2400" dirty="0">
                <a:solidFill>
                  <a:srgbClr val="006FC0"/>
                </a:solidFill>
                <a:latin typeface="Comic Sans MS"/>
                <a:cs typeface="Comic Sans MS"/>
              </a:rPr>
              <a:t>of 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the automata </a:t>
            </a:r>
            <a:r>
              <a:rPr sz="2400" dirty="0">
                <a:solidFill>
                  <a:srgbClr val="006FC0"/>
                </a:solidFill>
                <a:latin typeface="Comic Sans MS"/>
                <a:cs typeface="Comic Sans MS"/>
              </a:rPr>
              <a:t>and 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first  character </a:t>
            </a:r>
            <a:r>
              <a:rPr sz="2400" dirty="0">
                <a:solidFill>
                  <a:srgbClr val="404040"/>
                </a:solidFill>
                <a:latin typeface="Comic Sans MS"/>
                <a:cs typeface="Comic Sans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the text. At </a:t>
            </a:r>
            <a:r>
              <a:rPr sz="2400" dirty="0">
                <a:solidFill>
                  <a:srgbClr val="404040"/>
                </a:solidFill>
                <a:latin typeface="Comic Sans MS"/>
                <a:cs typeface="Comic Sans MS"/>
              </a:rPr>
              <a:t>every step,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we </a:t>
            </a:r>
            <a:r>
              <a:rPr sz="2400" dirty="0">
                <a:solidFill>
                  <a:srgbClr val="404040"/>
                </a:solidFill>
                <a:latin typeface="Comic Sans MS"/>
                <a:cs typeface="Comic Sans MS"/>
              </a:rPr>
              <a:t>consider 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next  character </a:t>
            </a:r>
            <a:r>
              <a:rPr sz="2400" dirty="0">
                <a:solidFill>
                  <a:srgbClr val="404040"/>
                </a:solidFill>
                <a:latin typeface="Comic Sans MS"/>
                <a:cs typeface="Comic Sans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text, </a:t>
            </a:r>
            <a:r>
              <a:rPr sz="2400" dirty="0">
                <a:solidFill>
                  <a:srgbClr val="404040"/>
                </a:solidFill>
                <a:latin typeface="Comic Sans MS"/>
                <a:cs typeface="Comic Sans MS"/>
              </a:rPr>
              <a:t>look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for the 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next state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in the built  FA </a:t>
            </a:r>
            <a:r>
              <a:rPr sz="2400" dirty="0">
                <a:latin typeface="Comic Sans MS"/>
                <a:cs typeface="Comic Sans MS"/>
              </a:rPr>
              <a:t>and 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move to </a:t>
            </a:r>
            <a:r>
              <a:rPr sz="2400" dirty="0">
                <a:solidFill>
                  <a:srgbClr val="006FC0"/>
                </a:solidFill>
                <a:latin typeface="Comic Sans MS"/>
                <a:cs typeface="Comic Sans MS"/>
              </a:rPr>
              <a:t>new 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state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. If we 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reach final state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,</a:t>
            </a:r>
            <a:r>
              <a:rPr sz="2400" spc="-135" dirty="0">
                <a:solidFill>
                  <a:srgbClr val="40404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then 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 pattern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is 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found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in text. </a:t>
            </a:r>
            <a:r>
              <a:rPr sz="2400" dirty="0">
                <a:solidFill>
                  <a:srgbClr val="404040"/>
                </a:solidFill>
                <a:latin typeface="Comic Sans MS"/>
                <a:cs typeface="Comic Sans MS"/>
              </a:rPr>
              <a:t>Time complexity of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the </a:t>
            </a:r>
            <a:r>
              <a:rPr sz="2400" dirty="0">
                <a:solidFill>
                  <a:srgbClr val="404040"/>
                </a:solidFill>
                <a:latin typeface="Comic Sans MS"/>
                <a:cs typeface="Comic Sans MS"/>
              </a:rPr>
              <a:t>search  process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mic Sans MS"/>
                <a:cs typeface="Comic Sans MS"/>
              </a:rPr>
              <a:t>O(n).</a:t>
            </a:r>
            <a:endParaRPr sz="2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481" y="442975"/>
            <a:ext cx="796988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1" spc="-160" dirty="0">
                <a:solidFill>
                  <a:srgbClr val="252525"/>
                </a:solidFill>
                <a:latin typeface="Trebuchet MS"/>
                <a:cs typeface="Trebuchet MS"/>
              </a:rPr>
              <a:t>STATE </a:t>
            </a:r>
            <a:r>
              <a:rPr sz="4000" b="1" spc="-10" dirty="0">
                <a:solidFill>
                  <a:srgbClr val="252525"/>
                </a:solidFill>
                <a:latin typeface="Trebuchet MS"/>
                <a:cs typeface="Trebuchet MS"/>
              </a:rPr>
              <a:t>MACHINE </a:t>
            </a:r>
            <a:r>
              <a:rPr sz="4000" b="1" spc="-5" dirty="0">
                <a:solidFill>
                  <a:srgbClr val="252525"/>
                </a:solidFill>
                <a:latin typeface="Trebuchet MS"/>
                <a:cs typeface="Trebuchet MS"/>
              </a:rPr>
              <a:t>DIAGRAM </a:t>
            </a:r>
            <a:r>
              <a:rPr sz="4000" b="1" spc="-10" dirty="0">
                <a:solidFill>
                  <a:srgbClr val="252525"/>
                </a:solidFill>
                <a:latin typeface="Trebuchet MS"/>
                <a:cs typeface="Trebuchet MS"/>
              </a:rPr>
              <a:t>AND ITS  CORRESPONDING</a:t>
            </a:r>
            <a:r>
              <a:rPr sz="4000" b="1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4000" b="1" spc="-85" dirty="0">
                <a:solidFill>
                  <a:srgbClr val="252525"/>
                </a:solidFill>
                <a:latin typeface="Trebuchet MS"/>
                <a:cs typeface="Trebuchet MS"/>
              </a:rPr>
              <a:t>TABLE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829" y="2885948"/>
            <a:ext cx="68179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80000"/>
              <a:buFont typeface="Wingdings"/>
              <a:buChar char=""/>
              <a:tabLst>
                <a:tab pos="356235" algn="l"/>
              </a:tabLst>
            </a:pPr>
            <a:r>
              <a:rPr sz="4000" spc="-5" dirty="0">
                <a:solidFill>
                  <a:srgbClr val="404040"/>
                </a:solidFill>
                <a:latin typeface="Comic Sans MS"/>
                <a:cs typeface="Comic Sans MS"/>
              </a:rPr>
              <a:t>PATTERN =</a:t>
            </a:r>
            <a:r>
              <a:rPr sz="4000" spc="20" dirty="0">
                <a:solidFill>
                  <a:srgbClr val="404040"/>
                </a:solidFill>
                <a:latin typeface="Comic Sans MS"/>
                <a:cs typeface="Comic Sans MS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omic Sans MS"/>
                <a:cs typeface="Comic Sans MS"/>
              </a:rPr>
              <a:t>“ABABACA”</a:t>
            </a:r>
            <a:endParaRPr sz="4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SzPct val="80000"/>
              <a:buFont typeface="Wingdings"/>
              <a:buChar char=""/>
              <a:tabLst>
                <a:tab pos="356235" algn="l"/>
              </a:tabLst>
            </a:pPr>
            <a:r>
              <a:rPr sz="4000" spc="-5" dirty="0">
                <a:solidFill>
                  <a:srgbClr val="404040"/>
                </a:solidFill>
                <a:latin typeface="Comic Sans MS"/>
                <a:cs typeface="Comic Sans MS"/>
              </a:rPr>
              <a:t>TEXT =</a:t>
            </a:r>
            <a:r>
              <a:rPr sz="4000" spc="-25" dirty="0">
                <a:solidFill>
                  <a:srgbClr val="404040"/>
                </a:solidFill>
                <a:latin typeface="Comic Sans MS"/>
                <a:cs typeface="Comic Sans MS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omic Sans MS"/>
                <a:cs typeface="Comic Sans MS"/>
              </a:rPr>
              <a:t>“ACABABACACAB”</a:t>
            </a:r>
            <a:endParaRPr sz="40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85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2945">
              <a:lnSpc>
                <a:spcPct val="100000"/>
              </a:lnSpc>
              <a:spcBef>
                <a:spcPts val="100"/>
              </a:spcBef>
            </a:pPr>
            <a:r>
              <a:rPr dirty="0"/>
              <a:t>Text : "</a:t>
            </a:r>
            <a:r>
              <a:rPr spc="-110" dirty="0"/>
              <a:t> </a:t>
            </a:r>
            <a:r>
              <a:rPr spc="-5" dirty="0"/>
              <a:t>ACABABACACAB“</a:t>
            </a:r>
          </a:p>
          <a:p>
            <a:pPr marL="693420">
              <a:lnSpc>
                <a:spcPct val="100000"/>
              </a:lnSpc>
            </a:pPr>
            <a:r>
              <a:rPr dirty="0"/>
              <a:t>Pattern :</a:t>
            </a:r>
            <a:r>
              <a:rPr spc="-15" dirty="0"/>
              <a:t> </a:t>
            </a:r>
            <a:r>
              <a:rPr spc="-5" dirty="0"/>
              <a:t>“ABABACA”</a:t>
            </a:r>
          </a:p>
          <a:p>
            <a:pPr marL="12700">
              <a:lnSpc>
                <a:spcPts val="6475"/>
              </a:lnSpc>
              <a:spcBef>
                <a:spcPts val="2175"/>
              </a:spcBef>
            </a:pPr>
            <a:r>
              <a:rPr sz="5400" dirty="0">
                <a:solidFill>
                  <a:srgbClr val="0E7697"/>
                </a:solidFill>
                <a:latin typeface="Trebuchet MS"/>
                <a:cs typeface="Trebuchet MS"/>
              </a:rPr>
              <a:t>Our output </a:t>
            </a:r>
            <a:r>
              <a:rPr sz="5400" spc="-5" dirty="0">
                <a:solidFill>
                  <a:srgbClr val="0E7697"/>
                </a:solidFill>
                <a:latin typeface="Trebuchet MS"/>
                <a:cs typeface="Trebuchet MS"/>
              </a:rPr>
              <a:t>will be</a:t>
            </a:r>
            <a:r>
              <a:rPr sz="5400" spc="-100" dirty="0">
                <a:solidFill>
                  <a:srgbClr val="0E7697"/>
                </a:solidFill>
                <a:latin typeface="Trebuchet MS"/>
                <a:cs typeface="Trebuchet MS"/>
              </a:rPr>
              <a:t> </a:t>
            </a:r>
            <a:r>
              <a:rPr sz="5400" dirty="0">
                <a:solidFill>
                  <a:srgbClr val="0E7697"/>
                </a:solidFill>
                <a:latin typeface="Trebuchet MS"/>
                <a:cs typeface="Trebuchet MS"/>
              </a:rPr>
              <a:t>:</a:t>
            </a:r>
            <a:endParaRPr sz="5400">
              <a:latin typeface="Trebuchet MS"/>
              <a:cs typeface="Trebuchet MS"/>
            </a:endParaRPr>
          </a:p>
          <a:p>
            <a:pPr marL="748665">
              <a:lnSpc>
                <a:spcPts val="4315"/>
              </a:lnSpc>
            </a:pPr>
            <a:r>
              <a:rPr dirty="0"/>
              <a:t>Pattern </a:t>
            </a:r>
            <a:r>
              <a:rPr spc="-5" dirty="0"/>
              <a:t>found </a:t>
            </a:r>
            <a:r>
              <a:rPr dirty="0"/>
              <a:t>at </a:t>
            </a:r>
            <a:r>
              <a:rPr spc="-10" dirty="0"/>
              <a:t>index</a:t>
            </a:r>
            <a:r>
              <a:rPr spc="-55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9332" y="1785873"/>
            <a:ext cx="511492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174160"/>
              </a:buClr>
              <a:buSzPct val="80000"/>
              <a:buFont typeface="Wingdings"/>
              <a:buChar char=""/>
              <a:tabLst>
                <a:tab pos="355600" algn="l"/>
              </a:tabLst>
            </a:pPr>
            <a:r>
              <a:rPr sz="4000" spc="-5" dirty="0">
                <a:latin typeface="Comic Sans MS"/>
                <a:cs typeface="Comic Sans MS"/>
              </a:rPr>
              <a:t>Web</a:t>
            </a:r>
            <a:r>
              <a:rPr sz="4000" dirty="0">
                <a:latin typeface="Comic Sans MS"/>
                <a:cs typeface="Comic Sans MS"/>
              </a:rPr>
              <a:t> </a:t>
            </a:r>
            <a:r>
              <a:rPr sz="4000" spc="-10" dirty="0">
                <a:latin typeface="Comic Sans MS"/>
                <a:cs typeface="Comic Sans MS"/>
              </a:rPr>
              <a:t>searching.</a:t>
            </a:r>
            <a:endParaRPr sz="4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buClr>
                <a:srgbClr val="174160"/>
              </a:buClr>
              <a:buSzPct val="80000"/>
              <a:buFont typeface="Wingdings"/>
              <a:buChar char=""/>
              <a:tabLst>
                <a:tab pos="355600" algn="l"/>
              </a:tabLst>
            </a:pPr>
            <a:r>
              <a:rPr sz="4000" spc="-10" dirty="0">
                <a:latin typeface="Comic Sans MS"/>
                <a:cs typeface="Comic Sans MS"/>
              </a:rPr>
              <a:t>Database searching.</a:t>
            </a:r>
            <a:endParaRPr sz="4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buClr>
                <a:srgbClr val="174160"/>
              </a:buClr>
              <a:buSzPct val="80000"/>
              <a:buFont typeface="Wingdings"/>
              <a:buChar char=""/>
              <a:tabLst>
                <a:tab pos="355600" algn="l"/>
              </a:tabLst>
            </a:pPr>
            <a:r>
              <a:rPr sz="4000" spc="-10" dirty="0">
                <a:latin typeface="Comic Sans MS"/>
                <a:cs typeface="Comic Sans MS"/>
              </a:rPr>
              <a:t>DNA</a:t>
            </a:r>
            <a:r>
              <a:rPr sz="4000" spc="-5" dirty="0">
                <a:latin typeface="Comic Sans MS"/>
                <a:cs typeface="Comic Sans MS"/>
              </a:rPr>
              <a:t> sequencing.</a:t>
            </a:r>
            <a:endParaRPr sz="4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174160"/>
              </a:buClr>
              <a:buSzPct val="80000"/>
              <a:buFont typeface="Wingdings"/>
              <a:buChar char=""/>
              <a:tabLst>
                <a:tab pos="355600" algn="l"/>
              </a:tabLst>
            </a:pPr>
            <a:r>
              <a:rPr sz="4000" spc="-5" dirty="0">
                <a:latin typeface="Comic Sans MS"/>
                <a:cs typeface="Comic Sans MS"/>
              </a:rPr>
              <a:t>Plagiarism.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4669" y="302717"/>
            <a:ext cx="45256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252525"/>
                </a:solidFill>
                <a:latin typeface="Trebuchet MS"/>
                <a:cs typeface="Trebuchet MS"/>
              </a:rPr>
              <a:t>APPLIC</a:t>
            </a:r>
            <a:r>
              <a:rPr b="1" spc="-515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b="1" dirty="0">
                <a:solidFill>
                  <a:srgbClr val="252525"/>
                </a:solidFill>
                <a:latin typeface="Trebuchet MS"/>
                <a:cs typeface="Trebuchet MS"/>
              </a:rPr>
              <a:t>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750" y="2051050"/>
            <a:ext cx="63881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/>
              <a:t>THANK</a:t>
            </a:r>
            <a:r>
              <a:rPr sz="9600" spc="-240" dirty="0"/>
              <a:t> </a:t>
            </a:r>
            <a:r>
              <a:rPr sz="9600" spc="-5" dirty="0"/>
              <a:t>YOU</a:t>
            </a:r>
            <a:endParaRPr sz="9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</TotalTime>
  <Words>355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FINITE AUTOMATA BASED  PATTERN SEARCHING</vt:lpstr>
      <vt:lpstr>INTRODUCTION</vt:lpstr>
      <vt:lpstr>WHAT DO WE FIND????</vt:lpstr>
      <vt:lpstr>EXAMPLES</vt:lpstr>
      <vt:lpstr>PowerPoint Presentation</vt:lpstr>
      <vt:lpstr>STATE MACHINE DIAGRAM AND ITS  CORRESPONDING TABLE</vt:lpstr>
      <vt:lpstr>Example :</vt:lpstr>
      <vt:lpstr>APPLICATIONS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AUTOMATA BASED  PATTERN SEARCHING</dc:title>
  <cp:lastModifiedBy>Aniket Joshi</cp:lastModifiedBy>
  <cp:revision>6</cp:revision>
  <dcterms:created xsi:type="dcterms:W3CDTF">2019-10-11T06:04:55Z</dcterms:created>
  <dcterms:modified xsi:type="dcterms:W3CDTF">2019-10-11T07:36:09Z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2019-10-11T00:00:00Z</vt:filetime>
  </property>
</Properties>
</file>