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3e53ad9b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3e53ad9b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e53ad9b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e53ad9b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e53ad9b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e53ad9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3e53ad9b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3e53ad9b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Harmful greenhouse gasses are Carbon Dioxide, Methane, and Nitrous Oxide.  </a:t>
            </a:r>
            <a:r>
              <a:rPr lang="en"/>
              <a:t>With fuel, we’re primarily dealing with CO2.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e53ad9b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e53ad9b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e53ad9b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e53ad9b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3e53ad9b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3e53ad9b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e53ad9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e53ad9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3e53ad9b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3e53ad9b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the ships, I chose the best mileage from all 5 size categories.  </a:t>
            </a:r>
            <a:endParaRPr>
              <a:solidFill>
                <a:schemeClr val="dk1"/>
              </a:solidFill>
            </a:endParaRPr>
          </a:p>
          <a:p>
            <a:pPr indent="0" lvl="0" marL="0" rtl="0" algn="l">
              <a:spcBef>
                <a:spcPts val="0"/>
              </a:spcBef>
              <a:spcAft>
                <a:spcPts val="0"/>
              </a:spcAft>
              <a:buNone/>
            </a:pPr>
            <a:r>
              <a:rPr lang="en"/>
              <a:t>So, if you’re looking to move food over long distances, the best method is by a slow-moving ship.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3e53ad9b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3e53ad9b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general, yes.  If you need to move large amounts of food across large distances, boat is the way to go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3e53ad9b8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3e53ad9b8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3e53ad9b8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3e53ad9b8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7fa7f5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7fa7f5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3e53ad9b8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3e53ad9b8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3e53ad9b8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3e53ad9b8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3e53ad9b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3e53ad9b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3e53ad9b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3e53ad9b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e53ad9b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e53ad9b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3e53ad9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3e53ad9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3e53ad9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3e53ad9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standard cruising speed of a cargo ship is between 20-25 knots, averaging out to about 23 knots, or 26mph.  But, companies are increasingly asking their captains to travel at lower speeds - between 18 and 20 knots, or about 22mph on average, in order to save fuel.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e53ad9b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e53ad9b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example often given is to consider two trucks.  A smaller truck that carries 10 tons of cargo and gets 10mpg.  And a larger truck that carries 20 tons of cargo and gets only 7mpg.  Looking at just mpg, it looks as though the smaller vehicle is more efficient - but for those smaller trucks to carry the same amount of cargo as the larger trucks, it would take another gallon of fuel vs. the larger truck’s one.  MPG alone is not the best lens through which to determine fuel efficiency.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3e53ad9b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3e53ad9b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5.gif"/><Relationship Id="rId5" Type="http://schemas.openxmlformats.org/officeDocument/2006/relationships/image" Target="../media/image12.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4.gif"/><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jpg"/><Relationship Id="rId5" Type="http://schemas.openxmlformats.org/officeDocument/2006/relationships/image" Target="../media/image7.jpg"/><Relationship Id="rId6" Type="http://schemas.openxmlformats.org/officeDocument/2006/relationships/image" Target="../media/image6.jpg"/><Relationship Id="rId7"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387600" y="0"/>
            <a:ext cx="3756400" cy="2505049"/>
          </a:xfrm>
          <a:prstGeom prst="rect">
            <a:avLst/>
          </a:prstGeom>
          <a:noFill/>
          <a:ln>
            <a:noFill/>
          </a:ln>
        </p:spPr>
      </p:pic>
      <p:sp>
        <p:nvSpPr>
          <p:cNvPr id="55" name="Google Shape;55;p13"/>
          <p:cNvSpPr txBox="1"/>
          <p:nvPr>
            <p:ph type="ctrTitle"/>
          </p:nvPr>
        </p:nvSpPr>
        <p:spPr>
          <a:xfrm>
            <a:off x="0" y="1253400"/>
            <a:ext cx="8091900" cy="175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latin typeface="Merriweather"/>
                <a:ea typeface="Merriweather"/>
                <a:cs typeface="Merriweather"/>
                <a:sym typeface="Merriweather"/>
              </a:rPr>
              <a:t>The Cost of Moving Food</a:t>
            </a:r>
            <a:endParaRPr sz="4800">
              <a:latin typeface="Merriweather"/>
              <a:ea typeface="Merriweather"/>
              <a:cs typeface="Merriweather"/>
              <a:sym typeface="Merriweather"/>
            </a:endParaRPr>
          </a:p>
          <a:p>
            <a:pPr indent="0" lvl="0" marL="0" rtl="0" algn="ctr">
              <a:spcBef>
                <a:spcPts val="0"/>
              </a:spcBef>
              <a:spcAft>
                <a:spcPts val="0"/>
              </a:spcAft>
              <a:buNone/>
            </a:pPr>
            <a:r>
              <a:rPr lang="en" sz="2000">
                <a:latin typeface="Merriweather"/>
                <a:ea typeface="Merriweather"/>
                <a:cs typeface="Merriweather"/>
                <a:sym typeface="Merriweather"/>
              </a:rPr>
              <a:t>Exploring Food </a:t>
            </a:r>
            <a:r>
              <a:rPr lang="en" sz="2000">
                <a:latin typeface="Merriweather"/>
                <a:ea typeface="Merriweather"/>
                <a:cs typeface="Merriweather"/>
                <a:sym typeface="Merriweather"/>
              </a:rPr>
              <a:t>Sustainability Through the Lens of Transport</a:t>
            </a:r>
            <a:endParaRPr sz="2000">
              <a:latin typeface="Merriweather"/>
              <a:ea typeface="Merriweather"/>
              <a:cs typeface="Merriweather"/>
              <a:sym typeface="Merriweather"/>
            </a:endParaRPr>
          </a:p>
          <a:p>
            <a:pPr indent="0" lvl="0" marL="0" rtl="0" algn="ctr">
              <a:spcBef>
                <a:spcPts val="0"/>
              </a:spcBef>
              <a:spcAft>
                <a:spcPts val="0"/>
              </a:spcAft>
              <a:buNone/>
            </a:pPr>
            <a:r>
              <a:rPr lang="en" sz="1500">
                <a:latin typeface="Merriweather"/>
                <a:ea typeface="Merriweather"/>
                <a:cs typeface="Merriweather"/>
                <a:sym typeface="Merriweather"/>
              </a:rPr>
              <a:t>Time, Resources, Environmental Impact and Price</a:t>
            </a:r>
            <a:r>
              <a:rPr lang="en" sz="1500">
                <a:latin typeface="Merriweather"/>
                <a:ea typeface="Merriweather"/>
                <a:cs typeface="Merriweather"/>
                <a:sym typeface="Merriweather"/>
              </a:rPr>
              <a:t> </a:t>
            </a:r>
            <a:endParaRPr sz="1500">
              <a:latin typeface="Merriweather"/>
              <a:ea typeface="Merriweather"/>
              <a:cs typeface="Merriweather"/>
              <a:sym typeface="Merriweather"/>
            </a:endParaRPr>
          </a:p>
        </p:txBody>
      </p:sp>
      <p:pic>
        <p:nvPicPr>
          <p:cNvPr id="56" name="Google Shape;56;p13"/>
          <p:cNvPicPr preferRelativeResize="0"/>
          <p:nvPr/>
        </p:nvPicPr>
        <p:blipFill>
          <a:blip r:embed="rId4">
            <a:alphaModFix/>
          </a:blip>
          <a:stretch>
            <a:fillRect/>
          </a:stretch>
        </p:blipFill>
        <p:spPr>
          <a:xfrm>
            <a:off x="-4" y="3090900"/>
            <a:ext cx="3423125" cy="2052600"/>
          </a:xfrm>
          <a:prstGeom prst="rect">
            <a:avLst/>
          </a:prstGeom>
          <a:noFill/>
          <a:ln>
            <a:noFill/>
          </a:ln>
        </p:spPr>
      </p:pic>
      <p:sp>
        <p:nvSpPr>
          <p:cNvPr id="57" name="Google Shape;57;p13"/>
          <p:cNvSpPr txBox="1"/>
          <p:nvPr>
            <p:ph idx="1" type="subTitle"/>
          </p:nvPr>
        </p:nvSpPr>
        <p:spPr>
          <a:xfrm>
            <a:off x="1886400" y="3246825"/>
            <a:ext cx="5371200" cy="7443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Rachel Manlove</a:t>
            </a:r>
            <a:endParaRPr sz="1200">
              <a:latin typeface="Merriweather"/>
              <a:ea typeface="Merriweather"/>
              <a:cs typeface="Merriweather"/>
              <a:sym typeface="Merriweather"/>
            </a:endParaRPr>
          </a:p>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Data Analytics Capstone Project</a:t>
            </a:r>
            <a:endParaRPr sz="1200">
              <a:latin typeface="Merriweather"/>
              <a:ea typeface="Merriweather"/>
              <a:cs typeface="Merriweather"/>
              <a:sym typeface="Merriweather"/>
            </a:endParaRPr>
          </a:p>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Nashville Software School</a:t>
            </a:r>
            <a:endParaRPr sz="1200">
              <a:latin typeface="Merriweather"/>
              <a:ea typeface="Merriweather"/>
              <a:cs typeface="Merriweather"/>
              <a:sym typeface="Merriweather"/>
            </a:endParaRPr>
          </a:p>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January 2022</a:t>
            </a:r>
            <a:endParaRPr sz="12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24225"/>
            <a:ext cx="8520600" cy="48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800">
                <a:latin typeface="Merriweather"/>
                <a:ea typeface="Merriweather"/>
                <a:cs typeface="Merriweather"/>
                <a:sym typeface="Merriweather"/>
              </a:rPr>
              <a:t>How many miles can a ton of cargo travel on a gallon of fuel (on average)?</a:t>
            </a:r>
            <a:endParaRPr sz="1800">
              <a:latin typeface="Merriweather"/>
              <a:ea typeface="Merriweather"/>
              <a:cs typeface="Merriweather"/>
              <a:sym typeface="Merriweather"/>
            </a:endParaRPr>
          </a:p>
        </p:txBody>
      </p:sp>
      <p:pic>
        <p:nvPicPr>
          <p:cNvPr id="126" name="Google Shape;126;p22"/>
          <p:cNvPicPr preferRelativeResize="0"/>
          <p:nvPr/>
        </p:nvPicPr>
        <p:blipFill rotWithShape="1">
          <a:blip r:embed="rId3">
            <a:alphaModFix/>
          </a:blip>
          <a:srcRect b="0" l="0" r="0" t="0"/>
          <a:stretch/>
        </p:blipFill>
        <p:spPr>
          <a:xfrm>
            <a:off x="1019725" y="609625"/>
            <a:ext cx="7104548" cy="4533875"/>
          </a:xfrm>
          <a:prstGeom prst="rect">
            <a:avLst/>
          </a:prstGeom>
          <a:noFill/>
          <a:ln>
            <a:noFill/>
          </a:ln>
        </p:spPr>
      </p:pic>
      <p:cxnSp>
        <p:nvCxnSpPr>
          <p:cNvPr id="127" name="Google Shape;127;p22"/>
          <p:cNvCxnSpPr/>
          <p:nvPr/>
        </p:nvCxnSpPr>
        <p:spPr>
          <a:xfrm>
            <a:off x="3272175" y="866150"/>
            <a:ext cx="10800" cy="3817500"/>
          </a:xfrm>
          <a:prstGeom prst="straightConnector1">
            <a:avLst/>
          </a:prstGeom>
          <a:noFill/>
          <a:ln cap="flat" cmpd="sng" w="28575">
            <a:solidFill>
              <a:schemeClr val="dk2"/>
            </a:solidFill>
            <a:prstDash val="solid"/>
            <a:round/>
            <a:headEnd len="med" w="med" type="none"/>
            <a:tailEnd len="med" w="med" type="none"/>
          </a:ln>
        </p:spPr>
      </p:cxnSp>
      <p:cxnSp>
        <p:nvCxnSpPr>
          <p:cNvPr id="128" name="Google Shape;128;p22"/>
          <p:cNvCxnSpPr/>
          <p:nvPr/>
        </p:nvCxnSpPr>
        <p:spPr>
          <a:xfrm>
            <a:off x="5948200" y="866150"/>
            <a:ext cx="10800" cy="3817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24225"/>
            <a:ext cx="8520600" cy="48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800">
                <a:latin typeface="Merriweather"/>
                <a:ea typeface="Merriweather"/>
                <a:cs typeface="Merriweather"/>
                <a:sym typeface="Merriweather"/>
              </a:rPr>
              <a:t>How many miles can a ton of cargo travel on a gallon of fuel (on average)?</a:t>
            </a:r>
            <a:endParaRPr sz="1800">
              <a:latin typeface="Merriweather"/>
              <a:ea typeface="Merriweather"/>
              <a:cs typeface="Merriweather"/>
              <a:sym typeface="Merriweather"/>
            </a:endParaRPr>
          </a:p>
        </p:txBody>
      </p:sp>
      <p:pic>
        <p:nvPicPr>
          <p:cNvPr id="134" name="Google Shape;134;p23"/>
          <p:cNvPicPr preferRelativeResize="0"/>
          <p:nvPr/>
        </p:nvPicPr>
        <p:blipFill rotWithShape="1">
          <a:blip r:embed="rId3">
            <a:alphaModFix/>
          </a:blip>
          <a:srcRect b="563" l="0" r="0" t="553"/>
          <a:stretch/>
        </p:blipFill>
        <p:spPr>
          <a:xfrm>
            <a:off x="592000" y="609625"/>
            <a:ext cx="7104548" cy="4533875"/>
          </a:xfrm>
          <a:prstGeom prst="rect">
            <a:avLst/>
          </a:prstGeom>
          <a:noFill/>
          <a:ln>
            <a:noFill/>
          </a:ln>
        </p:spPr>
      </p:pic>
      <p:pic>
        <p:nvPicPr>
          <p:cNvPr id="135" name="Google Shape;135;p23"/>
          <p:cNvPicPr preferRelativeResize="0"/>
          <p:nvPr/>
        </p:nvPicPr>
        <p:blipFill>
          <a:blip r:embed="rId4">
            <a:alphaModFix/>
          </a:blip>
          <a:stretch>
            <a:fillRect/>
          </a:stretch>
        </p:blipFill>
        <p:spPr>
          <a:xfrm>
            <a:off x="7696548" y="4318000"/>
            <a:ext cx="1348549" cy="369475"/>
          </a:xfrm>
          <a:prstGeom prst="rect">
            <a:avLst/>
          </a:prstGeom>
          <a:noFill/>
          <a:ln>
            <a:noFill/>
          </a:ln>
        </p:spPr>
      </p:pic>
      <p:pic>
        <p:nvPicPr>
          <p:cNvPr id="136" name="Google Shape;136;p23"/>
          <p:cNvPicPr preferRelativeResize="0"/>
          <p:nvPr/>
        </p:nvPicPr>
        <p:blipFill>
          <a:blip r:embed="rId5">
            <a:alphaModFix/>
          </a:blip>
          <a:stretch>
            <a:fillRect/>
          </a:stretch>
        </p:blipFill>
        <p:spPr>
          <a:xfrm>
            <a:off x="7898988" y="3222041"/>
            <a:ext cx="943666" cy="485400"/>
          </a:xfrm>
          <a:prstGeom prst="rect">
            <a:avLst/>
          </a:prstGeom>
          <a:noFill/>
          <a:ln>
            <a:noFill/>
          </a:ln>
        </p:spPr>
      </p:pic>
      <p:pic>
        <p:nvPicPr>
          <p:cNvPr id="137" name="Google Shape;137;p23"/>
          <p:cNvPicPr preferRelativeResize="0"/>
          <p:nvPr/>
        </p:nvPicPr>
        <p:blipFill>
          <a:blip r:embed="rId6">
            <a:alphaModFix/>
          </a:blip>
          <a:stretch>
            <a:fillRect/>
          </a:stretch>
        </p:blipFill>
        <p:spPr>
          <a:xfrm>
            <a:off x="7899000" y="1749938"/>
            <a:ext cx="801625" cy="113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124225"/>
            <a:ext cx="8520600" cy="48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800">
                <a:latin typeface="Merriweather"/>
                <a:ea typeface="Merriweather"/>
                <a:cs typeface="Merriweather"/>
                <a:sym typeface="Merriweather"/>
              </a:rPr>
              <a:t>How many miles can a ton of cargo travel on a gallon of fuel (on average)?</a:t>
            </a:r>
            <a:endParaRPr sz="1800">
              <a:latin typeface="Merriweather"/>
              <a:ea typeface="Merriweather"/>
              <a:cs typeface="Merriweather"/>
              <a:sym typeface="Merriweather"/>
            </a:endParaRPr>
          </a:p>
        </p:txBody>
      </p:sp>
      <p:pic>
        <p:nvPicPr>
          <p:cNvPr id="143" name="Google Shape;143;p24"/>
          <p:cNvPicPr preferRelativeResize="0"/>
          <p:nvPr/>
        </p:nvPicPr>
        <p:blipFill>
          <a:blip r:embed="rId3">
            <a:alphaModFix/>
          </a:blip>
          <a:stretch>
            <a:fillRect/>
          </a:stretch>
        </p:blipFill>
        <p:spPr>
          <a:xfrm>
            <a:off x="1149275" y="698000"/>
            <a:ext cx="6845440" cy="422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177675"/>
            <a:ext cx="8520600" cy="1020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What kind of environmental impact do these different methods of transport have?</a:t>
            </a:r>
            <a:endParaRPr>
              <a:latin typeface="Merriweather"/>
              <a:ea typeface="Merriweather"/>
              <a:cs typeface="Merriweather"/>
              <a:sym typeface="Merriweather"/>
            </a:endParaRPr>
          </a:p>
        </p:txBody>
      </p:sp>
      <p:sp>
        <p:nvSpPr>
          <p:cNvPr id="149" name="Google Shape;149;p25"/>
          <p:cNvSpPr txBox="1"/>
          <p:nvPr>
            <p:ph idx="1" type="body"/>
          </p:nvPr>
        </p:nvSpPr>
        <p:spPr>
          <a:xfrm>
            <a:off x="311700" y="1625400"/>
            <a:ext cx="8520600" cy="294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Merriweather"/>
                <a:ea typeface="Merriweather"/>
                <a:cs typeface="Merriweather"/>
                <a:sym typeface="Merriweather"/>
              </a:rPr>
              <a:t>The most direct impact when discussing transport, are greenhouse gas emissions from fuel consumption</a:t>
            </a:r>
            <a:br>
              <a:rPr lang="en"/>
            </a:br>
            <a:endParaRPr/>
          </a:p>
          <a:p>
            <a:pPr indent="-342900" lvl="0" marL="457200" rtl="0" algn="l">
              <a:spcBef>
                <a:spcPts val="0"/>
              </a:spcBef>
              <a:spcAft>
                <a:spcPts val="0"/>
              </a:spcAft>
              <a:buSzPts val="1800"/>
              <a:buChar char="●"/>
            </a:pPr>
            <a:r>
              <a:rPr lang="en">
                <a:latin typeface="Merriweather"/>
                <a:ea typeface="Merriweather"/>
                <a:cs typeface="Merriweather"/>
                <a:sym typeface="Merriweather"/>
              </a:rPr>
              <a:t>Fuel = carbon = CO2</a:t>
            </a:r>
            <a:br>
              <a:rPr lang="en"/>
            </a:b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For every pound of carbon burned, three pounds of CO2 are produced</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7127125" y="4354238"/>
            <a:ext cx="724725" cy="724725"/>
          </a:xfrm>
          <a:prstGeom prst="rect">
            <a:avLst/>
          </a:prstGeom>
          <a:noFill/>
          <a:ln>
            <a:noFill/>
          </a:ln>
        </p:spPr>
      </p:pic>
      <p:pic>
        <p:nvPicPr>
          <p:cNvPr id="155" name="Google Shape;155;p26"/>
          <p:cNvPicPr preferRelativeResize="0"/>
          <p:nvPr/>
        </p:nvPicPr>
        <p:blipFill>
          <a:blip r:embed="rId4">
            <a:alphaModFix/>
          </a:blip>
          <a:stretch>
            <a:fillRect/>
          </a:stretch>
        </p:blipFill>
        <p:spPr>
          <a:xfrm flipH="1">
            <a:off x="6099346" y="4581675"/>
            <a:ext cx="984975" cy="269850"/>
          </a:xfrm>
          <a:prstGeom prst="rect">
            <a:avLst/>
          </a:prstGeom>
          <a:noFill/>
          <a:ln>
            <a:noFill/>
          </a:ln>
        </p:spPr>
      </p:pic>
      <p:pic>
        <p:nvPicPr>
          <p:cNvPr id="156" name="Google Shape;156;p26"/>
          <p:cNvPicPr preferRelativeResize="0"/>
          <p:nvPr/>
        </p:nvPicPr>
        <p:blipFill rotWithShape="1">
          <a:blip r:embed="rId5">
            <a:alphaModFix/>
          </a:blip>
          <a:srcRect b="0" l="0" r="0" t="0"/>
          <a:stretch/>
        </p:blipFill>
        <p:spPr>
          <a:xfrm>
            <a:off x="1153950" y="77550"/>
            <a:ext cx="6836093" cy="4271475"/>
          </a:xfrm>
          <a:prstGeom prst="rect">
            <a:avLst/>
          </a:prstGeom>
          <a:noFill/>
          <a:ln>
            <a:noFill/>
          </a:ln>
        </p:spPr>
      </p:pic>
      <p:pic>
        <p:nvPicPr>
          <p:cNvPr id="157" name="Google Shape;157;p26"/>
          <p:cNvPicPr preferRelativeResize="0"/>
          <p:nvPr/>
        </p:nvPicPr>
        <p:blipFill>
          <a:blip r:embed="rId6">
            <a:alphaModFix/>
          </a:blip>
          <a:stretch>
            <a:fillRect/>
          </a:stretch>
        </p:blipFill>
        <p:spPr>
          <a:xfrm>
            <a:off x="2189150" y="4498242"/>
            <a:ext cx="984975" cy="436698"/>
          </a:xfrm>
          <a:prstGeom prst="rect">
            <a:avLst/>
          </a:prstGeom>
          <a:noFill/>
          <a:ln>
            <a:noFill/>
          </a:ln>
        </p:spPr>
      </p:pic>
      <p:pic>
        <p:nvPicPr>
          <p:cNvPr id="158" name="Google Shape;158;p26"/>
          <p:cNvPicPr preferRelativeResize="0"/>
          <p:nvPr/>
        </p:nvPicPr>
        <p:blipFill>
          <a:blip r:embed="rId7">
            <a:alphaModFix/>
          </a:blip>
          <a:stretch>
            <a:fillRect/>
          </a:stretch>
        </p:blipFill>
        <p:spPr>
          <a:xfrm>
            <a:off x="4371616" y="4498250"/>
            <a:ext cx="787210" cy="43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34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much does fuel cost?</a:t>
            </a:r>
            <a:endParaRPr>
              <a:latin typeface="Merriweather"/>
              <a:ea typeface="Merriweather"/>
              <a:cs typeface="Merriweather"/>
              <a:sym typeface="Merriweather"/>
            </a:endParaRPr>
          </a:p>
        </p:txBody>
      </p:sp>
      <p:pic>
        <p:nvPicPr>
          <p:cNvPr id="164" name="Google Shape;164;p27"/>
          <p:cNvPicPr preferRelativeResize="0"/>
          <p:nvPr/>
        </p:nvPicPr>
        <p:blipFill>
          <a:blip r:embed="rId3">
            <a:alphaModFix/>
          </a:blip>
          <a:stretch>
            <a:fillRect/>
          </a:stretch>
        </p:blipFill>
        <p:spPr>
          <a:xfrm>
            <a:off x="2134950" y="860000"/>
            <a:ext cx="4874105" cy="4131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134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much does fuel cost?</a:t>
            </a:r>
            <a:endParaRPr>
              <a:latin typeface="Merriweather"/>
              <a:ea typeface="Merriweather"/>
              <a:cs typeface="Merriweather"/>
              <a:sym typeface="Merriweather"/>
            </a:endParaRPr>
          </a:p>
        </p:txBody>
      </p:sp>
      <p:pic>
        <p:nvPicPr>
          <p:cNvPr id="170" name="Google Shape;170;p28"/>
          <p:cNvPicPr preferRelativeResize="0"/>
          <p:nvPr/>
        </p:nvPicPr>
        <p:blipFill>
          <a:blip r:embed="rId3">
            <a:alphaModFix/>
          </a:blip>
          <a:stretch>
            <a:fillRect/>
          </a:stretch>
        </p:blipFill>
        <p:spPr>
          <a:xfrm>
            <a:off x="1358350" y="750375"/>
            <a:ext cx="6427301" cy="433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134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What does this all mean?</a:t>
            </a:r>
            <a:endParaRPr>
              <a:latin typeface="Merriweather"/>
              <a:ea typeface="Merriweather"/>
              <a:cs typeface="Merriweather"/>
              <a:sym typeface="Merriweather"/>
            </a:endParaRPr>
          </a:p>
        </p:txBody>
      </p:sp>
      <p:sp>
        <p:nvSpPr>
          <p:cNvPr id="176" name="Google Shape;176;p29"/>
          <p:cNvSpPr txBox="1"/>
          <p:nvPr>
            <p:ph idx="1" type="body"/>
          </p:nvPr>
        </p:nvSpPr>
        <p:spPr>
          <a:xfrm>
            <a:off x="311700" y="6392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00">
                <a:latin typeface="Merriweather"/>
                <a:ea typeface="Merriweather"/>
                <a:cs typeface="Merriweather"/>
                <a:sym typeface="Merriweather"/>
              </a:rPr>
              <a:t>How is all this data relevant to any decisions I make?</a:t>
            </a:r>
            <a:endParaRPr sz="1900"/>
          </a:p>
        </p:txBody>
      </p:sp>
      <p:sp>
        <p:nvSpPr>
          <p:cNvPr id="177" name="Google Shape;177;p29"/>
          <p:cNvSpPr txBox="1"/>
          <p:nvPr/>
        </p:nvSpPr>
        <p:spPr>
          <a:xfrm>
            <a:off x="311700" y="1051500"/>
            <a:ext cx="85206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a:solidFill>
                  <a:schemeClr val="dk2"/>
                </a:solidFill>
                <a:latin typeface="Merriweather"/>
                <a:ea typeface="Merriweather"/>
                <a:cs typeface="Merriweather"/>
                <a:sym typeface="Merriweather"/>
              </a:rPr>
              <a:t>Leopold Center for Sustainable Agriculture</a:t>
            </a:r>
            <a:br>
              <a:rPr lang="en">
                <a:solidFill>
                  <a:schemeClr val="dk2"/>
                </a:solidFill>
                <a:latin typeface="Merriweather"/>
                <a:ea typeface="Merriweather"/>
                <a:cs typeface="Merriweather"/>
                <a:sym typeface="Merriweather"/>
              </a:rPr>
            </a:br>
            <a:r>
              <a:rPr lang="en">
                <a:solidFill>
                  <a:schemeClr val="dk2"/>
                </a:solidFill>
                <a:latin typeface="Merriweather"/>
                <a:ea typeface="Merriweather"/>
                <a:cs typeface="Merriweather"/>
                <a:sym typeface="Merriweather"/>
              </a:rPr>
              <a:t>Iowa State University, 2001</a:t>
            </a:r>
            <a:br>
              <a:rPr lang="en">
                <a:solidFill>
                  <a:schemeClr val="dk2"/>
                </a:solidFill>
                <a:latin typeface="Merriweather"/>
                <a:ea typeface="Merriweather"/>
                <a:cs typeface="Merriweather"/>
                <a:sym typeface="Merriweather"/>
              </a:rPr>
            </a:br>
            <a:r>
              <a:rPr lang="en">
                <a:solidFill>
                  <a:schemeClr val="dk2"/>
                </a:solidFill>
                <a:latin typeface="Merriweather"/>
                <a:ea typeface="Merriweather"/>
                <a:cs typeface="Merriweather"/>
                <a:sym typeface="Merriweather"/>
              </a:rPr>
              <a:t>“Food, Fuel, and Freeways: </a:t>
            </a:r>
            <a:r>
              <a:rPr lang="en">
                <a:solidFill>
                  <a:srgbClr val="444444"/>
                </a:solidFill>
                <a:highlight>
                  <a:srgbClr val="FFFFFF"/>
                </a:highlight>
                <a:latin typeface="Merriweather"/>
                <a:ea typeface="Merriweather"/>
                <a:cs typeface="Merriweather"/>
                <a:sym typeface="Merriweather"/>
              </a:rPr>
              <a:t>An Iowa perspective on how far food travels, fuel usage, and greenhouse gas emissions”</a:t>
            </a:r>
            <a:endParaRPr>
              <a:solidFill>
                <a:schemeClr val="dk2"/>
              </a:solidFill>
              <a:latin typeface="Merriweather"/>
              <a:ea typeface="Merriweather"/>
              <a:cs typeface="Merriweather"/>
              <a:sym typeface="Merriweather"/>
            </a:endParaRPr>
          </a:p>
        </p:txBody>
      </p:sp>
      <p:sp>
        <p:nvSpPr>
          <p:cNvPr id="178" name="Google Shape;178;p29"/>
          <p:cNvSpPr txBox="1"/>
          <p:nvPr/>
        </p:nvSpPr>
        <p:spPr>
          <a:xfrm>
            <a:off x="2358450" y="2195100"/>
            <a:ext cx="4427100" cy="31965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Merriweather"/>
                <a:ea typeface="Merriweather"/>
                <a:cs typeface="Merriweather"/>
                <a:sym typeface="Merriweather"/>
              </a:rPr>
              <a:t>Average Distances from Farm to Market</a:t>
            </a:r>
            <a:endParaRPr sz="16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b="1" lang="en" sz="1100">
                <a:solidFill>
                  <a:schemeClr val="dk1"/>
                </a:solidFill>
                <a:highlight>
                  <a:srgbClr val="FFFFFF"/>
                </a:highlight>
                <a:latin typeface="Merriweather"/>
                <a:ea typeface="Merriweather"/>
                <a:cs typeface="Merriweather"/>
                <a:sym typeface="Merriweather"/>
              </a:rPr>
              <a:t>Terminal Market vs. Ferry Plaza Farmers Market</a:t>
            </a:r>
            <a:endParaRPr b="1"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Apples: 1,555 miles vs. 77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Tomatoes: 1,369 miles vs. 117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Grapes: 2,143 miles vs. 134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Beans: 766 miles vs. 101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Peaches: 1,674 miles vs. 173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Winter Squash: 781 miles vs. 98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Greens: 889 miles vs. 99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Lettuce: 2,055 miles vs. 102 miles</a:t>
            </a:r>
            <a:endParaRPr sz="1100">
              <a:solidFill>
                <a:schemeClr val="dk1"/>
              </a:solidFill>
              <a:highlight>
                <a:srgbClr val="FFFFFF"/>
              </a:highlight>
              <a:latin typeface="Merriweather"/>
              <a:ea typeface="Merriweather"/>
              <a:cs typeface="Merriweather"/>
              <a:sym typeface="Merriweather"/>
            </a:endParaRPr>
          </a:p>
          <a:p>
            <a:pPr indent="0" lvl="0" marL="0" rtl="0" algn="l">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167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What’s the overall impact (1-Ton/1000 miles)?</a:t>
            </a:r>
            <a:endParaRPr>
              <a:latin typeface="Merriweather"/>
              <a:ea typeface="Merriweather"/>
              <a:cs typeface="Merriweather"/>
              <a:sym typeface="Merriweather"/>
            </a:endParaRPr>
          </a:p>
        </p:txBody>
      </p:sp>
      <p:sp>
        <p:nvSpPr>
          <p:cNvPr id="184" name="Google Shape;184;p30"/>
          <p:cNvSpPr txBox="1"/>
          <p:nvPr>
            <p:ph idx="1" type="body"/>
          </p:nvPr>
        </p:nvSpPr>
        <p:spPr>
          <a:xfrm>
            <a:off x="120400" y="14605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Time</a:t>
            </a:r>
            <a:br>
              <a:rPr lang="en" sz="1390">
                <a:latin typeface="Merriweather"/>
                <a:ea typeface="Merriweather"/>
                <a:cs typeface="Merriweather"/>
                <a:sym typeface="Merriweather"/>
              </a:rPr>
            </a:br>
            <a:r>
              <a:rPr lang="en" sz="1390">
                <a:latin typeface="Merriweather"/>
                <a:ea typeface="Merriweather"/>
                <a:cs typeface="Merriweather"/>
                <a:sym typeface="Merriweather"/>
              </a:rPr>
              <a:t>(Hours)</a:t>
            </a:r>
            <a:endParaRPr sz="1390">
              <a:latin typeface="Merriweather"/>
              <a:ea typeface="Merriweather"/>
              <a:cs typeface="Merriweather"/>
              <a:sym typeface="Merriweather"/>
            </a:endParaRPr>
          </a:p>
        </p:txBody>
      </p:sp>
      <p:sp>
        <p:nvSpPr>
          <p:cNvPr id="185" name="Google Shape;185;p30"/>
          <p:cNvSpPr txBox="1"/>
          <p:nvPr>
            <p:ph idx="1" type="body"/>
          </p:nvPr>
        </p:nvSpPr>
        <p:spPr>
          <a:xfrm>
            <a:off x="1179050"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Fast Ship</a:t>
            </a:r>
            <a:endParaRPr>
              <a:latin typeface="Merriweather"/>
              <a:ea typeface="Merriweather"/>
              <a:cs typeface="Merriweather"/>
              <a:sym typeface="Merriweather"/>
            </a:endParaRPr>
          </a:p>
        </p:txBody>
      </p:sp>
      <p:sp>
        <p:nvSpPr>
          <p:cNvPr id="186" name="Google Shape;186;p30"/>
          <p:cNvSpPr txBox="1"/>
          <p:nvPr>
            <p:ph idx="1" type="body"/>
          </p:nvPr>
        </p:nvSpPr>
        <p:spPr>
          <a:xfrm>
            <a:off x="2148050" y="740263"/>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Slow Ship</a:t>
            </a:r>
            <a:endParaRPr>
              <a:latin typeface="Merriweather"/>
              <a:ea typeface="Merriweather"/>
              <a:cs typeface="Merriweather"/>
              <a:sym typeface="Merriweather"/>
            </a:endParaRPr>
          </a:p>
        </p:txBody>
      </p:sp>
      <p:sp>
        <p:nvSpPr>
          <p:cNvPr id="187" name="Google Shape;187;p30"/>
          <p:cNvSpPr txBox="1"/>
          <p:nvPr>
            <p:ph idx="1" type="body"/>
          </p:nvPr>
        </p:nvSpPr>
        <p:spPr>
          <a:xfrm>
            <a:off x="4994675"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Big Truck</a:t>
            </a:r>
            <a:endParaRPr>
              <a:latin typeface="Merriweather"/>
              <a:ea typeface="Merriweather"/>
              <a:cs typeface="Merriweather"/>
              <a:sym typeface="Merriweather"/>
            </a:endParaRPr>
          </a:p>
        </p:txBody>
      </p:sp>
      <p:sp>
        <p:nvSpPr>
          <p:cNvPr id="188" name="Google Shape;188;p30"/>
          <p:cNvSpPr txBox="1"/>
          <p:nvPr>
            <p:ph idx="1" type="body"/>
          </p:nvPr>
        </p:nvSpPr>
        <p:spPr>
          <a:xfrm>
            <a:off x="311705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Small Truck</a:t>
            </a:r>
            <a:endParaRPr sz="1250">
              <a:latin typeface="Merriweather"/>
              <a:ea typeface="Merriweather"/>
              <a:cs typeface="Merriweather"/>
              <a:sym typeface="Merriweather"/>
            </a:endParaRPr>
          </a:p>
        </p:txBody>
      </p:sp>
      <p:sp>
        <p:nvSpPr>
          <p:cNvPr id="189" name="Google Shape;189;p30"/>
          <p:cNvSpPr txBox="1"/>
          <p:nvPr>
            <p:ph idx="1" type="body"/>
          </p:nvPr>
        </p:nvSpPr>
        <p:spPr>
          <a:xfrm>
            <a:off x="408750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Medium Truck</a:t>
            </a:r>
            <a:endParaRPr sz="1250">
              <a:latin typeface="Merriweather"/>
              <a:ea typeface="Merriweather"/>
              <a:cs typeface="Merriweather"/>
              <a:sym typeface="Merriweather"/>
            </a:endParaRPr>
          </a:p>
        </p:txBody>
      </p:sp>
      <p:sp>
        <p:nvSpPr>
          <p:cNvPr id="190" name="Google Shape;190;p30"/>
          <p:cNvSpPr txBox="1"/>
          <p:nvPr>
            <p:ph idx="1" type="body"/>
          </p:nvPr>
        </p:nvSpPr>
        <p:spPr>
          <a:xfrm>
            <a:off x="6026950"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Plane</a:t>
            </a:r>
            <a:endParaRPr sz="1250">
              <a:latin typeface="Merriweather"/>
              <a:ea typeface="Merriweather"/>
              <a:cs typeface="Merriweather"/>
              <a:sym typeface="Merriweather"/>
            </a:endParaRPr>
          </a:p>
        </p:txBody>
      </p:sp>
      <p:sp>
        <p:nvSpPr>
          <p:cNvPr id="191" name="Google Shape;191;p30"/>
          <p:cNvSpPr txBox="1"/>
          <p:nvPr>
            <p:ph idx="1" type="body"/>
          </p:nvPr>
        </p:nvSpPr>
        <p:spPr>
          <a:xfrm>
            <a:off x="6927475"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Train</a:t>
            </a:r>
            <a:endParaRPr sz="1250">
              <a:latin typeface="Merriweather"/>
              <a:ea typeface="Merriweather"/>
              <a:cs typeface="Merriweather"/>
              <a:sym typeface="Merriweather"/>
            </a:endParaRPr>
          </a:p>
        </p:txBody>
      </p:sp>
      <p:sp>
        <p:nvSpPr>
          <p:cNvPr id="192" name="Google Shape;192;p30"/>
          <p:cNvSpPr txBox="1"/>
          <p:nvPr/>
        </p:nvSpPr>
        <p:spPr>
          <a:xfrm>
            <a:off x="123785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38.5</a:t>
            </a:r>
            <a:endParaRPr>
              <a:latin typeface="Merriweather"/>
              <a:ea typeface="Merriweather"/>
              <a:cs typeface="Merriweather"/>
              <a:sym typeface="Merriweather"/>
            </a:endParaRPr>
          </a:p>
        </p:txBody>
      </p:sp>
      <p:sp>
        <p:nvSpPr>
          <p:cNvPr id="193" name="Google Shape;193;p30"/>
          <p:cNvSpPr txBox="1"/>
          <p:nvPr/>
        </p:nvSpPr>
        <p:spPr>
          <a:xfrm>
            <a:off x="2148050" y="15580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45.5</a:t>
            </a:r>
            <a:endParaRPr>
              <a:latin typeface="Merriweather"/>
              <a:ea typeface="Merriweather"/>
              <a:cs typeface="Merriweather"/>
              <a:sym typeface="Merriweather"/>
            </a:endParaRPr>
          </a:p>
        </p:txBody>
      </p:sp>
      <p:sp>
        <p:nvSpPr>
          <p:cNvPr id="194" name="Google Shape;194;p30"/>
          <p:cNvSpPr txBox="1"/>
          <p:nvPr/>
        </p:nvSpPr>
        <p:spPr>
          <a:xfrm>
            <a:off x="32067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195" name="Google Shape;195;p30"/>
          <p:cNvSpPr txBox="1"/>
          <p:nvPr/>
        </p:nvSpPr>
        <p:spPr>
          <a:xfrm>
            <a:off x="41169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196" name="Google Shape;196;p30"/>
          <p:cNvSpPr txBox="1"/>
          <p:nvPr/>
        </p:nvSpPr>
        <p:spPr>
          <a:xfrm>
            <a:off x="50240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197" name="Google Shape;197;p30"/>
          <p:cNvSpPr txBox="1"/>
          <p:nvPr/>
        </p:nvSpPr>
        <p:spPr>
          <a:xfrm>
            <a:off x="6129575" y="15580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198" name="Google Shape;198;p30"/>
          <p:cNvSpPr txBox="1"/>
          <p:nvPr/>
        </p:nvSpPr>
        <p:spPr>
          <a:xfrm>
            <a:off x="70397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40</a:t>
            </a:r>
            <a:endParaRPr>
              <a:latin typeface="Merriweather"/>
              <a:ea typeface="Merriweather"/>
              <a:cs typeface="Merriweather"/>
              <a:sym typeface="Merriweather"/>
            </a:endParaRPr>
          </a:p>
        </p:txBody>
      </p:sp>
      <p:sp>
        <p:nvSpPr>
          <p:cNvPr id="199" name="Google Shape;199;p30"/>
          <p:cNvSpPr txBox="1"/>
          <p:nvPr>
            <p:ph idx="1" type="body"/>
          </p:nvPr>
        </p:nvSpPr>
        <p:spPr>
          <a:xfrm>
            <a:off x="120400" y="23229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Gallons of Fuel</a:t>
            </a:r>
            <a:endParaRPr sz="1390">
              <a:latin typeface="Merriweather"/>
              <a:ea typeface="Merriweather"/>
              <a:cs typeface="Merriweather"/>
              <a:sym typeface="Merriweather"/>
            </a:endParaRPr>
          </a:p>
        </p:txBody>
      </p:sp>
      <p:sp>
        <p:nvSpPr>
          <p:cNvPr id="200" name="Google Shape;200;p30"/>
          <p:cNvSpPr txBox="1"/>
          <p:nvPr/>
        </p:nvSpPr>
        <p:spPr>
          <a:xfrm>
            <a:off x="123785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.99</a:t>
            </a:r>
            <a:endParaRPr>
              <a:latin typeface="Merriweather"/>
              <a:ea typeface="Merriweather"/>
              <a:cs typeface="Merriweather"/>
              <a:sym typeface="Merriweather"/>
            </a:endParaRPr>
          </a:p>
        </p:txBody>
      </p:sp>
      <p:sp>
        <p:nvSpPr>
          <p:cNvPr id="201" name="Google Shape;201;p30"/>
          <p:cNvSpPr txBox="1"/>
          <p:nvPr/>
        </p:nvSpPr>
        <p:spPr>
          <a:xfrm>
            <a:off x="2148050" y="24204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.63</a:t>
            </a:r>
            <a:endParaRPr>
              <a:latin typeface="Merriweather"/>
              <a:ea typeface="Merriweather"/>
              <a:cs typeface="Merriweather"/>
              <a:sym typeface="Merriweather"/>
            </a:endParaRPr>
          </a:p>
        </p:txBody>
      </p:sp>
      <p:sp>
        <p:nvSpPr>
          <p:cNvPr id="202" name="Google Shape;202;p30"/>
          <p:cNvSpPr txBox="1"/>
          <p:nvPr/>
        </p:nvSpPr>
        <p:spPr>
          <a:xfrm>
            <a:off x="32067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a:t>
            </a:r>
            <a:endParaRPr>
              <a:latin typeface="Merriweather"/>
              <a:ea typeface="Merriweather"/>
              <a:cs typeface="Merriweather"/>
              <a:sym typeface="Merriweather"/>
            </a:endParaRPr>
          </a:p>
        </p:txBody>
      </p:sp>
      <p:sp>
        <p:nvSpPr>
          <p:cNvPr id="203" name="Google Shape;203;p30"/>
          <p:cNvSpPr txBox="1"/>
          <p:nvPr/>
        </p:nvSpPr>
        <p:spPr>
          <a:xfrm>
            <a:off x="41169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6.7</a:t>
            </a:r>
            <a:endParaRPr>
              <a:latin typeface="Merriweather"/>
              <a:ea typeface="Merriweather"/>
              <a:cs typeface="Merriweather"/>
              <a:sym typeface="Merriweather"/>
            </a:endParaRPr>
          </a:p>
        </p:txBody>
      </p:sp>
      <p:sp>
        <p:nvSpPr>
          <p:cNvPr id="204" name="Google Shape;204;p30"/>
          <p:cNvSpPr txBox="1"/>
          <p:nvPr/>
        </p:nvSpPr>
        <p:spPr>
          <a:xfrm>
            <a:off x="50240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a:t>
            </a:r>
            <a:endParaRPr>
              <a:latin typeface="Merriweather"/>
              <a:ea typeface="Merriweather"/>
              <a:cs typeface="Merriweather"/>
              <a:sym typeface="Merriweather"/>
            </a:endParaRPr>
          </a:p>
        </p:txBody>
      </p:sp>
      <p:sp>
        <p:nvSpPr>
          <p:cNvPr id="205" name="Google Shape;205;p30"/>
          <p:cNvSpPr txBox="1"/>
          <p:nvPr/>
        </p:nvSpPr>
        <p:spPr>
          <a:xfrm>
            <a:off x="6129575" y="24204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222.2</a:t>
            </a:r>
            <a:endParaRPr>
              <a:latin typeface="Merriweather"/>
              <a:ea typeface="Merriweather"/>
              <a:cs typeface="Merriweather"/>
              <a:sym typeface="Merriweather"/>
            </a:endParaRPr>
          </a:p>
        </p:txBody>
      </p:sp>
      <p:sp>
        <p:nvSpPr>
          <p:cNvPr id="206" name="Google Shape;206;p30"/>
          <p:cNvSpPr txBox="1"/>
          <p:nvPr/>
        </p:nvSpPr>
        <p:spPr>
          <a:xfrm>
            <a:off x="70397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2.3</a:t>
            </a:r>
            <a:endParaRPr>
              <a:latin typeface="Merriweather"/>
              <a:ea typeface="Merriweather"/>
              <a:cs typeface="Merriweather"/>
              <a:sym typeface="Merriweather"/>
            </a:endParaRPr>
          </a:p>
        </p:txBody>
      </p:sp>
      <p:sp>
        <p:nvSpPr>
          <p:cNvPr id="207" name="Google Shape;207;p30"/>
          <p:cNvSpPr txBox="1"/>
          <p:nvPr>
            <p:ph idx="1" type="body"/>
          </p:nvPr>
        </p:nvSpPr>
        <p:spPr>
          <a:xfrm>
            <a:off x="120400" y="3136925"/>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CO2</a:t>
            </a:r>
            <a:br>
              <a:rPr lang="en" sz="1390">
                <a:latin typeface="Merriweather"/>
                <a:ea typeface="Merriweather"/>
                <a:cs typeface="Merriweather"/>
                <a:sym typeface="Merriweather"/>
              </a:rPr>
            </a:br>
            <a:r>
              <a:rPr lang="en" sz="1390">
                <a:latin typeface="Merriweather"/>
                <a:ea typeface="Merriweather"/>
                <a:cs typeface="Merriweather"/>
                <a:sym typeface="Merriweather"/>
              </a:rPr>
              <a:t>(lbs)</a:t>
            </a:r>
            <a:endParaRPr sz="1390">
              <a:latin typeface="Merriweather"/>
              <a:ea typeface="Merriweather"/>
              <a:cs typeface="Merriweather"/>
              <a:sym typeface="Merriweather"/>
            </a:endParaRPr>
          </a:p>
        </p:txBody>
      </p:sp>
      <p:sp>
        <p:nvSpPr>
          <p:cNvPr id="208" name="Google Shape;208;p30"/>
          <p:cNvSpPr txBox="1"/>
          <p:nvPr/>
        </p:nvSpPr>
        <p:spPr>
          <a:xfrm>
            <a:off x="123785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25.37</a:t>
            </a:r>
            <a:endParaRPr>
              <a:latin typeface="Merriweather"/>
              <a:ea typeface="Merriweather"/>
              <a:cs typeface="Merriweather"/>
              <a:sym typeface="Merriweather"/>
            </a:endParaRPr>
          </a:p>
        </p:txBody>
      </p:sp>
      <p:sp>
        <p:nvSpPr>
          <p:cNvPr id="209" name="Google Shape;209;p30"/>
          <p:cNvSpPr txBox="1"/>
          <p:nvPr/>
        </p:nvSpPr>
        <p:spPr>
          <a:xfrm>
            <a:off x="2148050" y="3234425"/>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16.18</a:t>
            </a:r>
            <a:endParaRPr>
              <a:latin typeface="Merriweather"/>
              <a:ea typeface="Merriweather"/>
              <a:cs typeface="Merriweather"/>
              <a:sym typeface="Merriweather"/>
            </a:endParaRPr>
          </a:p>
        </p:txBody>
      </p:sp>
      <p:sp>
        <p:nvSpPr>
          <p:cNvPr id="210" name="Google Shape;210;p30"/>
          <p:cNvSpPr txBox="1"/>
          <p:nvPr/>
        </p:nvSpPr>
        <p:spPr>
          <a:xfrm>
            <a:off x="32067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247.5</a:t>
            </a:r>
            <a:endParaRPr>
              <a:latin typeface="Merriweather"/>
              <a:ea typeface="Merriweather"/>
              <a:cs typeface="Merriweather"/>
              <a:sym typeface="Merriweather"/>
            </a:endParaRPr>
          </a:p>
        </p:txBody>
      </p:sp>
      <p:sp>
        <p:nvSpPr>
          <p:cNvPr id="211" name="Google Shape;211;p30"/>
          <p:cNvSpPr txBox="1"/>
          <p:nvPr/>
        </p:nvSpPr>
        <p:spPr>
          <a:xfrm>
            <a:off x="41169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150.7</a:t>
            </a:r>
            <a:endParaRPr>
              <a:latin typeface="Merriweather"/>
              <a:ea typeface="Merriweather"/>
              <a:cs typeface="Merriweather"/>
              <a:sym typeface="Merriweather"/>
            </a:endParaRPr>
          </a:p>
        </p:txBody>
      </p:sp>
      <p:sp>
        <p:nvSpPr>
          <p:cNvPr id="212" name="Google Shape;212;p30"/>
          <p:cNvSpPr txBox="1"/>
          <p:nvPr/>
        </p:nvSpPr>
        <p:spPr>
          <a:xfrm>
            <a:off x="50240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157.3</a:t>
            </a:r>
            <a:endParaRPr>
              <a:latin typeface="Merriweather"/>
              <a:ea typeface="Merriweather"/>
              <a:cs typeface="Merriweather"/>
              <a:sym typeface="Merriweather"/>
            </a:endParaRPr>
          </a:p>
        </p:txBody>
      </p:sp>
      <p:sp>
        <p:nvSpPr>
          <p:cNvPr id="213" name="Google Shape;213;p30"/>
          <p:cNvSpPr txBox="1"/>
          <p:nvPr/>
        </p:nvSpPr>
        <p:spPr>
          <a:xfrm>
            <a:off x="6129575" y="3234425"/>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4777.8</a:t>
            </a:r>
            <a:endParaRPr>
              <a:latin typeface="Merriweather"/>
              <a:ea typeface="Merriweather"/>
              <a:cs typeface="Merriweather"/>
              <a:sym typeface="Merriweather"/>
            </a:endParaRPr>
          </a:p>
        </p:txBody>
      </p:sp>
      <p:sp>
        <p:nvSpPr>
          <p:cNvPr id="214" name="Google Shape;214;p30"/>
          <p:cNvSpPr txBox="1"/>
          <p:nvPr/>
        </p:nvSpPr>
        <p:spPr>
          <a:xfrm>
            <a:off x="70397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51.5</a:t>
            </a:r>
            <a:endParaRPr>
              <a:latin typeface="Merriweather"/>
              <a:ea typeface="Merriweather"/>
              <a:cs typeface="Merriweather"/>
              <a:sym typeface="Merriweather"/>
            </a:endParaRPr>
          </a:p>
        </p:txBody>
      </p:sp>
      <p:sp>
        <p:nvSpPr>
          <p:cNvPr id="215" name="Google Shape;215;p30"/>
          <p:cNvSpPr txBox="1"/>
          <p:nvPr>
            <p:ph idx="1" type="body"/>
          </p:nvPr>
        </p:nvSpPr>
        <p:spPr>
          <a:xfrm>
            <a:off x="120400" y="395095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Fuel cost</a:t>
            </a:r>
            <a:br>
              <a:rPr lang="en" sz="1390">
                <a:latin typeface="Merriweather"/>
                <a:ea typeface="Merriweather"/>
                <a:cs typeface="Merriweather"/>
                <a:sym typeface="Merriweather"/>
              </a:rPr>
            </a:br>
            <a:r>
              <a:rPr lang="en" sz="1390">
                <a:latin typeface="Merriweather"/>
                <a:ea typeface="Merriweather"/>
                <a:cs typeface="Merriweather"/>
                <a:sym typeface="Merriweather"/>
              </a:rPr>
              <a:t>2021</a:t>
            </a:r>
            <a:endParaRPr sz="1390">
              <a:latin typeface="Merriweather"/>
              <a:ea typeface="Merriweather"/>
              <a:cs typeface="Merriweather"/>
              <a:sym typeface="Merriweather"/>
            </a:endParaRPr>
          </a:p>
        </p:txBody>
      </p:sp>
      <p:sp>
        <p:nvSpPr>
          <p:cNvPr id="216" name="Google Shape;216;p30"/>
          <p:cNvSpPr txBox="1"/>
          <p:nvPr/>
        </p:nvSpPr>
        <p:spPr>
          <a:xfrm>
            <a:off x="123785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1.80</a:t>
            </a:r>
            <a:endParaRPr>
              <a:latin typeface="Merriweather"/>
              <a:ea typeface="Merriweather"/>
              <a:cs typeface="Merriweather"/>
              <a:sym typeface="Merriweather"/>
            </a:endParaRPr>
          </a:p>
        </p:txBody>
      </p:sp>
      <p:sp>
        <p:nvSpPr>
          <p:cNvPr id="217" name="Google Shape;217;p30"/>
          <p:cNvSpPr txBox="1"/>
          <p:nvPr/>
        </p:nvSpPr>
        <p:spPr>
          <a:xfrm>
            <a:off x="2148050" y="404845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1.15</a:t>
            </a:r>
            <a:endParaRPr>
              <a:latin typeface="Merriweather"/>
              <a:ea typeface="Merriweather"/>
              <a:cs typeface="Merriweather"/>
              <a:sym typeface="Merriweather"/>
            </a:endParaRPr>
          </a:p>
        </p:txBody>
      </p:sp>
      <p:sp>
        <p:nvSpPr>
          <p:cNvPr id="218" name="Google Shape;218;p30"/>
          <p:cNvSpPr txBox="1"/>
          <p:nvPr/>
        </p:nvSpPr>
        <p:spPr>
          <a:xfrm>
            <a:off x="32067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36.14</a:t>
            </a:r>
            <a:endParaRPr>
              <a:latin typeface="Merriweather"/>
              <a:ea typeface="Merriweather"/>
              <a:cs typeface="Merriweather"/>
              <a:sym typeface="Merriweather"/>
            </a:endParaRPr>
          </a:p>
        </p:txBody>
      </p:sp>
      <p:sp>
        <p:nvSpPr>
          <p:cNvPr id="219" name="Google Shape;219;p30"/>
          <p:cNvSpPr txBox="1"/>
          <p:nvPr/>
        </p:nvSpPr>
        <p:spPr>
          <a:xfrm>
            <a:off x="41169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22.00</a:t>
            </a:r>
            <a:endParaRPr>
              <a:latin typeface="Merriweather"/>
              <a:ea typeface="Merriweather"/>
              <a:cs typeface="Merriweather"/>
              <a:sym typeface="Merriweather"/>
            </a:endParaRPr>
          </a:p>
        </p:txBody>
      </p:sp>
      <p:sp>
        <p:nvSpPr>
          <p:cNvPr id="220" name="Google Shape;220;p30"/>
          <p:cNvSpPr txBox="1"/>
          <p:nvPr/>
        </p:nvSpPr>
        <p:spPr>
          <a:xfrm>
            <a:off x="50240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22.97</a:t>
            </a:r>
            <a:endParaRPr>
              <a:latin typeface="Merriweather"/>
              <a:ea typeface="Merriweather"/>
              <a:cs typeface="Merriweather"/>
              <a:sym typeface="Merriweather"/>
            </a:endParaRPr>
          </a:p>
        </p:txBody>
      </p:sp>
      <p:sp>
        <p:nvSpPr>
          <p:cNvPr id="221" name="Google Shape;221;p30"/>
          <p:cNvSpPr txBox="1"/>
          <p:nvPr/>
        </p:nvSpPr>
        <p:spPr>
          <a:xfrm>
            <a:off x="6129575" y="404845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437.78</a:t>
            </a:r>
            <a:endParaRPr>
              <a:latin typeface="Merriweather"/>
              <a:ea typeface="Merriweather"/>
              <a:cs typeface="Merriweather"/>
              <a:sym typeface="Merriweather"/>
            </a:endParaRPr>
          </a:p>
        </p:txBody>
      </p:sp>
      <p:sp>
        <p:nvSpPr>
          <p:cNvPr id="222" name="Google Shape;222;p30"/>
          <p:cNvSpPr txBox="1"/>
          <p:nvPr/>
        </p:nvSpPr>
        <p:spPr>
          <a:xfrm>
            <a:off x="70397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7.52</a:t>
            </a:r>
            <a:endParaRPr>
              <a:latin typeface="Merriweather"/>
              <a:ea typeface="Merriweather"/>
              <a:cs typeface="Merriweather"/>
              <a:sym typeface="Merriweather"/>
            </a:endParaRPr>
          </a:p>
        </p:txBody>
      </p:sp>
      <p:sp>
        <p:nvSpPr>
          <p:cNvPr id="223" name="Google Shape;223;p30"/>
          <p:cNvSpPr txBox="1"/>
          <p:nvPr/>
        </p:nvSpPr>
        <p:spPr>
          <a:xfrm>
            <a:off x="981750" y="4527900"/>
            <a:ext cx="24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Is this really the best option?</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idx="1" type="body"/>
          </p:nvPr>
        </p:nvSpPr>
        <p:spPr>
          <a:xfrm>
            <a:off x="120400" y="14605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Time</a:t>
            </a:r>
            <a:br>
              <a:rPr lang="en" sz="1390">
                <a:latin typeface="Merriweather"/>
                <a:ea typeface="Merriweather"/>
                <a:cs typeface="Merriweather"/>
                <a:sym typeface="Merriweather"/>
              </a:rPr>
            </a:br>
            <a:r>
              <a:rPr lang="en" sz="1390">
                <a:latin typeface="Merriweather"/>
                <a:ea typeface="Merriweather"/>
                <a:cs typeface="Merriweather"/>
                <a:sym typeface="Merriweather"/>
              </a:rPr>
              <a:t>(Hours)</a:t>
            </a:r>
            <a:endParaRPr sz="1390">
              <a:latin typeface="Merriweather"/>
              <a:ea typeface="Merriweather"/>
              <a:cs typeface="Merriweather"/>
              <a:sym typeface="Merriweather"/>
            </a:endParaRPr>
          </a:p>
        </p:txBody>
      </p:sp>
      <p:sp>
        <p:nvSpPr>
          <p:cNvPr id="229" name="Google Shape;229;p31"/>
          <p:cNvSpPr txBox="1"/>
          <p:nvPr>
            <p:ph idx="1" type="body"/>
          </p:nvPr>
        </p:nvSpPr>
        <p:spPr>
          <a:xfrm>
            <a:off x="1179050"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Fast Ship</a:t>
            </a:r>
            <a:endParaRPr>
              <a:latin typeface="Merriweather"/>
              <a:ea typeface="Merriweather"/>
              <a:cs typeface="Merriweather"/>
              <a:sym typeface="Merriweather"/>
            </a:endParaRPr>
          </a:p>
        </p:txBody>
      </p:sp>
      <p:sp>
        <p:nvSpPr>
          <p:cNvPr id="230" name="Google Shape;230;p31"/>
          <p:cNvSpPr txBox="1"/>
          <p:nvPr>
            <p:ph idx="1" type="body"/>
          </p:nvPr>
        </p:nvSpPr>
        <p:spPr>
          <a:xfrm>
            <a:off x="2148050" y="740263"/>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Slow Ship</a:t>
            </a:r>
            <a:endParaRPr>
              <a:latin typeface="Merriweather"/>
              <a:ea typeface="Merriweather"/>
              <a:cs typeface="Merriweather"/>
              <a:sym typeface="Merriweather"/>
            </a:endParaRPr>
          </a:p>
        </p:txBody>
      </p:sp>
      <p:sp>
        <p:nvSpPr>
          <p:cNvPr id="231" name="Google Shape;231;p31"/>
          <p:cNvSpPr txBox="1"/>
          <p:nvPr>
            <p:ph idx="1" type="body"/>
          </p:nvPr>
        </p:nvSpPr>
        <p:spPr>
          <a:xfrm>
            <a:off x="4994675"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Big Truck</a:t>
            </a:r>
            <a:endParaRPr>
              <a:latin typeface="Merriweather"/>
              <a:ea typeface="Merriweather"/>
              <a:cs typeface="Merriweather"/>
              <a:sym typeface="Merriweather"/>
            </a:endParaRPr>
          </a:p>
        </p:txBody>
      </p:sp>
      <p:sp>
        <p:nvSpPr>
          <p:cNvPr id="232" name="Google Shape;232;p31"/>
          <p:cNvSpPr txBox="1"/>
          <p:nvPr>
            <p:ph idx="1" type="body"/>
          </p:nvPr>
        </p:nvSpPr>
        <p:spPr>
          <a:xfrm>
            <a:off x="311705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Small Truck</a:t>
            </a:r>
            <a:endParaRPr sz="1250">
              <a:latin typeface="Merriweather"/>
              <a:ea typeface="Merriweather"/>
              <a:cs typeface="Merriweather"/>
              <a:sym typeface="Merriweather"/>
            </a:endParaRPr>
          </a:p>
        </p:txBody>
      </p:sp>
      <p:sp>
        <p:nvSpPr>
          <p:cNvPr id="233" name="Google Shape;233;p31"/>
          <p:cNvSpPr txBox="1"/>
          <p:nvPr>
            <p:ph idx="1" type="body"/>
          </p:nvPr>
        </p:nvSpPr>
        <p:spPr>
          <a:xfrm>
            <a:off x="408750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Medium Truck</a:t>
            </a:r>
            <a:endParaRPr sz="1250">
              <a:latin typeface="Merriweather"/>
              <a:ea typeface="Merriweather"/>
              <a:cs typeface="Merriweather"/>
              <a:sym typeface="Merriweather"/>
            </a:endParaRPr>
          </a:p>
        </p:txBody>
      </p:sp>
      <p:sp>
        <p:nvSpPr>
          <p:cNvPr id="234" name="Google Shape;234;p31"/>
          <p:cNvSpPr txBox="1"/>
          <p:nvPr>
            <p:ph idx="1" type="body"/>
          </p:nvPr>
        </p:nvSpPr>
        <p:spPr>
          <a:xfrm>
            <a:off x="6026950"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Plane</a:t>
            </a:r>
            <a:endParaRPr sz="1250">
              <a:latin typeface="Merriweather"/>
              <a:ea typeface="Merriweather"/>
              <a:cs typeface="Merriweather"/>
              <a:sym typeface="Merriweather"/>
            </a:endParaRPr>
          </a:p>
        </p:txBody>
      </p:sp>
      <p:sp>
        <p:nvSpPr>
          <p:cNvPr id="235" name="Google Shape;235;p31"/>
          <p:cNvSpPr txBox="1"/>
          <p:nvPr>
            <p:ph idx="1" type="body"/>
          </p:nvPr>
        </p:nvSpPr>
        <p:spPr>
          <a:xfrm>
            <a:off x="6927475"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Train</a:t>
            </a:r>
            <a:endParaRPr sz="1250">
              <a:latin typeface="Merriweather"/>
              <a:ea typeface="Merriweather"/>
              <a:cs typeface="Merriweather"/>
              <a:sym typeface="Merriweather"/>
            </a:endParaRPr>
          </a:p>
        </p:txBody>
      </p:sp>
      <p:sp>
        <p:nvSpPr>
          <p:cNvPr id="236" name="Google Shape;236;p31"/>
          <p:cNvSpPr txBox="1"/>
          <p:nvPr/>
        </p:nvSpPr>
        <p:spPr>
          <a:xfrm>
            <a:off x="123785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38.5</a:t>
            </a:r>
            <a:endParaRPr>
              <a:latin typeface="Merriweather"/>
              <a:ea typeface="Merriweather"/>
              <a:cs typeface="Merriweather"/>
              <a:sym typeface="Merriweather"/>
            </a:endParaRPr>
          </a:p>
        </p:txBody>
      </p:sp>
      <p:sp>
        <p:nvSpPr>
          <p:cNvPr id="237" name="Google Shape;237;p31"/>
          <p:cNvSpPr txBox="1"/>
          <p:nvPr/>
        </p:nvSpPr>
        <p:spPr>
          <a:xfrm>
            <a:off x="2148050" y="15580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45.5</a:t>
            </a:r>
            <a:endParaRPr>
              <a:latin typeface="Merriweather"/>
              <a:ea typeface="Merriweather"/>
              <a:cs typeface="Merriweather"/>
              <a:sym typeface="Merriweather"/>
            </a:endParaRPr>
          </a:p>
        </p:txBody>
      </p:sp>
      <p:sp>
        <p:nvSpPr>
          <p:cNvPr id="238" name="Google Shape;238;p31"/>
          <p:cNvSpPr txBox="1"/>
          <p:nvPr/>
        </p:nvSpPr>
        <p:spPr>
          <a:xfrm>
            <a:off x="32067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239" name="Google Shape;239;p31"/>
          <p:cNvSpPr txBox="1"/>
          <p:nvPr/>
        </p:nvSpPr>
        <p:spPr>
          <a:xfrm>
            <a:off x="41169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240" name="Google Shape;240;p31"/>
          <p:cNvSpPr txBox="1"/>
          <p:nvPr/>
        </p:nvSpPr>
        <p:spPr>
          <a:xfrm>
            <a:off x="50240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241" name="Google Shape;241;p31"/>
          <p:cNvSpPr txBox="1"/>
          <p:nvPr/>
        </p:nvSpPr>
        <p:spPr>
          <a:xfrm>
            <a:off x="6129575" y="15580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242" name="Google Shape;242;p31"/>
          <p:cNvSpPr txBox="1"/>
          <p:nvPr/>
        </p:nvSpPr>
        <p:spPr>
          <a:xfrm>
            <a:off x="7039775" y="1558000"/>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FFFF00"/>
                </a:highlight>
                <a:latin typeface="Merriweather"/>
                <a:ea typeface="Merriweather"/>
                <a:cs typeface="Merriweather"/>
                <a:sym typeface="Merriweather"/>
              </a:rPr>
              <a:t>40</a:t>
            </a:r>
            <a:endParaRPr>
              <a:highlight>
                <a:srgbClr val="FFFF00"/>
              </a:highlight>
              <a:latin typeface="Merriweather"/>
              <a:ea typeface="Merriweather"/>
              <a:cs typeface="Merriweather"/>
              <a:sym typeface="Merriweather"/>
            </a:endParaRPr>
          </a:p>
        </p:txBody>
      </p:sp>
      <p:sp>
        <p:nvSpPr>
          <p:cNvPr id="243" name="Google Shape;243;p31"/>
          <p:cNvSpPr txBox="1"/>
          <p:nvPr>
            <p:ph idx="1" type="body"/>
          </p:nvPr>
        </p:nvSpPr>
        <p:spPr>
          <a:xfrm>
            <a:off x="120400" y="23229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Gallons of Fuel</a:t>
            </a:r>
            <a:endParaRPr sz="1390">
              <a:latin typeface="Merriweather"/>
              <a:ea typeface="Merriweather"/>
              <a:cs typeface="Merriweather"/>
              <a:sym typeface="Merriweather"/>
            </a:endParaRPr>
          </a:p>
        </p:txBody>
      </p:sp>
      <p:sp>
        <p:nvSpPr>
          <p:cNvPr id="244" name="Google Shape;244;p31"/>
          <p:cNvSpPr txBox="1"/>
          <p:nvPr/>
        </p:nvSpPr>
        <p:spPr>
          <a:xfrm>
            <a:off x="123785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.99</a:t>
            </a:r>
            <a:endParaRPr>
              <a:latin typeface="Merriweather"/>
              <a:ea typeface="Merriweather"/>
              <a:cs typeface="Merriweather"/>
              <a:sym typeface="Merriweather"/>
            </a:endParaRPr>
          </a:p>
        </p:txBody>
      </p:sp>
      <p:sp>
        <p:nvSpPr>
          <p:cNvPr id="245" name="Google Shape;245;p31"/>
          <p:cNvSpPr txBox="1"/>
          <p:nvPr/>
        </p:nvSpPr>
        <p:spPr>
          <a:xfrm>
            <a:off x="2148050" y="24204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.63</a:t>
            </a:r>
            <a:endParaRPr>
              <a:latin typeface="Merriweather"/>
              <a:ea typeface="Merriweather"/>
              <a:cs typeface="Merriweather"/>
              <a:sym typeface="Merriweather"/>
            </a:endParaRPr>
          </a:p>
        </p:txBody>
      </p:sp>
      <p:sp>
        <p:nvSpPr>
          <p:cNvPr id="246" name="Google Shape;246;p31"/>
          <p:cNvSpPr txBox="1"/>
          <p:nvPr/>
        </p:nvSpPr>
        <p:spPr>
          <a:xfrm>
            <a:off x="32067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a:t>
            </a:r>
            <a:endParaRPr>
              <a:latin typeface="Merriweather"/>
              <a:ea typeface="Merriweather"/>
              <a:cs typeface="Merriweather"/>
              <a:sym typeface="Merriweather"/>
            </a:endParaRPr>
          </a:p>
        </p:txBody>
      </p:sp>
      <p:sp>
        <p:nvSpPr>
          <p:cNvPr id="247" name="Google Shape;247;p31"/>
          <p:cNvSpPr txBox="1"/>
          <p:nvPr/>
        </p:nvSpPr>
        <p:spPr>
          <a:xfrm>
            <a:off x="41169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6.7</a:t>
            </a:r>
            <a:endParaRPr>
              <a:latin typeface="Merriweather"/>
              <a:ea typeface="Merriweather"/>
              <a:cs typeface="Merriweather"/>
              <a:sym typeface="Merriweather"/>
            </a:endParaRPr>
          </a:p>
        </p:txBody>
      </p:sp>
      <p:sp>
        <p:nvSpPr>
          <p:cNvPr id="248" name="Google Shape;248;p31"/>
          <p:cNvSpPr txBox="1"/>
          <p:nvPr/>
        </p:nvSpPr>
        <p:spPr>
          <a:xfrm>
            <a:off x="50240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a:t>
            </a:r>
            <a:endParaRPr>
              <a:latin typeface="Merriweather"/>
              <a:ea typeface="Merriweather"/>
              <a:cs typeface="Merriweather"/>
              <a:sym typeface="Merriweather"/>
            </a:endParaRPr>
          </a:p>
        </p:txBody>
      </p:sp>
      <p:sp>
        <p:nvSpPr>
          <p:cNvPr id="249" name="Google Shape;249;p31"/>
          <p:cNvSpPr txBox="1"/>
          <p:nvPr/>
        </p:nvSpPr>
        <p:spPr>
          <a:xfrm>
            <a:off x="6129575" y="24204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222.2</a:t>
            </a:r>
            <a:endParaRPr>
              <a:latin typeface="Merriweather"/>
              <a:ea typeface="Merriweather"/>
              <a:cs typeface="Merriweather"/>
              <a:sym typeface="Merriweather"/>
            </a:endParaRPr>
          </a:p>
        </p:txBody>
      </p:sp>
      <p:sp>
        <p:nvSpPr>
          <p:cNvPr id="250" name="Google Shape;250;p31"/>
          <p:cNvSpPr txBox="1"/>
          <p:nvPr/>
        </p:nvSpPr>
        <p:spPr>
          <a:xfrm>
            <a:off x="7039775" y="2420400"/>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2.3</a:t>
            </a:r>
            <a:endParaRPr>
              <a:latin typeface="Merriweather"/>
              <a:ea typeface="Merriweather"/>
              <a:cs typeface="Merriweather"/>
              <a:sym typeface="Merriweather"/>
            </a:endParaRPr>
          </a:p>
        </p:txBody>
      </p:sp>
      <p:sp>
        <p:nvSpPr>
          <p:cNvPr id="251" name="Google Shape;251;p31"/>
          <p:cNvSpPr txBox="1"/>
          <p:nvPr>
            <p:ph idx="1" type="body"/>
          </p:nvPr>
        </p:nvSpPr>
        <p:spPr>
          <a:xfrm>
            <a:off x="120400" y="3136925"/>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CO2</a:t>
            </a:r>
            <a:br>
              <a:rPr lang="en" sz="1390">
                <a:latin typeface="Merriweather"/>
                <a:ea typeface="Merriweather"/>
                <a:cs typeface="Merriweather"/>
                <a:sym typeface="Merriweather"/>
              </a:rPr>
            </a:br>
            <a:r>
              <a:rPr lang="en" sz="1390">
                <a:latin typeface="Merriweather"/>
                <a:ea typeface="Merriweather"/>
                <a:cs typeface="Merriweather"/>
                <a:sym typeface="Merriweather"/>
              </a:rPr>
              <a:t>(lbs)</a:t>
            </a:r>
            <a:endParaRPr sz="1390">
              <a:latin typeface="Merriweather"/>
              <a:ea typeface="Merriweather"/>
              <a:cs typeface="Merriweather"/>
              <a:sym typeface="Merriweather"/>
            </a:endParaRPr>
          </a:p>
        </p:txBody>
      </p:sp>
      <p:sp>
        <p:nvSpPr>
          <p:cNvPr id="252" name="Google Shape;252;p31"/>
          <p:cNvSpPr txBox="1"/>
          <p:nvPr/>
        </p:nvSpPr>
        <p:spPr>
          <a:xfrm>
            <a:off x="123785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25.37</a:t>
            </a:r>
            <a:endParaRPr>
              <a:latin typeface="Merriweather"/>
              <a:ea typeface="Merriweather"/>
              <a:cs typeface="Merriweather"/>
              <a:sym typeface="Merriweather"/>
            </a:endParaRPr>
          </a:p>
        </p:txBody>
      </p:sp>
      <p:sp>
        <p:nvSpPr>
          <p:cNvPr id="253" name="Google Shape;253;p31"/>
          <p:cNvSpPr txBox="1"/>
          <p:nvPr/>
        </p:nvSpPr>
        <p:spPr>
          <a:xfrm>
            <a:off x="2148050" y="3234425"/>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16.18</a:t>
            </a:r>
            <a:endParaRPr>
              <a:latin typeface="Merriweather"/>
              <a:ea typeface="Merriweather"/>
              <a:cs typeface="Merriweather"/>
              <a:sym typeface="Merriweather"/>
            </a:endParaRPr>
          </a:p>
        </p:txBody>
      </p:sp>
      <p:sp>
        <p:nvSpPr>
          <p:cNvPr id="254" name="Google Shape;254;p31"/>
          <p:cNvSpPr txBox="1"/>
          <p:nvPr/>
        </p:nvSpPr>
        <p:spPr>
          <a:xfrm>
            <a:off x="32067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247.5</a:t>
            </a:r>
            <a:endParaRPr>
              <a:latin typeface="Merriweather"/>
              <a:ea typeface="Merriweather"/>
              <a:cs typeface="Merriweather"/>
              <a:sym typeface="Merriweather"/>
            </a:endParaRPr>
          </a:p>
        </p:txBody>
      </p:sp>
      <p:sp>
        <p:nvSpPr>
          <p:cNvPr id="255" name="Google Shape;255;p31"/>
          <p:cNvSpPr txBox="1"/>
          <p:nvPr/>
        </p:nvSpPr>
        <p:spPr>
          <a:xfrm>
            <a:off x="41169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150.7</a:t>
            </a:r>
            <a:endParaRPr>
              <a:latin typeface="Merriweather"/>
              <a:ea typeface="Merriweather"/>
              <a:cs typeface="Merriweather"/>
              <a:sym typeface="Merriweather"/>
            </a:endParaRPr>
          </a:p>
        </p:txBody>
      </p:sp>
      <p:sp>
        <p:nvSpPr>
          <p:cNvPr id="256" name="Google Shape;256;p31"/>
          <p:cNvSpPr txBox="1"/>
          <p:nvPr/>
        </p:nvSpPr>
        <p:spPr>
          <a:xfrm>
            <a:off x="50240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157.3</a:t>
            </a:r>
            <a:endParaRPr>
              <a:latin typeface="Merriweather"/>
              <a:ea typeface="Merriweather"/>
              <a:cs typeface="Merriweather"/>
              <a:sym typeface="Merriweather"/>
            </a:endParaRPr>
          </a:p>
        </p:txBody>
      </p:sp>
      <p:sp>
        <p:nvSpPr>
          <p:cNvPr id="257" name="Google Shape;257;p31"/>
          <p:cNvSpPr txBox="1"/>
          <p:nvPr/>
        </p:nvSpPr>
        <p:spPr>
          <a:xfrm>
            <a:off x="6129575" y="3234425"/>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4777.8</a:t>
            </a:r>
            <a:endParaRPr>
              <a:latin typeface="Merriweather"/>
              <a:ea typeface="Merriweather"/>
              <a:cs typeface="Merriweather"/>
              <a:sym typeface="Merriweather"/>
            </a:endParaRPr>
          </a:p>
        </p:txBody>
      </p:sp>
      <p:sp>
        <p:nvSpPr>
          <p:cNvPr id="258" name="Google Shape;258;p31"/>
          <p:cNvSpPr txBox="1"/>
          <p:nvPr/>
        </p:nvSpPr>
        <p:spPr>
          <a:xfrm>
            <a:off x="7039775" y="3234425"/>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51.5</a:t>
            </a:r>
            <a:endParaRPr>
              <a:latin typeface="Merriweather"/>
              <a:ea typeface="Merriweather"/>
              <a:cs typeface="Merriweather"/>
              <a:sym typeface="Merriweather"/>
            </a:endParaRPr>
          </a:p>
        </p:txBody>
      </p:sp>
      <p:sp>
        <p:nvSpPr>
          <p:cNvPr id="259" name="Google Shape;259;p31"/>
          <p:cNvSpPr txBox="1"/>
          <p:nvPr>
            <p:ph idx="1" type="body"/>
          </p:nvPr>
        </p:nvSpPr>
        <p:spPr>
          <a:xfrm>
            <a:off x="120400" y="395095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Fuel cost</a:t>
            </a:r>
            <a:br>
              <a:rPr lang="en" sz="1390">
                <a:latin typeface="Merriweather"/>
                <a:ea typeface="Merriweather"/>
                <a:cs typeface="Merriweather"/>
                <a:sym typeface="Merriweather"/>
              </a:rPr>
            </a:br>
            <a:r>
              <a:rPr lang="en" sz="1390">
                <a:latin typeface="Merriweather"/>
                <a:ea typeface="Merriweather"/>
                <a:cs typeface="Merriweather"/>
                <a:sym typeface="Merriweather"/>
              </a:rPr>
              <a:t>2021</a:t>
            </a:r>
            <a:endParaRPr sz="1390">
              <a:latin typeface="Merriweather"/>
              <a:ea typeface="Merriweather"/>
              <a:cs typeface="Merriweather"/>
              <a:sym typeface="Merriweather"/>
            </a:endParaRPr>
          </a:p>
        </p:txBody>
      </p:sp>
      <p:sp>
        <p:nvSpPr>
          <p:cNvPr id="260" name="Google Shape;260;p31"/>
          <p:cNvSpPr txBox="1"/>
          <p:nvPr/>
        </p:nvSpPr>
        <p:spPr>
          <a:xfrm>
            <a:off x="123785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1.80</a:t>
            </a:r>
            <a:endParaRPr>
              <a:latin typeface="Merriweather"/>
              <a:ea typeface="Merriweather"/>
              <a:cs typeface="Merriweather"/>
              <a:sym typeface="Merriweather"/>
            </a:endParaRPr>
          </a:p>
        </p:txBody>
      </p:sp>
      <p:sp>
        <p:nvSpPr>
          <p:cNvPr id="261" name="Google Shape;261;p31"/>
          <p:cNvSpPr txBox="1"/>
          <p:nvPr/>
        </p:nvSpPr>
        <p:spPr>
          <a:xfrm>
            <a:off x="2148050" y="404845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1.15</a:t>
            </a:r>
            <a:endParaRPr>
              <a:latin typeface="Merriweather"/>
              <a:ea typeface="Merriweather"/>
              <a:cs typeface="Merriweather"/>
              <a:sym typeface="Merriweather"/>
            </a:endParaRPr>
          </a:p>
        </p:txBody>
      </p:sp>
      <p:sp>
        <p:nvSpPr>
          <p:cNvPr id="262" name="Google Shape;262;p31"/>
          <p:cNvSpPr txBox="1"/>
          <p:nvPr/>
        </p:nvSpPr>
        <p:spPr>
          <a:xfrm>
            <a:off x="32067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36.14</a:t>
            </a:r>
            <a:endParaRPr>
              <a:latin typeface="Merriweather"/>
              <a:ea typeface="Merriweather"/>
              <a:cs typeface="Merriweather"/>
              <a:sym typeface="Merriweather"/>
            </a:endParaRPr>
          </a:p>
        </p:txBody>
      </p:sp>
      <p:sp>
        <p:nvSpPr>
          <p:cNvPr id="263" name="Google Shape;263;p31"/>
          <p:cNvSpPr txBox="1"/>
          <p:nvPr/>
        </p:nvSpPr>
        <p:spPr>
          <a:xfrm>
            <a:off x="41169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22.00</a:t>
            </a:r>
            <a:endParaRPr>
              <a:latin typeface="Merriweather"/>
              <a:ea typeface="Merriweather"/>
              <a:cs typeface="Merriweather"/>
              <a:sym typeface="Merriweather"/>
            </a:endParaRPr>
          </a:p>
        </p:txBody>
      </p:sp>
      <p:sp>
        <p:nvSpPr>
          <p:cNvPr id="264" name="Google Shape;264;p31"/>
          <p:cNvSpPr txBox="1"/>
          <p:nvPr/>
        </p:nvSpPr>
        <p:spPr>
          <a:xfrm>
            <a:off x="50240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22.97</a:t>
            </a:r>
            <a:endParaRPr>
              <a:latin typeface="Merriweather"/>
              <a:ea typeface="Merriweather"/>
              <a:cs typeface="Merriweather"/>
              <a:sym typeface="Merriweather"/>
            </a:endParaRPr>
          </a:p>
        </p:txBody>
      </p:sp>
      <p:sp>
        <p:nvSpPr>
          <p:cNvPr id="265" name="Google Shape;265;p31"/>
          <p:cNvSpPr txBox="1"/>
          <p:nvPr/>
        </p:nvSpPr>
        <p:spPr>
          <a:xfrm>
            <a:off x="6129575" y="404845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437.78</a:t>
            </a:r>
            <a:endParaRPr>
              <a:latin typeface="Merriweather"/>
              <a:ea typeface="Merriweather"/>
              <a:cs typeface="Merriweather"/>
              <a:sym typeface="Merriweather"/>
            </a:endParaRPr>
          </a:p>
        </p:txBody>
      </p:sp>
      <p:sp>
        <p:nvSpPr>
          <p:cNvPr id="266" name="Google Shape;266;p31"/>
          <p:cNvSpPr txBox="1"/>
          <p:nvPr/>
        </p:nvSpPr>
        <p:spPr>
          <a:xfrm>
            <a:off x="7039775" y="4048450"/>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7.52</a:t>
            </a:r>
            <a:endParaRPr>
              <a:latin typeface="Merriweather"/>
              <a:ea typeface="Merriweather"/>
              <a:cs typeface="Merriweather"/>
              <a:sym typeface="Merriweather"/>
            </a:endParaRPr>
          </a:p>
        </p:txBody>
      </p:sp>
      <p:sp>
        <p:nvSpPr>
          <p:cNvPr id="267" name="Google Shape;267;p31"/>
          <p:cNvSpPr txBox="1"/>
          <p:nvPr/>
        </p:nvSpPr>
        <p:spPr>
          <a:xfrm>
            <a:off x="981750" y="4527900"/>
            <a:ext cx="24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Is this really the best option?</a:t>
            </a:r>
            <a:endParaRPr>
              <a:latin typeface="Merriweather"/>
              <a:ea typeface="Merriweather"/>
              <a:cs typeface="Merriweather"/>
              <a:sym typeface="Merriweather"/>
            </a:endParaRPr>
          </a:p>
        </p:txBody>
      </p:sp>
      <p:pic>
        <p:nvPicPr>
          <p:cNvPr id="268" name="Google Shape;268;p31"/>
          <p:cNvPicPr preferRelativeResize="0"/>
          <p:nvPr/>
        </p:nvPicPr>
        <p:blipFill rotWithShape="1">
          <a:blip r:embed="rId3">
            <a:alphaModFix/>
          </a:blip>
          <a:srcRect b="0" l="23927" r="29200" t="0"/>
          <a:stretch/>
        </p:blipFill>
        <p:spPr>
          <a:xfrm>
            <a:off x="3206712" y="160800"/>
            <a:ext cx="3899951" cy="4982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Data Sources</a:t>
            </a:r>
            <a:endParaRPr>
              <a:latin typeface="Merriweather"/>
              <a:ea typeface="Merriweather"/>
              <a:cs typeface="Merriweather"/>
              <a:sym typeface="Merriweathe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Surface Transportation Board (</a:t>
            </a:r>
            <a:r>
              <a:rPr lang="en" sz="1200" u="sng">
                <a:solidFill>
                  <a:schemeClr val="accent1"/>
                </a:solidFill>
                <a:latin typeface="Merriweather"/>
                <a:ea typeface="Merriweather"/>
                <a:cs typeface="Merriweather"/>
                <a:sym typeface="Merriweather"/>
              </a:rPr>
              <a:t>Rail Service Data</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Transportation </a:t>
            </a:r>
            <a:br>
              <a:rPr lang="en">
                <a:latin typeface="Merriweather"/>
                <a:ea typeface="Merriweather"/>
                <a:cs typeface="Merriweather"/>
                <a:sym typeface="Merriweather"/>
              </a:rPr>
            </a:br>
            <a:r>
              <a:rPr lang="en">
                <a:latin typeface="Merriweather"/>
                <a:ea typeface="Merriweather"/>
                <a:cs typeface="Merriweather"/>
                <a:sym typeface="Merriweather"/>
              </a:rPr>
              <a:t>		(</a:t>
            </a:r>
            <a:r>
              <a:rPr lang="en" sz="1200" u="sng">
                <a:solidFill>
                  <a:schemeClr val="accent1"/>
                </a:solidFill>
                <a:latin typeface="Merriweather"/>
                <a:ea typeface="Merriweather"/>
                <a:cs typeface="Merriweather"/>
                <a:sym typeface="Merriweather"/>
              </a:rPr>
              <a:t>Average Truck Speeds on Selected Interstate Highways: 2009</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Energy (</a:t>
            </a:r>
            <a:r>
              <a:rPr lang="en" sz="1200" u="sng">
                <a:solidFill>
                  <a:schemeClr val="accent1"/>
                </a:solidFill>
                <a:latin typeface="Merriweather"/>
                <a:ea typeface="Merriweather"/>
                <a:cs typeface="Merriweather"/>
                <a:sym typeface="Merriweather"/>
              </a:rPr>
              <a:t>Motor Vehicle Mileage, Fuel Consumption, and Fuel Economy</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Energy (</a:t>
            </a:r>
            <a:r>
              <a:rPr lang="en" sz="1200" u="sng">
                <a:solidFill>
                  <a:schemeClr val="accent1"/>
                </a:solidFill>
                <a:latin typeface="Merriweather"/>
                <a:ea typeface="Merriweather"/>
                <a:cs typeface="Merriweather"/>
                <a:sym typeface="Merriweather"/>
              </a:rPr>
              <a:t>Short-Term Energy Outlook, December 2021</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Energy (</a:t>
            </a:r>
            <a:r>
              <a:rPr lang="en" sz="1200" u="sng">
                <a:solidFill>
                  <a:schemeClr val="accent1"/>
                </a:solidFill>
                <a:latin typeface="Merriweather"/>
                <a:ea typeface="Merriweather"/>
                <a:cs typeface="Merriweather"/>
                <a:sym typeface="Merriweather"/>
              </a:rPr>
              <a:t>Carbon Dioxide Emissions Coefficients by Fuel</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Geography of Transport Systems, by Jean-Paul Rodrigue </a:t>
            </a:r>
            <a:br>
              <a:rPr lang="en">
                <a:latin typeface="Merriweather"/>
                <a:ea typeface="Merriweather"/>
                <a:cs typeface="Merriweather"/>
                <a:sym typeface="Merriweather"/>
              </a:rPr>
            </a:br>
            <a:r>
              <a:rPr lang="en">
                <a:latin typeface="Merriweather"/>
                <a:ea typeface="Merriweather"/>
                <a:cs typeface="Merriweather"/>
                <a:sym typeface="Merriweather"/>
              </a:rPr>
              <a:t>		(</a:t>
            </a:r>
            <a:r>
              <a:rPr lang="en" sz="1200" u="sng">
                <a:solidFill>
                  <a:schemeClr val="accent1"/>
                </a:solidFill>
                <a:latin typeface="Merriweather"/>
                <a:ea typeface="Merriweather"/>
                <a:cs typeface="Merriweather"/>
                <a:sym typeface="Merriweather"/>
              </a:rPr>
              <a:t>Fuel Consumption by Containership Size and Speed</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Conservation Fund (</a:t>
            </a:r>
            <a:r>
              <a:rPr lang="en" sz="1200" u="sng">
                <a:solidFill>
                  <a:schemeClr val="accent1"/>
                </a:solidFill>
                <a:latin typeface="Merriweather"/>
                <a:ea typeface="Merriweather"/>
                <a:cs typeface="Merriweather"/>
                <a:sym typeface="Merriweather"/>
              </a:rPr>
              <a:t>Moving Freight: Economy and Atmosphere</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National Air and Space Museum (</a:t>
            </a:r>
            <a:r>
              <a:rPr lang="en" sz="1200" u="sng">
                <a:solidFill>
                  <a:schemeClr val="accent1"/>
                </a:solidFill>
                <a:latin typeface="Merriweather"/>
                <a:ea typeface="Merriweather"/>
                <a:cs typeface="Merriweather"/>
                <a:sym typeface="Merriweather"/>
              </a:rPr>
              <a:t>How Things Fly</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Engineering Toolbox (</a:t>
            </a:r>
            <a:r>
              <a:rPr lang="en" sz="1250" u="sng">
                <a:solidFill>
                  <a:schemeClr val="accent1"/>
                </a:solidFill>
                <a:latin typeface="Merriweather"/>
                <a:ea typeface="Merriweather"/>
                <a:cs typeface="Merriweather"/>
                <a:sym typeface="Merriweather"/>
              </a:rPr>
              <a:t>Combustion of Fuels- Carbon Dioxide Emission</a:t>
            </a:r>
            <a:r>
              <a:rPr lang="en">
                <a:latin typeface="Merriweather"/>
                <a:ea typeface="Merriweather"/>
                <a:cs typeface="Merriweather"/>
                <a:sym typeface="Merriweather"/>
              </a:rPr>
              <a:t>)</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311700" y="124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Transporting food by Ship or Train</a:t>
            </a:r>
            <a:endParaRPr>
              <a:latin typeface="Merriweather"/>
              <a:ea typeface="Merriweather"/>
              <a:cs typeface="Merriweather"/>
              <a:sym typeface="Merriweather"/>
            </a:endParaRPr>
          </a:p>
        </p:txBody>
      </p:sp>
      <p:sp>
        <p:nvSpPr>
          <p:cNvPr id="274" name="Google Shape;274;p32"/>
          <p:cNvSpPr txBox="1"/>
          <p:nvPr>
            <p:ph idx="1" type="body"/>
          </p:nvPr>
        </p:nvSpPr>
        <p:spPr>
          <a:xfrm>
            <a:off x="311700" y="1184125"/>
            <a:ext cx="2537700" cy="123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erriweather"/>
                <a:ea typeface="Merriweather"/>
                <a:cs typeface="Merriweather"/>
                <a:sym typeface="Merriweather"/>
              </a:rPr>
              <a:t>Pros:</a:t>
            </a:r>
            <a:endParaRPr sz="1200">
              <a:latin typeface="Merriweather"/>
              <a:ea typeface="Merriweather"/>
              <a:cs typeface="Merriweather"/>
              <a:sym typeface="Merriweather"/>
            </a:endParaRPr>
          </a:p>
          <a:p>
            <a:pPr indent="-304800" lvl="0" marL="457200" rtl="0" algn="l">
              <a:spcBef>
                <a:spcPts val="1200"/>
              </a:spcBef>
              <a:spcAft>
                <a:spcPts val="0"/>
              </a:spcAft>
              <a:buSzPts val="1200"/>
              <a:buFont typeface="Merriweather"/>
              <a:buChar char="●"/>
            </a:pPr>
            <a:r>
              <a:rPr lang="en" sz="1200">
                <a:latin typeface="Merriweather"/>
                <a:ea typeface="Merriweather"/>
                <a:cs typeface="Merriweather"/>
                <a:sym typeface="Merriweather"/>
              </a:rPr>
              <a:t>Fuel efficient over long distances</a:t>
            </a:r>
            <a:endParaRPr sz="1200">
              <a:latin typeface="Merriweather"/>
              <a:ea typeface="Merriweather"/>
              <a:cs typeface="Merriweather"/>
              <a:sym typeface="Merriweather"/>
            </a:endParaRPr>
          </a:p>
        </p:txBody>
      </p:sp>
      <p:sp>
        <p:nvSpPr>
          <p:cNvPr id="275" name="Google Shape;275;p32"/>
          <p:cNvSpPr txBox="1"/>
          <p:nvPr>
            <p:ph idx="1" type="body"/>
          </p:nvPr>
        </p:nvSpPr>
        <p:spPr>
          <a:xfrm>
            <a:off x="2923375" y="1158425"/>
            <a:ext cx="2175600" cy="11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erriweather"/>
                <a:ea typeface="Merriweather"/>
                <a:cs typeface="Merriweather"/>
                <a:sym typeface="Merriweather"/>
              </a:rPr>
              <a:t>Cons:</a:t>
            </a:r>
            <a:endParaRPr sz="1200">
              <a:latin typeface="Merriweather"/>
              <a:ea typeface="Merriweather"/>
              <a:cs typeface="Merriweather"/>
              <a:sym typeface="Merriweather"/>
            </a:endParaRPr>
          </a:p>
          <a:p>
            <a:pPr indent="-304800" lvl="0" marL="457200" rtl="0" algn="l">
              <a:spcBef>
                <a:spcPts val="1200"/>
              </a:spcBef>
              <a:spcAft>
                <a:spcPts val="0"/>
              </a:spcAft>
              <a:buSzPts val="1200"/>
              <a:buFont typeface="Merriweather"/>
              <a:buChar char="●"/>
            </a:pPr>
            <a:r>
              <a:rPr lang="en" sz="1200">
                <a:latin typeface="Merriweather"/>
                <a:ea typeface="Merriweather"/>
                <a:cs typeface="Merriweather"/>
                <a:sym typeface="Merriweather"/>
              </a:rPr>
              <a:t>Slow</a:t>
            </a:r>
            <a:endParaRPr sz="700">
              <a:latin typeface="Merriweather"/>
              <a:ea typeface="Merriweather"/>
              <a:cs typeface="Merriweather"/>
              <a:sym typeface="Merriweather"/>
            </a:endParaRPr>
          </a:p>
        </p:txBody>
      </p:sp>
      <p:sp>
        <p:nvSpPr>
          <p:cNvPr id="276" name="Google Shape;276;p32"/>
          <p:cNvSpPr txBox="1"/>
          <p:nvPr/>
        </p:nvSpPr>
        <p:spPr>
          <a:xfrm>
            <a:off x="311700" y="3676600"/>
            <a:ext cx="25377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Merriweather"/>
              <a:buChar char="●"/>
            </a:pPr>
            <a:r>
              <a:rPr lang="en" sz="1200">
                <a:solidFill>
                  <a:schemeClr val="dk2"/>
                </a:solidFill>
                <a:latin typeface="Merriweather"/>
                <a:ea typeface="Merriweather"/>
                <a:cs typeface="Merriweather"/>
                <a:sym typeface="Merriweather"/>
              </a:rPr>
              <a:t>Less CO2 production - by cargo weight</a:t>
            </a:r>
            <a:endParaRPr sz="800"/>
          </a:p>
        </p:txBody>
      </p:sp>
      <p:sp>
        <p:nvSpPr>
          <p:cNvPr id="277" name="Google Shape;277;p32"/>
          <p:cNvSpPr txBox="1"/>
          <p:nvPr/>
        </p:nvSpPr>
        <p:spPr>
          <a:xfrm>
            <a:off x="311700" y="2588900"/>
            <a:ext cx="25377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Merriweather"/>
              <a:buChar char="●"/>
            </a:pPr>
            <a:r>
              <a:rPr lang="en" sz="1200">
                <a:solidFill>
                  <a:schemeClr val="dk2"/>
                </a:solidFill>
                <a:latin typeface="Merriweather"/>
                <a:ea typeface="Merriweather"/>
                <a:cs typeface="Merriweather"/>
                <a:sym typeface="Merriweather"/>
              </a:rPr>
              <a:t>Effective at moving large amounts at once</a:t>
            </a:r>
            <a:endParaRPr sz="800"/>
          </a:p>
        </p:txBody>
      </p:sp>
      <p:sp>
        <p:nvSpPr>
          <p:cNvPr id="278" name="Google Shape;278;p32"/>
          <p:cNvSpPr txBox="1"/>
          <p:nvPr/>
        </p:nvSpPr>
        <p:spPr>
          <a:xfrm>
            <a:off x="2923375" y="2577700"/>
            <a:ext cx="2175600" cy="104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erriweather"/>
              <a:buChar char="●"/>
            </a:pPr>
            <a:r>
              <a:rPr lang="en" sz="1200">
                <a:solidFill>
                  <a:schemeClr val="dk2"/>
                </a:solidFill>
                <a:latin typeface="Merriweather"/>
                <a:ea typeface="Merriweather"/>
                <a:cs typeface="Merriweather"/>
                <a:sym typeface="Merriweather"/>
              </a:rPr>
              <a:t>Food most likely processed or under-ripe: less nutritious *</a:t>
            </a:r>
            <a:r>
              <a:rPr lang="en" sz="700">
                <a:solidFill>
                  <a:schemeClr val="dk2"/>
                </a:solidFill>
                <a:latin typeface="Merriweather"/>
                <a:ea typeface="Merriweather"/>
                <a:cs typeface="Merriweather"/>
                <a:sym typeface="Merriweather"/>
              </a:rPr>
              <a:t>unless frozen</a:t>
            </a:r>
            <a:endParaRPr sz="800"/>
          </a:p>
        </p:txBody>
      </p:sp>
      <p:sp>
        <p:nvSpPr>
          <p:cNvPr id="279" name="Google Shape;279;p32"/>
          <p:cNvSpPr txBox="1"/>
          <p:nvPr/>
        </p:nvSpPr>
        <p:spPr>
          <a:xfrm>
            <a:off x="2923375" y="3676600"/>
            <a:ext cx="21756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Merriweather"/>
              <a:buChar char="●"/>
            </a:pPr>
            <a:r>
              <a:rPr lang="en" sz="1200">
                <a:solidFill>
                  <a:schemeClr val="dk2"/>
                </a:solidFill>
                <a:latin typeface="Merriweather"/>
                <a:ea typeface="Merriweather"/>
                <a:cs typeface="Merriweather"/>
                <a:sym typeface="Merriweather"/>
              </a:rPr>
              <a:t>Ship and Train is not the end point of that cargo’s journey</a:t>
            </a:r>
            <a:endParaRPr sz="800"/>
          </a:p>
        </p:txBody>
      </p:sp>
      <p:sp>
        <p:nvSpPr>
          <p:cNvPr id="280" name="Google Shape;280;p32"/>
          <p:cNvSpPr txBox="1"/>
          <p:nvPr/>
        </p:nvSpPr>
        <p:spPr>
          <a:xfrm>
            <a:off x="6239075" y="758225"/>
            <a:ext cx="21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vs. </a:t>
            </a:r>
            <a:r>
              <a:rPr lang="en">
                <a:latin typeface="Merriweather"/>
                <a:ea typeface="Merriweather"/>
                <a:cs typeface="Merriweather"/>
                <a:sym typeface="Merriweather"/>
              </a:rPr>
              <a:t>Locally by Truck:</a:t>
            </a:r>
            <a:endParaRPr>
              <a:latin typeface="Merriweather"/>
              <a:ea typeface="Merriweather"/>
              <a:cs typeface="Merriweather"/>
              <a:sym typeface="Merriweather"/>
            </a:endParaRPr>
          </a:p>
        </p:txBody>
      </p:sp>
      <p:sp>
        <p:nvSpPr>
          <p:cNvPr id="281" name="Google Shape;281;p32"/>
          <p:cNvSpPr txBox="1"/>
          <p:nvPr/>
        </p:nvSpPr>
        <p:spPr>
          <a:xfrm>
            <a:off x="6283200" y="1539350"/>
            <a:ext cx="2537700" cy="3509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Less distance = faster delivery time</a:t>
            </a:r>
            <a:br>
              <a:rPr lang="en" sz="1200">
                <a:latin typeface="Merriweather"/>
                <a:ea typeface="Merriweather"/>
                <a:cs typeface="Merriweather"/>
                <a:sym typeface="Merriweather"/>
              </a:rPr>
            </a:br>
            <a:br>
              <a:rPr lang="en" sz="1200">
                <a:latin typeface="Merriweather"/>
                <a:ea typeface="Merriweather"/>
                <a:cs typeface="Merriweather"/>
                <a:sym typeface="Merriweather"/>
              </a:rPr>
            </a:br>
            <a:br>
              <a:rPr lang="en" sz="1200">
                <a:latin typeface="Merriweather"/>
                <a:ea typeface="Merriweather"/>
                <a:cs typeface="Merriweather"/>
                <a:sym typeface="Merriweather"/>
              </a:rPr>
            </a:br>
            <a:br>
              <a:rPr lang="en" sz="1200">
                <a:latin typeface="Merriweather"/>
                <a:ea typeface="Merriweather"/>
                <a:cs typeface="Merriweather"/>
                <a:sym typeface="Merriweather"/>
              </a:rPr>
            </a:b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Produce is fresher/riper </a:t>
            </a:r>
            <a:endParaRPr sz="1200">
              <a:latin typeface="Merriweather"/>
              <a:ea typeface="Merriweather"/>
              <a:cs typeface="Merriweather"/>
              <a:sym typeface="Merriweather"/>
            </a:endParaRPr>
          </a:p>
          <a:p>
            <a:pPr indent="0" lvl="0" marL="457200" rtl="0" algn="l">
              <a:spcBef>
                <a:spcPts val="0"/>
              </a:spcBef>
              <a:spcAft>
                <a:spcPts val="0"/>
              </a:spcAft>
              <a:buNone/>
            </a:pPr>
            <a:br>
              <a:rPr lang="en" sz="1200">
                <a:latin typeface="Merriweather"/>
                <a:ea typeface="Merriweather"/>
                <a:cs typeface="Merriweather"/>
                <a:sym typeface="Merriweather"/>
              </a:rPr>
            </a:br>
            <a:br>
              <a:rPr lang="en" sz="1200">
                <a:latin typeface="Merriweather"/>
                <a:ea typeface="Merriweather"/>
                <a:cs typeface="Merriweather"/>
                <a:sym typeface="Merriweather"/>
              </a:rPr>
            </a:br>
            <a:br>
              <a:rPr lang="en" sz="1200">
                <a:latin typeface="Merriweather"/>
                <a:ea typeface="Merriweather"/>
                <a:cs typeface="Merriweather"/>
                <a:sym typeface="Merriweather"/>
              </a:rPr>
            </a:b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More carbon emissions per gallon using diesel trucks</a:t>
            </a:r>
            <a:endParaRPr sz="1200">
              <a:latin typeface="Merriweather"/>
              <a:ea typeface="Merriweather"/>
              <a:cs typeface="Merriweather"/>
              <a:sym typeface="Merriweather"/>
            </a:endParaRPr>
          </a:p>
          <a:p>
            <a:pPr indent="0" lvl="0" marL="457200" rtl="0" algn="l">
              <a:spcBef>
                <a:spcPts val="0"/>
              </a:spcBef>
              <a:spcAft>
                <a:spcPts val="0"/>
              </a:spcAft>
              <a:buNone/>
            </a:pPr>
            <a:r>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Fewer gallons/emissions overall by cutting transit distance</a:t>
            </a:r>
            <a:endParaRPr sz="1200">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Sustainability</a:t>
            </a:r>
            <a:endParaRPr>
              <a:latin typeface="Merriweather"/>
              <a:ea typeface="Merriweather"/>
              <a:cs typeface="Merriweather"/>
              <a:sym typeface="Merriweather"/>
            </a:endParaRPr>
          </a:p>
        </p:txBody>
      </p:sp>
      <p:sp>
        <p:nvSpPr>
          <p:cNvPr id="287" name="Google Shape;2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Finding a balance between how much food is imported over large distances and how much food is sourced locally</a:t>
            </a:r>
            <a:endParaRPr>
              <a:latin typeface="Merriweather"/>
              <a:ea typeface="Merriweather"/>
              <a:cs typeface="Merriweather"/>
              <a:sym typeface="Merriweather"/>
            </a:endParaRPr>
          </a:p>
          <a:p>
            <a:pPr indent="0" lvl="0" marL="0" rtl="0" algn="l">
              <a:spcBef>
                <a:spcPts val="1200"/>
              </a:spcBef>
              <a:spcAft>
                <a:spcPts val="0"/>
              </a:spcAft>
              <a:buNone/>
            </a:pPr>
            <a:r>
              <a:t/>
            </a:r>
            <a:endParaRPr>
              <a:latin typeface="Merriweather"/>
              <a:ea typeface="Merriweather"/>
              <a:cs typeface="Merriweather"/>
              <a:sym typeface="Merriweather"/>
            </a:endParaRPr>
          </a:p>
          <a:p>
            <a:pPr indent="0" lvl="0" marL="0" rtl="0" algn="l">
              <a:spcBef>
                <a:spcPts val="1200"/>
              </a:spcBef>
              <a:spcAft>
                <a:spcPts val="0"/>
              </a:spcAft>
              <a:buNone/>
            </a:pPr>
            <a:r>
              <a:rPr lang="en">
                <a:latin typeface="Merriweather"/>
                <a:ea typeface="Merriweather"/>
                <a:cs typeface="Merriweather"/>
                <a:sym typeface="Merriweather"/>
              </a:rPr>
              <a:t>Emphasis on obtaining a greater % of food from local sources</a:t>
            </a:r>
            <a:endParaRPr>
              <a:latin typeface="Merriweather"/>
              <a:ea typeface="Merriweather"/>
              <a:cs typeface="Merriweather"/>
              <a:sym typeface="Merriweather"/>
            </a:endParaRPr>
          </a:p>
          <a:p>
            <a:pPr indent="0" lvl="0" marL="0" rtl="0" algn="l">
              <a:spcBef>
                <a:spcPts val="1200"/>
              </a:spcBef>
              <a:spcAft>
                <a:spcPts val="0"/>
              </a:spcAft>
              <a:buNone/>
            </a:pPr>
            <a:r>
              <a:t/>
            </a:r>
            <a:endParaRPr>
              <a:latin typeface="Merriweather"/>
              <a:ea typeface="Merriweather"/>
              <a:cs typeface="Merriweather"/>
              <a:sym typeface="Merriweather"/>
            </a:endParaRPr>
          </a:p>
          <a:p>
            <a:pPr indent="0" lvl="0" marL="0" rtl="0" algn="l">
              <a:spcBef>
                <a:spcPts val="1200"/>
              </a:spcBef>
              <a:spcAft>
                <a:spcPts val="1200"/>
              </a:spcAft>
              <a:buNone/>
            </a:pPr>
            <a:r>
              <a:rPr lang="en">
                <a:latin typeface="Merriweather"/>
                <a:ea typeface="Merriweather"/>
                <a:cs typeface="Merriweather"/>
                <a:sym typeface="Merriweather"/>
              </a:rPr>
              <a:t>Minimizing fuel usage, CO2 emissions, and spending less $$ on </a:t>
            </a:r>
            <a:r>
              <a:rPr lang="en">
                <a:latin typeface="Merriweather"/>
                <a:ea typeface="Merriweather"/>
                <a:cs typeface="Merriweather"/>
                <a:sym typeface="Merriweather"/>
              </a:rPr>
              <a:t>transportation</a:t>
            </a:r>
            <a:r>
              <a:rPr lang="en">
                <a:latin typeface="Merriweather"/>
                <a:ea typeface="Merriweather"/>
                <a:cs typeface="Merriweather"/>
                <a:sym typeface="Merriweather"/>
              </a:rPr>
              <a:t> of food-cargo</a:t>
            </a:r>
            <a:endParaRPr>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Areas for Further Analysis</a:t>
            </a:r>
            <a:endParaRPr>
              <a:latin typeface="Merriweather"/>
              <a:ea typeface="Merriweather"/>
              <a:cs typeface="Merriweather"/>
              <a:sym typeface="Merriweather"/>
            </a:endParaRPr>
          </a:p>
        </p:txBody>
      </p:sp>
      <p:sp>
        <p:nvSpPr>
          <p:cNvPr id="293" name="Google Shape;2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Refine the data for transit by truck by including data for urban driving conditions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Are shipping companies actually saving fuel and money by traveling slower</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Started the practice during the 2008 Recession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Individual ships save on fuel, but do companies?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Does slower ships = less profit?  Larger fleets?  </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It would be fascinating to further examine where exactly different ingredients are grown and how exactly they’re transported, to get a clearer </a:t>
            </a:r>
            <a:r>
              <a:rPr lang="en">
                <a:latin typeface="Merriweather"/>
                <a:ea typeface="Merriweather"/>
                <a:cs typeface="Merriweather"/>
                <a:sym typeface="Merriweather"/>
              </a:rPr>
              <a:t>vision</a:t>
            </a:r>
            <a:r>
              <a:rPr lang="en">
                <a:latin typeface="Merriweather"/>
                <a:ea typeface="Merriweather"/>
                <a:cs typeface="Merriweather"/>
                <a:sym typeface="Merriweather"/>
              </a:rPr>
              <a:t> of a food-product’s journey from origin to market</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Shipping ports mapped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Rail lines mapped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Distribution centers highlighted</a:t>
            </a:r>
            <a:endParaRPr>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2534850" y="637125"/>
            <a:ext cx="4074300" cy="109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300">
                <a:latin typeface="Merriweather"/>
                <a:ea typeface="Merriweather"/>
                <a:cs typeface="Merriweather"/>
                <a:sym typeface="Merriweather"/>
              </a:rPr>
              <a:t>Questions</a:t>
            </a:r>
            <a:endParaRPr sz="5300">
              <a:latin typeface="Merriweather"/>
              <a:ea typeface="Merriweather"/>
              <a:cs typeface="Merriweather"/>
              <a:sym typeface="Merriweather"/>
            </a:endParaRPr>
          </a:p>
        </p:txBody>
      </p:sp>
      <p:sp>
        <p:nvSpPr>
          <p:cNvPr id="299" name="Google Shape;299;p35"/>
          <p:cNvSpPr txBox="1"/>
          <p:nvPr/>
        </p:nvSpPr>
        <p:spPr>
          <a:xfrm>
            <a:off x="3046050" y="2881225"/>
            <a:ext cx="305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600">
                <a:latin typeface="Merriweather"/>
                <a:ea typeface="Merriweather"/>
                <a:cs typeface="Merriweather"/>
                <a:sym typeface="Merriweather"/>
              </a:rPr>
              <a:t>?</a:t>
            </a:r>
            <a:endParaRPr b="1" sz="9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Data Questions</a:t>
            </a:r>
            <a:endParaRPr>
              <a:latin typeface="Merriweather"/>
              <a:ea typeface="Merriweather"/>
              <a:cs typeface="Merriweather"/>
              <a:sym typeface="Merriweather"/>
            </a:endParaRPr>
          </a:p>
        </p:txBody>
      </p:sp>
      <p:sp>
        <p:nvSpPr>
          <p:cNvPr id="69" name="Google Shape;69;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fast does cargo travel via different methods?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much fuel does it take to move cargo by these methods?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much CO2 is produced to move this cargo?</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much is spent (USD) on fuel to move our food-centric cargo?</a:t>
            </a:r>
            <a:endParaRPr>
              <a:latin typeface="Merriweather"/>
              <a:ea typeface="Merriweather"/>
              <a:cs typeface="Merriweather"/>
              <a:sym typeface="Merriweather"/>
            </a:endParaRPr>
          </a:p>
        </p:txBody>
      </p:sp>
      <p:pic>
        <p:nvPicPr>
          <p:cNvPr id="70" name="Google Shape;70;p15"/>
          <p:cNvPicPr preferRelativeResize="0"/>
          <p:nvPr/>
        </p:nvPicPr>
        <p:blipFill>
          <a:blip r:embed="rId3">
            <a:alphaModFix/>
          </a:blip>
          <a:stretch>
            <a:fillRect/>
          </a:stretch>
        </p:blipFill>
        <p:spPr>
          <a:xfrm>
            <a:off x="2739500" y="2614625"/>
            <a:ext cx="3665000" cy="2389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0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Challenges</a:t>
            </a:r>
            <a:endParaRPr>
              <a:latin typeface="Merriweather"/>
              <a:ea typeface="Merriweather"/>
              <a:cs typeface="Merriweather"/>
              <a:sym typeface="Merriweather"/>
            </a:endParaRPr>
          </a:p>
        </p:txBody>
      </p:sp>
      <p:sp>
        <p:nvSpPr>
          <p:cNvPr id="76" name="Google Shape;76;p16"/>
          <p:cNvSpPr txBox="1"/>
          <p:nvPr>
            <p:ph idx="1" type="body"/>
          </p:nvPr>
        </p:nvSpPr>
        <p:spPr>
          <a:xfrm>
            <a:off x="311700" y="782200"/>
            <a:ext cx="8520600" cy="1178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Font typeface="Merriweather"/>
              <a:buChar char="●"/>
            </a:pPr>
            <a:r>
              <a:rPr lang="en">
                <a:latin typeface="Merriweather"/>
                <a:ea typeface="Merriweather"/>
                <a:cs typeface="Merriweather"/>
                <a:sym typeface="Merriweather"/>
              </a:rPr>
              <a:t>Variable diversity within the scope of my data questions</a:t>
            </a:r>
            <a:endParaRPr>
              <a:latin typeface="Merriweather"/>
              <a:ea typeface="Merriweather"/>
              <a:cs typeface="Merriweather"/>
              <a:sym typeface="Merriweather"/>
            </a:endParaRPr>
          </a:p>
          <a:p>
            <a:pPr indent="-304165" lvl="1" marL="914400" rtl="0" algn="l">
              <a:lnSpc>
                <a:spcPct val="150000"/>
              </a:lnSpc>
              <a:spcBef>
                <a:spcPts val="0"/>
              </a:spcBef>
              <a:spcAft>
                <a:spcPts val="0"/>
              </a:spcAft>
              <a:buSzPct val="100000"/>
              <a:buFont typeface="Merriweather"/>
              <a:buChar char="○"/>
            </a:pPr>
            <a:r>
              <a:rPr lang="en">
                <a:latin typeface="Merriweather"/>
                <a:ea typeface="Merriweather"/>
                <a:cs typeface="Merriweather"/>
                <a:sym typeface="Merriweather"/>
              </a:rPr>
              <a:t>Many of my questions center on how much fuel is consumed when moving cargo, but that depends upon the kind of fuel being used, the kind of vessel using it, and how much total weight that vessel is carrying</a:t>
            </a:r>
            <a:endParaRPr>
              <a:latin typeface="Merriweather"/>
              <a:ea typeface="Merriweather"/>
              <a:cs typeface="Merriweather"/>
              <a:sym typeface="Merriweather"/>
            </a:endParaRPr>
          </a:p>
        </p:txBody>
      </p:sp>
      <p:pic>
        <p:nvPicPr>
          <p:cNvPr id="77" name="Google Shape;77;p16"/>
          <p:cNvPicPr preferRelativeResize="0"/>
          <p:nvPr/>
        </p:nvPicPr>
        <p:blipFill>
          <a:blip r:embed="rId3">
            <a:alphaModFix/>
          </a:blip>
          <a:stretch>
            <a:fillRect/>
          </a:stretch>
        </p:blipFill>
        <p:spPr>
          <a:xfrm>
            <a:off x="8078225" y="-8"/>
            <a:ext cx="1065776" cy="799325"/>
          </a:xfrm>
          <a:prstGeom prst="rect">
            <a:avLst/>
          </a:prstGeom>
          <a:noFill/>
          <a:ln>
            <a:noFill/>
          </a:ln>
        </p:spPr>
      </p:pic>
      <p:pic>
        <p:nvPicPr>
          <p:cNvPr id="78" name="Google Shape;78;p16"/>
          <p:cNvPicPr preferRelativeResize="0"/>
          <p:nvPr/>
        </p:nvPicPr>
        <p:blipFill>
          <a:blip r:embed="rId4">
            <a:alphaModFix/>
          </a:blip>
          <a:stretch>
            <a:fillRect/>
          </a:stretch>
        </p:blipFill>
        <p:spPr>
          <a:xfrm>
            <a:off x="6694025" y="0"/>
            <a:ext cx="1320825" cy="652150"/>
          </a:xfrm>
          <a:prstGeom prst="rect">
            <a:avLst/>
          </a:prstGeom>
          <a:noFill/>
          <a:ln>
            <a:noFill/>
          </a:ln>
        </p:spPr>
      </p:pic>
      <p:pic>
        <p:nvPicPr>
          <p:cNvPr id="79" name="Google Shape;79;p16"/>
          <p:cNvPicPr preferRelativeResize="0"/>
          <p:nvPr/>
        </p:nvPicPr>
        <p:blipFill>
          <a:blip r:embed="rId5">
            <a:alphaModFix/>
          </a:blip>
          <a:stretch>
            <a:fillRect/>
          </a:stretch>
        </p:blipFill>
        <p:spPr>
          <a:xfrm>
            <a:off x="5250425" y="120924"/>
            <a:ext cx="1380225" cy="451775"/>
          </a:xfrm>
          <a:prstGeom prst="rect">
            <a:avLst/>
          </a:prstGeom>
          <a:noFill/>
          <a:ln>
            <a:noFill/>
          </a:ln>
        </p:spPr>
      </p:pic>
      <p:pic>
        <p:nvPicPr>
          <p:cNvPr id="80" name="Google Shape;80;p16"/>
          <p:cNvPicPr preferRelativeResize="0"/>
          <p:nvPr/>
        </p:nvPicPr>
        <p:blipFill>
          <a:blip r:embed="rId6">
            <a:alphaModFix/>
          </a:blip>
          <a:stretch>
            <a:fillRect/>
          </a:stretch>
        </p:blipFill>
        <p:spPr>
          <a:xfrm>
            <a:off x="4068075" y="-27003"/>
            <a:ext cx="1182350" cy="747650"/>
          </a:xfrm>
          <a:prstGeom prst="rect">
            <a:avLst/>
          </a:prstGeom>
          <a:noFill/>
          <a:ln>
            <a:noFill/>
          </a:ln>
        </p:spPr>
      </p:pic>
      <p:pic>
        <p:nvPicPr>
          <p:cNvPr id="81" name="Google Shape;81;p16"/>
          <p:cNvPicPr preferRelativeResize="0"/>
          <p:nvPr/>
        </p:nvPicPr>
        <p:blipFill>
          <a:blip r:embed="rId7">
            <a:alphaModFix/>
          </a:blip>
          <a:stretch>
            <a:fillRect/>
          </a:stretch>
        </p:blipFill>
        <p:spPr>
          <a:xfrm>
            <a:off x="3164450" y="-27000"/>
            <a:ext cx="903624" cy="652150"/>
          </a:xfrm>
          <a:prstGeom prst="rect">
            <a:avLst/>
          </a:prstGeom>
          <a:noFill/>
          <a:ln>
            <a:noFill/>
          </a:ln>
        </p:spPr>
      </p:pic>
      <p:sp>
        <p:nvSpPr>
          <p:cNvPr id="82" name="Google Shape;82;p16"/>
          <p:cNvSpPr txBox="1"/>
          <p:nvPr/>
        </p:nvSpPr>
        <p:spPr>
          <a:xfrm>
            <a:off x="337650" y="1960600"/>
            <a:ext cx="8468700" cy="286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Merriweather"/>
              <a:buChar char="●"/>
            </a:pPr>
            <a:r>
              <a:rPr lang="en" sz="1500">
                <a:solidFill>
                  <a:schemeClr val="dk2"/>
                </a:solidFill>
                <a:latin typeface="Merriweather"/>
                <a:ea typeface="Merriweather"/>
                <a:cs typeface="Merriweather"/>
                <a:sym typeface="Merriweather"/>
              </a:rPr>
              <a:t>Variable diversity within the data itself</a:t>
            </a:r>
            <a:endParaRPr sz="150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lang="en" sz="1150">
                <a:solidFill>
                  <a:schemeClr val="dk2"/>
                </a:solidFill>
                <a:latin typeface="Merriweather"/>
                <a:ea typeface="Merriweather"/>
                <a:cs typeface="Merriweather"/>
                <a:sym typeface="Merriweather"/>
              </a:rPr>
              <a:t>Some </a:t>
            </a:r>
            <a:r>
              <a:rPr b="1" lang="en" sz="1150">
                <a:solidFill>
                  <a:schemeClr val="dk2"/>
                </a:solidFill>
                <a:latin typeface="Merriweather"/>
                <a:ea typeface="Merriweather"/>
                <a:cs typeface="Merriweather"/>
                <a:sym typeface="Merriweather"/>
              </a:rPr>
              <a:t>fuel measurements</a:t>
            </a:r>
            <a:r>
              <a:rPr lang="en" sz="1150">
                <a:solidFill>
                  <a:schemeClr val="dk2"/>
                </a:solidFill>
                <a:latin typeface="Merriweather"/>
                <a:ea typeface="Merriweather"/>
                <a:cs typeface="Merriweather"/>
                <a:sym typeface="Merriweather"/>
              </a:rPr>
              <a:t> were listed in tons, others in gallons; different types of fuel weigh different amounts</a:t>
            </a:r>
            <a:br>
              <a:rPr lang="en" sz="1150">
                <a:solidFill>
                  <a:schemeClr val="dk2"/>
                </a:solidFill>
                <a:latin typeface="Merriweather"/>
                <a:ea typeface="Merriweather"/>
                <a:cs typeface="Merriweather"/>
                <a:sym typeface="Merriweather"/>
              </a:rPr>
            </a:br>
            <a:endParaRPr sz="115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b="1" lang="en" sz="1150">
                <a:solidFill>
                  <a:schemeClr val="dk2"/>
                </a:solidFill>
                <a:latin typeface="Merriweather"/>
                <a:ea typeface="Merriweather"/>
                <a:cs typeface="Merriweather"/>
                <a:sym typeface="Merriweather"/>
              </a:rPr>
              <a:t>Fuel consumption</a:t>
            </a:r>
            <a:r>
              <a:rPr lang="en" sz="1150">
                <a:solidFill>
                  <a:schemeClr val="dk2"/>
                </a:solidFill>
                <a:latin typeface="Merriweather"/>
                <a:ea typeface="Merriweather"/>
                <a:cs typeface="Merriweather"/>
                <a:sym typeface="Merriweather"/>
              </a:rPr>
              <a:t> levels were sometimes provided by amounts of fuel consumed by day, other times by hour, and other times by distance</a:t>
            </a:r>
            <a:br>
              <a:rPr lang="en" sz="1150">
                <a:solidFill>
                  <a:schemeClr val="dk2"/>
                </a:solidFill>
                <a:latin typeface="Merriweather"/>
                <a:ea typeface="Merriweather"/>
                <a:cs typeface="Merriweather"/>
                <a:sym typeface="Merriweather"/>
              </a:rPr>
            </a:br>
            <a:endParaRPr sz="115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b="1" lang="en" sz="1150">
                <a:solidFill>
                  <a:schemeClr val="dk2"/>
                </a:solidFill>
                <a:latin typeface="Merriweather"/>
                <a:ea typeface="Merriweather"/>
                <a:cs typeface="Merriweather"/>
                <a:sym typeface="Merriweather"/>
              </a:rPr>
              <a:t>Speed data</a:t>
            </a:r>
            <a:r>
              <a:rPr lang="en" sz="1150">
                <a:solidFill>
                  <a:schemeClr val="dk2"/>
                </a:solidFill>
                <a:latin typeface="Merriweather"/>
                <a:ea typeface="Merriweather"/>
                <a:cs typeface="Merriweather"/>
                <a:sym typeface="Merriweather"/>
              </a:rPr>
              <a:t> was listed in kilometers per hour, miles per hour, and nautical knots across different data sets and different transportation types</a:t>
            </a:r>
            <a:br>
              <a:rPr lang="en" sz="1150">
                <a:solidFill>
                  <a:schemeClr val="dk2"/>
                </a:solidFill>
                <a:latin typeface="Merriweather"/>
                <a:ea typeface="Merriweather"/>
                <a:cs typeface="Merriweather"/>
                <a:sym typeface="Merriweather"/>
              </a:rPr>
            </a:br>
            <a:endParaRPr sz="115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lang="en" sz="1150">
                <a:solidFill>
                  <a:schemeClr val="dk2"/>
                </a:solidFill>
                <a:latin typeface="Merriweather"/>
                <a:ea typeface="Merriweather"/>
                <a:cs typeface="Merriweather"/>
                <a:sym typeface="Merriweather"/>
              </a:rPr>
              <a:t>The </a:t>
            </a:r>
            <a:r>
              <a:rPr b="1" lang="en" sz="1150">
                <a:solidFill>
                  <a:schemeClr val="dk2"/>
                </a:solidFill>
                <a:latin typeface="Merriweather"/>
                <a:ea typeface="Merriweather"/>
                <a:cs typeface="Merriweather"/>
                <a:sym typeface="Merriweather"/>
              </a:rPr>
              <a:t>weight </a:t>
            </a:r>
            <a:r>
              <a:rPr lang="en" sz="1150">
                <a:solidFill>
                  <a:schemeClr val="dk2"/>
                </a:solidFill>
                <a:latin typeface="Merriweather"/>
                <a:ea typeface="Merriweather"/>
                <a:cs typeface="Merriweather"/>
                <a:sym typeface="Merriweather"/>
              </a:rPr>
              <a:t>of a shipping container, or how much weight a transport vessel is carrying, can vary significantly depending upon what is in the container, necessitating a consistent method of determining averages in cargo weights across my datasets</a:t>
            </a:r>
            <a:endParaRPr sz="11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0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Methodology</a:t>
            </a:r>
            <a:endParaRPr>
              <a:latin typeface="Merriweather"/>
              <a:ea typeface="Merriweather"/>
              <a:cs typeface="Merriweather"/>
              <a:sym typeface="Merriweather"/>
            </a:endParaRPr>
          </a:p>
        </p:txBody>
      </p:sp>
      <p:sp>
        <p:nvSpPr>
          <p:cNvPr id="88" name="Google Shape;88;p17"/>
          <p:cNvSpPr txBox="1"/>
          <p:nvPr>
            <p:ph idx="1" type="body"/>
          </p:nvPr>
        </p:nvSpPr>
        <p:spPr>
          <a:xfrm>
            <a:off x="311700" y="863550"/>
            <a:ext cx="8520600" cy="420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b="1" lang="en">
                <a:latin typeface="Merriweather"/>
                <a:ea typeface="Merriweather"/>
                <a:cs typeface="Merriweather"/>
                <a:sym typeface="Merriweather"/>
              </a:rPr>
              <a:t>Convert all speeds to miles per hour (MPH)</a:t>
            </a:r>
            <a:br>
              <a:rPr b="1" lang="en">
                <a:latin typeface="Merriweather"/>
                <a:ea typeface="Merriweather"/>
                <a:cs typeface="Merriweather"/>
                <a:sym typeface="Merriweather"/>
              </a:rPr>
            </a:br>
            <a:endParaRPr b="1" sz="14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b="1" lang="en">
                <a:latin typeface="Merriweather"/>
                <a:ea typeface="Merriweather"/>
                <a:cs typeface="Merriweather"/>
                <a:sym typeface="Merriweather"/>
              </a:rPr>
              <a:t>Convert all fuel measurements to gallons</a:t>
            </a:r>
            <a:br>
              <a:rPr b="1" lang="en">
                <a:latin typeface="Merriweather"/>
                <a:ea typeface="Merriweather"/>
                <a:cs typeface="Merriweather"/>
                <a:sym typeface="Merriweather"/>
              </a:rPr>
            </a:br>
            <a:endParaRPr b="1" sz="14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b="1" lang="en">
                <a:latin typeface="Merriweather"/>
                <a:ea typeface="Merriweather"/>
                <a:cs typeface="Merriweather"/>
                <a:sym typeface="Merriweather"/>
              </a:rPr>
              <a:t>Determine average weights for cargo loads - convert all to tons</a:t>
            </a:r>
            <a:endParaRPr b="1">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Methodology varied by transit type (see README for further details)</a:t>
            </a:r>
            <a:br>
              <a:rPr lang="en">
                <a:latin typeface="Merriweather"/>
                <a:ea typeface="Merriweather"/>
                <a:cs typeface="Merriweather"/>
                <a:sym typeface="Merriweather"/>
              </a:rPr>
            </a:b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b="1" lang="en">
                <a:latin typeface="Merriweather"/>
                <a:ea typeface="Merriweather"/>
                <a:cs typeface="Merriweather"/>
                <a:sym typeface="Merriweather"/>
              </a:rPr>
              <a:t>Filter all information through the lens of efficiency via ton-mile</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Calculated by multiplying how much weight a vessel is carrying by the miles-per-gallon of that vessel</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Where to start:</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How does food get from the source to the market?</a:t>
            </a:r>
            <a:endParaRPr>
              <a:latin typeface="Merriweather"/>
              <a:ea typeface="Merriweather"/>
              <a:cs typeface="Merriweather"/>
              <a:sym typeface="Merriweather"/>
            </a:endParaRPr>
          </a:p>
        </p:txBody>
      </p:sp>
      <p:pic>
        <p:nvPicPr>
          <p:cNvPr id="94" name="Google Shape;94;p18"/>
          <p:cNvPicPr preferRelativeResize="0"/>
          <p:nvPr/>
        </p:nvPicPr>
        <p:blipFill>
          <a:blip r:embed="rId3">
            <a:alphaModFix/>
          </a:blip>
          <a:stretch>
            <a:fillRect/>
          </a:stretch>
        </p:blipFill>
        <p:spPr>
          <a:xfrm>
            <a:off x="1630637" y="891025"/>
            <a:ext cx="5882726" cy="415352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45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fast does food travel by these different methods?</a:t>
            </a:r>
            <a:endParaRPr>
              <a:latin typeface="Merriweather"/>
              <a:ea typeface="Merriweather"/>
              <a:cs typeface="Merriweather"/>
              <a:sym typeface="Merriweather"/>
            </a:endParaRPr>
          </a:p>
        </p:txBody>
      </p:sp>
      <p:pic>
        <p:nvPicPr>
          <p:cNvPr id="100" name="Google Shape;100;p19"/>
          <p:cNvPicPr preferRelativeResize="0"/>
          <p:nvPr/>
        </p:nvPicPr>
        <p:blipFill>
          <a:blip r:embed="rId3">
            <a:alphaModFix/>
          </a:blip>
          <a:stretch>
            <a:fillRect/>
          </a:stretch>
        </p:blipFill>
        <p:spPr>
          <a:xfrm>
            <a:off x="1111150" y="1022500"/>
            <a:ext cx="6921680" cy="4121000"/>
          </a:xfrm>
          <a:prstGeom prst="rect">
            <a:avLst/>
          </a:prstGeom>
          <a:noFill/>
          <a:ln>
            <a:noFill/>
          </a:ln>
        </p:spPr>
      </p:pic>
      <p:cxnSp>
        <p:nvCxnSpPr>
          <p:cNvPr id="101" name="Google Shape;101;p19"/>
          <p:cNvCxnSpPr/>
          <p:nvPr/>
        </p:nvCxnSpPr>
        <p:spPr>
          <a:xfrm>
            <a:off x="224550" y="2972750"/>
            <a:ext cx="812700" cy="0"/>
          </a:xfrm>
          <a:prstGeom prst="straightConnector1">
            <a:avLst/>
          </a:prstGeom>
          <a:noFill/>
          <a:ln cap="flat" cmpd="sng" w="19050">
            <a:solidFill>
              <a:schemeClr val="dk2"/>
            </a:solidFill>
            <a:prstDash val="solid"/>
            <a:round/>
            <a:headEnd len="med" w="med" type="none"/>
            <a:tailEnd len="med" w="med" type="triangle"/>
          </a:ln>
        </p:spPr>
      </p:cxnSp>
      <p:cxnSp>
        <p:nvCxnSpPr>
          <p:cNvPr id="102" name="Google Shape;102;p19"/>
          <p:cNvCxnSpPr/>
          <p:nvPr/>
        </p:nvCxnSpPr>
        <p:spPr>
          <a:xfrm>
            <a:off x="224550" y="4408350"/>
            <a:ext cx="812700" cy="0"/>
          </a:xfrm>
          <a:prstGeom prst="straightConnector1">
            <a:avLst/>
          </a:prstGeom>
          <a:noFill/>
          <a:ln cap="flat" cmpd="sng" w="19050">
            <a:solidFill>
              <a:schemeClr val="dk2"/>
            </a:solidFill>
            <a:prstDash val="solid"/>
            <a:round/>
            <a:headEnd len="med" w="med" type="none"/>
            <a:tailEnd len="med" w="med" type="triangle"/>
          </a:ln>
        </p:spPr>
      </p:cxnSp>
      <p:sp>
        <p:nvSpPr>
          <p:cNvPr id="103" name="Google Shape;103;p19"/>
          <p:cNvSpPr txBox="1"/>
          <p:nvPr/>
        </p:nvSpPr>
        <p:spPr>
          <a:xfrm>
            <a:off x="3689250" y="2481600"/>
            <a:ext cx="3400500" cy="143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erriweather"/>
                <a:ea typeface="Merriweather"/>
                <a:cs typeface="Merriweather"/>
                <a:sym typeface="Merriweather"/>
              </a:rPr>
              <a:t>There is a growing trend of cargo ships traveling at lower speeds to improve fuel efficiency for each vessel</a:t>
            </a:r>
            <a:endParaRPr sz="1300">
              <a:latin typeface="Merriweather"/>
              <a:ea typeface="Merriweather"/>
              <a:cs typeface="Merriweather"/>
              <a:sym typeface="Merriweathe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fuel efficient are these modes of transport?</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How many miles per gallon (MPG) does each type get? </a:t>
            </a:r>
            <a:endParaRPr>
              <a:latin typeface="Merriweather"/>
              <a:ea typeface="Merriweather"/>
              <a:cs typeface="Merriweather"/>
              <a:sym typeface="Merriweather"/>
            </a:endParaRPr>
          </a:p>
        </p:txBody>
      </p:sp>
      <p:sp>
        <p:nvSpPr>
          <p:cNvPr id="109" name="Google Shape;109;p20"/>
          <p:cNvSpPr txBox="1"/>
          <p:nvPr>
            <p:ph idx="1" type="body"/>
          </p:nvPr>
        </p:nvSpPr>
        <p:spPr>
          <a:xfrm>
            <a:off x="311700" y="1743025"/>
            <a:ext cx="8520600" cy="2826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5400">
                <a:latin typeface="Merriweather"/>
                <a:ea typeface="Merriweather"/>
                <a:cs typeface="Merriweather"/>
                <a:sym typeface="Merriweather"/>
              </a:rPr>
              <a:t>IT DEPENDS</a:t>
            </a:r>
            <a:endParaRPr sz="5400">
              <a:latin typeface="Merriweather"/>
              <a:ea typeface="Merriweather"/>
              <a:cs typeface="Merriweather"/>
              <a:sym typeface="Merriweather"/>
            </a:endParaRPr>
          </a:p>
        </p:txBody>
      </p:sp>
      <p:sp>
        <p:nvSpPr>
          <p:cNvPr id="110" name="Google Shape;110;p20"/>
          <p:cNvSpPr txBox="1"/>
          <p:nvPr/>
        </p:nvSpPr>
        <p:spPr>
          <a:xfrm>
            <a:off x="2347800" y="3678500"/>
            <a:ext cx="444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Smaller Truck		10 tons		10 mpg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Larger Truck		20 tons		7 mpg</a:t>
            </a:r>
            <a:endParaRPr/>
          </a:p>
        </p:txBody>
      </p:sp>
      <p:sp>
        <p:nvSpPr>
          <p:cNvPr id="111" name="Google Shape;111;p20"/>
          <p:cNvSpPr txBox="1"/>
          <p:nvPr/>
        </p:nvSpPr>
        <p:spPr>
          <a:xfrm>
            <a:off x="6993450" y="3678500"/>
            <a:ext cx="1032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gallons</a:t>
            </a:r>
            <a:endParaRPr/>
          </a:p>
          <a:p>
            <a:pPr indent="0" lvl="0" marL="0" rtl="0" algn="l">
              <a:spcBef>
                <a:spcPts val="0"/>
              </a:spcBef>
              <a:spcAft>
                <a:spcPts val="0"/>
              </a:spcAft>
              <a:buNone/>
            </a:pPr>
            <a:r>
              <a:rPr lang="en"/>
              <a:t>      10 mi.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gallons</a:t>
            </a:r>
            <a:endParaRPr/>
          </a:p>
          <a:p>
            <a:pPr indent="0" lvl="0" marL="0" rtl="0" algn="l">
              <a:spcBef>
                <a:spcPts val="0"/>
              </a:spcBef>
              <a:spcAft>
                <a:spcPts val="0"/>
              </a:spcAft>
              <a:buNone/>
            </a:pPr>
            <a:r>
              <a:rPr lang="en"/>
              <a:t>       14 mi.</a:t>
            </a:r>
            <a:endParaRPr/>
          </a:p>
        </p:txBody>
      </p:sp>
      <p:pic>
        <p:nvPicPr>
          <p:cNvPr id="112" name="Google Shape;112;p20"/>
          <p:cNvPicPr preferRelativeResize="0"/>
          <p:nvPr/>
        </p:nvPicPr>
        <p:blipFill>
          <a:blip r:embed="rId3">
            <a:alphaModFix/>
          </a:blip>
          <a:stretch>
            <a:fillRect/>
          </a:stretch>
        </p:blipFill>
        <p:spPr>
          <a:xfrm>
            <a:off x="1805628" y="4314025"/>
            <a:ext cx="542175" cy="471251"/>
          </a:xfrm>
          <a:prstGeom prst="rect">
            <a:avLst/>
          </a:prstGeom>
          <a:noFill/>
          <a:ln>
            <a:noFill/>
          </a:ln>
        </p:spPr>
      </p:pic>
      <p:cxnSp>
        <p:nvCxnSpPr>
          <p:cNvPr id="113" name="Google Shape;113;p20"/>
          <p:cNvCxnSpPr/>
          <p:nvPr/>
        </p:nvCxnSpPr>
        <p:spPr>
          <a:xfrm>
            <a:off x="311700" y="1131425"/>
            <a:ext cx="8520600" cy="0"/>
          </a:xfrm>
          <a:prstGeom prst="straightConnector1">
            <a:avLst/>
          </a:prstGeom>
          <a:noFill/>
          <a:ln cap="flat" cmpd="sng" w="28575">
            <a:solidFill>
              <a:schemeClr val="dk2"/>
            </a:solidFill>
            <a:prstDash val="solid"/>
            <a:round/>
            <a:headEnd len="med" w="med" type="none"/>
            <a:tailEnd len="med" w="med" type="none"/>
          </a:ln>
        </p:spPr>
      </p:cxnSp>
      <p:cxnSp>
        <p:nvCxnSpPr>
          <p:cNvPr id="114" name="Google Shape;114;p20"/>
          <p:cNvCxnSpPr/>
          <p:nvPr/>
        </p:nvCxnSpPr>
        <p:spPr>
          <a:xfrm>
            <a:off x="4010000" y="1561225"/>
            <a:ext cx="11124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1372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fuel efficient are these modes of transport?</a:t>
            </a:r>
            <a:endParaRPr>
              <a:latin typeface="Merriweather"/>
              <a:ea typeface="Merriweather"/>
              <a:cs typeface="Merriweather"/>
              <a:sym typeface="Merriweather"/>
            </a:endParaRPr>
          </a:p>
          <a:p>
            <a:pPr indent="0" lvl="0" marL="0" rtl="0" algn="ctr">
              <a:spcBef>
                <a:spcPts val="0"/>
              </a:spcBef>
              <a:spcAft>
                <a:spcPts val="0"/>
              </a:spcAft>
              <a:buNone/>
            </a:pPr>
            <a:r>
              <a:t/>
            </a:r>
            <a:endParaRPr sz="2911">
              <a:latin typeface="Merriweather"/>
              <a:ea typeface="Merriweather"/>
              <a:cs typeface="Merriweather"/>
              <a:sym typeface="Merriweather"/>
            </a:endParaRPr>
          </a:p>
        </p:txBody>
      </p:sp>
      <p:sp>
        <p:nvSpPr>
          <p:cNvPr id="120" name="Google Shape;120;p21"/>
          <p:cNvSpPr txBox="1"/>
          <p:nvPr/>
        </p:nvSpPr>
        <p:spPr>
          <a:xfrm>
            <a:off x="908925" y="1689575"/>
            <a:ext cx="7517400" cy="108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911">
                <a:solidFill>
                  <a:schemeClr val="dk1"/>
                </a:solidFill>
                <a:latin typeface="Merriweather"/>
                <a:ea typeface="Merriweather"/>
                <a:cs typeface="Merriweather"/>
                <a:sym typeface="Merriweather"/>
              </a:rPr>
              <a:t>How many miles can a ton of cargo travel on a gallon of fuel (on average)?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