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Merriweather-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Merriweather-italic.fntdata"/><Relationship Id="rId23" Type="http://schemas.openxmlformats.org/officeDocument/2006/relationships/slide" Target="slides/slide18.xml"/><Relationship Id="rId45"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erriweather-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3e53ad9b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3e53ad9b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example often given is to consider two trucks.  A smaller truck that carries 10 tons of cargo and gets 10mpg.  And a larger truck that carries 20 tons of cargo and gets only 7mpg.  Looking at just mpg, it looks as though the smaller vehicle is more efficient - but for those smaller trucks to carry the same amount of cargo as the larger trucks, it would take another gallon of fuel vs. the larger truck’s one.  MPG alone is not the best lens through which to determine fuel efficiency.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e53ad9b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e53ad9b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3e53ad9b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3e53ad9b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e53ad9b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e53ad9b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3e53ad9b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3e53ad9b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3e53ad9b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3e53ad9b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Harmful greenhouse gasses are Carbon Dioxide, Methane, and Nitrous Oxide.  </a:t>
            </a:r>
            <a:r>
              <a:rPr lang="en"/>
              <a:t>With fuel, we’re primarily dealing with CO2.</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3e53ad9b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3e53ad9b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3e53ad9b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3e53ad9b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3e53ad9b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3e53ad9b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3e53ad9b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3e53ad9b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3e53ad9b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3e53ad9b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3e53ad9b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3e53ad9b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3e53ad9b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3e53ad9b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3e53ad9b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3e53ad9b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3e53ad9b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3e53ad9b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3e53ad9b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3e53ad9b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3e53ad9b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3e53ad9b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3e53ad9b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3e53ad9b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3e53ad9b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3e53ad9b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3e53ad9b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3e53ad9b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3e53ad9b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3e53ad9b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3e53ad9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3e53ad9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3e53ad9b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3e53ad9b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3e53ad9b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3e53ad9b8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the ships, I chose the best mileage from all 5 size categories.  </a:t>
            </a:r>
            <a:endParaRPr>
              <a:solidFill>
                <a:schemeClr val="dk1"/>
              </a:solidFill>
            </a:endParaRPr>
          </a:p>
          <a:p>
            <a:pPr indent="0" lvl="0" marL="0" rtl="0" algn="l">
              <a:spcBef>
                <a:spcPts val="0"/>
              </a:spcBef>
              <a:spcAft>
                <a:spcPts val="0"/>
              </a:spcAft>
              <a:buNone/>
            </a:pPr>
            <a:r>
              <a:rPr lang="en"/>
              <a:t>So, if you’re looking to move food over long distances, the best method is by a slow-moving ship.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3e53ad9b8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3e53ad9b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general, yes.  If you need to move large amounts of food across large distances, boat is the way to go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3e53ad9b8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3e53ad9b8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general, yes.  If you need to move large amounts of food across large distances, boat is the way to go.  If you need to cross water.  </a:t>
            </a:r>
            <a:endParaRPr>
              <a:solidFill>
                <a:schemeClr val="dk1"/>
              </a:solidFill>
            </a:endParaRPr>
          </a:p>
          <a:p>
            <a:pPr indent="0" lvl="0" marL="0" rtl="0" algn="l">
              <a:spcBef>
                <a:spcPts val="0"/>
              </a:spcBef>
              <a:spcAft>
                <a:spcPts val="0"/>
              </a:spcAft>
              <a:buNone/>
            </a:pPr>
            <a:r>
              <a:rPr lang="en">
                <a:solidFill>
                  <a:schemeClr val="dk1"/>
                </a:solidFill>
              </a:rPr>
              <a:t>Across land, trains are the next best method.  You can’t carry quite as much by cargo train as by cargo ship (about 30,000 tons vs 120,000 tons - for the smaller ships), but in terms of impact and cost, it is the second best option.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03e53ad9b8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03e53ad9b8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3e53ad9b8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03e53ad9b8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3e53ad9b8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3e53ad9b8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3e53ad9b8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3e53ad9b8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3e53ad9b8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3e53ad9b8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3e53ad9b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3e53ad9b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3e53ad9b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3e53ad9b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3e53ad9b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3e53ad9b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3e53ad9b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3e53ad9b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3e53ad9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3e53ad9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3e53ad9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3e53ad9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standard cruising speed of a cargo ship is between 20-25 knots, averaging out to about 23 knots, or 26mph.  But, companies are increasingly asking their captains to travel at lower speeds - between 18 and 20 knots, or about 22mph on average, in order to save fuel.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7.gif"/><Relationship Id="rId5" Type="http://schemas.openxmlformats.org/officeDocument/2006/relationships/image" Target="../media/image12.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14.gif"/><Relationship Id="rId5" Type="http://schemas.openxmlformats.org/officeDocument/2006/relationships/image" Target="../media/image30.png"/><Relationship Id="rId6" Type="http://schemas.openxmlformats.org/officeDocument/2006/relationships/image" Target="../media/image23.png"/><Relationship Id="rId7"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jp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5.png"/><Relationship Id="rId4" Type="http://schemas.openxmlformats.org/officeDocument/2006/relationships/image" Target="../media/image41.png"/><Relationship Id="rId5" Type="http://schemas.openxmlformats.org/officeDocument/2006/relationships/image" Target="../media/image2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7.png"/><Relationship Id="rId4" Type="http://schemas.openxmlformats.org/officeDocument/2006/relationships/image" Target="../media/image4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9.jp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image" Target="../media/image51.jpg"/><Relationship Id="rId10" Type="http://schemas.openxmlformats.org/officeDocument/2006/relationships/image" Target="../media/image56.png"/><Relationship Id="rId13" Type="http://schemas.openxmlformats.org/officeDocument/2006/relationships/image" Target="../media/image55.jpg"/><Relationship Id="rId12" Type="http://schemas.openxmlformats.org/officeDocument/2006/relationships/image" Target="../media/image60.png"/><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6.jpg"/><Relationship Id="rId4" Type="http://schemas.openxmlformats.org/officeDocument/2006/relationships/image" Target="../media/image40.png"/><Relationship Id="rId9" Type="http://schemas.openxmlformats.org/officeDocument/2006/relationships/image" Target="../media/image50.jpg"/><Relationship Id="rId15" Type="http://schemas.openxmlformats.org/officeDocument/2006/relationships/image" Target="../media/image59.jpg"/><Relationship Id="rId14" Type="http://schemas.openxmlformats.org/officeDocument/2006/relationships/image" Target="../media/image54.jpg"/><Relationship Id="rId16" Type="http://schemas.openxmlformats.org/officeDocument/2006/relationships/image" Target="../media/image58.png"/><Relationship Id="rId5" Type="http://schemas.openxmlformats.org/officeDocument/2006/relationships/image" Target="../media/image42.jpg"/><Relationship Id="rId6" Type="http://schemas.openxmlformats.org/officeDocument/2006/relationships/image" Target="../media/image44.jpg"/><Relationship Id="rId7" Type="http://schemas.openxmlformats.org/officeDocument/2006/relationships/image" Target="../media/image53.png"/><Relationship Id="rId8"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jpg"/><Relationship Id="rId5" Type="http://schemas.openxmlformats.org/officeDocument/2006/relationships/image" Target="../media/image8.jpg"/><Relationship Id="rId6" Type="http://schemas.openxmlformats.org/officeDocument/2006/relationships/image" Target="../media/image4.jpg"/><Relationship Id="rId7"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387600" y="0"/>
            <a:ext cx="3756400" cy="2505049"/>
          </a:xfrm>
          <a:prstGeom prst="rect">
            <a:avLst/>
          </a:prstGeom>
          <a:noFill/>
          <a:ln>
            <a:noFill/>
          </a:ln>
        </p:spPr>
      </p:pic>
      <p:sp>
        <p:nvSpPr>
          <p:cNvPr id="55" name="Google Shape;55;p13"/>
          <p:cNvSpPr txBox="1"/>
          <p:nvPr>
            <p:ph type="ctrTitle"/>
          </p:nvPr>
        </p:nvSpPr>
        <p:spPr>
          <a:xfrm>
            <a:off x="0" y="1253400"/>
            <a:ext cx="8091900" cy="175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latin typeface="Merriweather"/>
                <a:ea typeface="Merriweather"/>
                <a:cs typeface="Merriweather"/>
                <a:sym typeface="Merriweather"/>
              </a:rPr>
              <a:t>The Cost of Moving Food</a:t>
            </a:r>
            <a:endParaRPr sz="4800">
              <a:latin typeface="Merriweather"/>
              <a:ea typeface="Merriweather"/>
              <a:cs typeface="Merriweather"/>
              <a:sym typeface="Merriweather"/>
            </a:endParaRPr>
          </a:p>
          <a:p>
            <a:pPr indent="0" lvl="0" marL="0" rtl="0" algn="ctr">
              <a:spcBef>
                <a:spcPts val="0"/>
              </a:spcBef>
              <a:spcAft>
                <a:spcPts val="0"/>
              </a:spcAft>
              <a:buNone/>
            </a:pPr>
            <a:r>
              <a:rPr lang="en" sz="2000">
                <a:latin typeface="Merriweather"/>
                <a:ea typeface="Merriweather"/>
                <a:cs typeface="Merriweather"/>
                <a:sym typeface="Merriweather"/>
              </a:rPr>
              <a:t>Exploring Food </a:t>
            </a:r>
            <a:r>
              <a:rPr lang="en" sz="2000">
                <a:latin typeface="Merriweather"/>
                <a:ea typeface="Merriweather"/>
                <a:cs typeface="Merriweather"/>
                <a:sym typeface="Merriweather"/>
              </a:rPr>
              <a:t>Sustainability Through the Lens of Transport</a:t>
            </a:r>
            <a:endParaRPr sz="2000">
              <a:latin typeface="Merriweather"/>
              <a:ea typeface="Merriweather"/>
              <a:cs typeface="Merriweather"/>
              <a:sym typeface="Merriweather"/>
            </a:endParaRPr>
          </a:p>
          <a:p>
            <a:pPr indent="0" lvl="0" marL="0" rtl="0" algn="ctr">
              <a:spcBef>
                <a:spcPts val="0"/>
              </a:spcBef>
              <a:spcAft>
                <a:spcPts val="0"/>
              </a:spcAft>
              <a:buNone/>
            </a:pPr>
            <a:r>
              <a:rPr lang="en" sz="1500">
                <a:latin typeface="Merriweather"/>
                <a:ea typeface="Merriweather"/>
                <a:cs typeface="Merriweather"/>
                <a:sym typeface="Merriweather"/>
              </a:rPr>
              <a:t>Time, Resources, Environmental Impact and Price</a:t>
            </a:r>
            <a:r>
              <a:rPr lang="en" sz="1500">
                <a:latin typeface="Merriweather"/>
                <a:ea typeface="Merriweather"/>
                <a:cs typeface="Merriweather"/>
                <a:sym typeface="Merriweather"/>
              </a:rPr>
              <a:t> </a:t>
            </a:r>
            <a:endParaRPr sz="1500">
              <a:latin typeface="Merriweather"/>
              <a:ea typeface="Merriweather"/>
              <a:cs typeface="Merriweather"/>
              <a:sym typeface="Merriweather"/>
            </a:endParaRPr>
          </a:p>
        </p:txBody>
      </p:sp>
      <p:pic>
        <p:nvPicPr>
          <p:cNvPr id="56" name="Google Shape;56;p13"/>
          <p:cNvPicPr preferRelativeResize="0"/>
          <p:nvPr/>
        </p:nvPicPr>
        <p:blipFill>
          <a:blip r:embed="rId4">
            <a:alphaModFix/>
          </a:blip>
          <a:stretch>
            <a:fillRect/>
          </a:stretch>
        </p:blipFill>
        <p:spPr>
          <a:xfrm>
            <a:off x="-4" y="3090900"/>
            <a:ext cx="3423125" cy="2052600"/>
          </a:xfrm>
          <a:prstGeom prst="rect">
            <a:avLst/>
          </a:prstGeom>
          <a:noFill/>
          <a:ln>
            <a:noFill/>
          </a:ln>
        </p:spPr>
      </p:pic>
      <p:sp>
        <p:nvSpPr>
          <p:cNvPr id="57" name="Google Shape;57;p13"/>
          <p:cNvSpPr txBox="1"/>
          <p:nvPr>
            <p:ph idx="1" type="subTitle"/>
          </p:nvPr>
        </p:nvSpPr>
        <p:spPr>
          <a:xfrm>
            <a:off x="1886400" y="3246825"/>
            <a:ext cx="5371200" cy="7443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935"/>
              <a:buNone/>
            </a:pPr>
            <a:r>
              <a:rPr lang="en" sz="1200">
                <a:latin typeface="Merriweather"/>
                <a:ea typeface="Merriweather"/>
                <a:cs typeface="Merriweather"/>
                <a:sym typeface="Merriweather"/>
              </a:rPr>
              <a:t>Rachel Manlove</a:t>
            </a:r>
            <a:endParaRPr sz="1200">
              <a:latin typeface="Merriweather"/>
              <a:ea typeface="Merriweather"/>
              <a:cs typeface="Merriweather"/>
              <a:sym typeface="Merriweather"/>
            </a:endParaRPr>
          </a:p>
          <a:p>
            <a:pPr indent="0" lvl="0" marL="0" rtl="0" algn="ctr">
              <a:lnSpc>
                <a:spcPct val="80000"/>
              </a:lnSpc>
              <a:spcBef>
                <a:spcPts val="0"/>
              </a:spcBef>
              <a:spcAft>
                <a:spcPts val="0"/>
              </a:spcAft>
              <a:buSzPts val="935"/>
              <a:buNone/>
            </a:pPr>
            <a:r>
              <a:rPr lang="en" sz="1200">
                <a:latin typeface="Merriweather"/>
                <a:ea typeface="Merriweather"/>
                <a:cs typeface="Merriweather"/>
                <a:sym typeface="Merriweather"/>
              </a:rPr>
              <a:t>Data Analytics Capstone Project</a:t>
            </a:r>
            <a:endParaRPr sz="1200">
              <a:latin typeface="Merriweather"/>
              <a:ea typeface="Merriweather"/>
              <a:cs typeface="Merriweather"/>
              <a:sym typeface="Merriweather"/>
            </a:endParaRPr>
          </a:p>
          <a:p>
            <a:pPr indent="0" lvl="0" marL="0" rtl="0" algn="ctr">
              <a:lnSpc>
                <a:spcPct val="80000"/>
              </a:lnSpc>
              <a:spcBef>
                <a:spcPts val="0"/>
              </a:spcBef>
              <a:spcAft>
                <a:spcPts val="0"/>
              </a:spcAft>
              <a:buSzPts val="935"/>
              <a:buNone/>
            </a:pPr>
            <a:r>
              <a:rPr lang="en" sz="1200">
                <a:latin typeface="Merriweather"/>
                <a:ea typeface="Merriweather"/>
                <a:cs typeface="Merriweather"/>
                <a:sym typeface="Merriweather"/>
              </a:rPr>
              <a:t>Nashville Software School</a:t>
            </a:r>
            <a:endParaRPr sz="1200">
              <a:latin typeface="Merriweather"/>
              <a:ea typeface="Merriweather"/>
              <a:cs typeface="Merriweather"/>
              <a:sym typeface="Merriweather"/>
            </a:endParaRPr>
          </a:p>
          <a:p>
            <a:pPr indent="0" lvl="0" marL="0" rtl="0" algn="ctr">
              <a:lnSpc>
                <a:spcPct val="80000"/>
              </a:lnSpc>
              <a:spcBef>
                <a:spcPts val="0"/>
              </a:spcBef>
              <a:spcAft>
                <a:spcPts val="0"/>
              </a:spcAft>
              <a:buSzPts val="935"/>
              <a:buNone/>
            </a:pPr>
            <a:r>
              <a:rPr lang="en" sz="1200">
                <a:latin typeface="Merriweather"/>
                <a:ea typeface="Merriweather"/>
                <a:cs typeface="Merriweather"/>
                <a:sym typeface="Merriweather"/>
              </a:rPr>
              <a:t>January 2022</a:t>
            </a:r>
            <a:endParaRPr sz="12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fuel efficient are these modes of transport?</a:t>
            </a:r>
            <a:endParaRPr>
              <a:latin typeface="Merriweather"/>
              <a:ea typeface="Merriweather"/>
              <a:cs typeface="Merriweather"/>
              <a:sym typeface="Merriweather"/>
            </a:endParaRPr>
          </a:p>
          <a:p>
            <a:pPr indent="0" lvl="0" marL="0" rtl="0" algn="ctr">
              <a:spcBef>
                <a:spcPts val="0"/>
              </a:spcBef>
              <a:spcAft>
                <a:spcPts val="0"/>
              </a:spcAft>
              <a:buNone/>
            </a:pPr>
            <a:r>
              <a:rPr lang="en">
                <a:latin typeface="Merriweather"/>
                <a:ea typeface="Merriweather"/>
                <a:cs typeface="Merriweather"/>
                <a:sym typeface="Merriweather"/>
              </a:rPr>
              <a:t>How many miles per gallon (MPG) does each type get? </a:t>
            </a:r>
            <a:endParaRPr>
              <a:latin typeface="Merriweather"/>
              <a:ea typeface="Merriweather"/>
              <a:cs typeface="Merriweather"/>
              <a:sym typeface="Merriweather"/>
            </a:endParaRPr>
          </a:p>
        </p:txBody>
      </p:sp>
      <p:sp>
        <p:nvSpPr>
          <p:cNvPr id="130" name="Google Shape;130;p22"/>
          <p:cNvSpPr txBox="1"/>
          <p:nvPr>
            <p:ph idx="1" type="body"/>
          </p:nvPr>
        </p:nvSpPr>
        <p:spPr>
          <a:xfrm>
            <a:off x="311700" y="1743025"/>
            <a:ext cx="8520600" cy="2826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5400">
                <a:latin typeface="Merriweather"/>
                <a:ea typeface="Merriweather"/>
                <a:cs typeface="Merriweather"/>
                <a:sym typeface="Merriweather"/>
              </a:rPr>
              <a:t>IT DEPENDS</a:t>
            </a:r>
            <a:endParaRPr sz="5400">
              <a:latin typeface="Merriweather"/>
              <a:ea typeface="Merriweather"/>
              <a:cs typeface="Merriweather"/>
              <a:sym typeface="Merriweather"/>
            </a:endParaRPr>
          </a:p>
        </p:txBody>
      </p:sp>
      <p:sp>
        <p:nvSpPr>
          <p:cNvPr id="131" name="Google Shape;131;p22"/>
          <p:cNvSpPr txBox="1"/>
          <p:nvPr/>
        </p:nvSpPr>
        <p:spPr>
          <a:xfrm>
            <a:off x="2347800" y="3678500"/>
            <a:ext cx="444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Smaller Truck		10 tons			10 mpg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Larger Truck		20 tons			7 mpg</a:t>
            </a:r>
            <a:endParaRPr/>
          </a:p>
        </p:txBody>
      </p:sp>
      <p:sp>
        <p:nvSpPr>
          <p:cNvPr id="132" name="Google Shape;132;p22"/>
          <p:cNvSpPr txBox="1"/>
          <p:nvPr/>
        </p:nvSpPr>
        <p:spPr>
          <a:xfrm>
            <a:off x="6993450" y="3678500"/>
            <a:ext cx="983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 gallons</a:t>
            </a:r>
            <a:endParaRPr/>
          </a:p>
          <a:p>
            <a:pPr indent="0" lvl="0" marL="0" rtl="0" algn="l">
              <a:spcBef>
                <a:spcPts val="0"/>
              </a:spcBef>
              <a:spcAft>
                <a:spcPts val="0"/>
              </a:spcAft>
              <a:buNone/>
            </a:pPr>
            <a:r>
              <a:rPr lang="en"/>
              <a:t>      10 mi.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gallon</a:t>
            </a:r>
            <a:endParaRPr/>
          </a:p>
          <a:p>
            <a:pPr indent="0" lvl="0" marL="0" rtl="0" algn="l">
              <a:spcBef>
                <a:spcPts val="0"/>
              </a:spcBef>
              <a:spcAft>
                <a:spcPts val="0"/>
              </a:spcAft>
              <a:buNone/>
            </a:pPr>
            <a:r>
              <a:rPr lang="en"/>
              <a:t>       14 mi</a:t>
            </a:r>
            <a:endParaRPr/>
          </a:p>
        </p:txBody>
      </p:sp>
      <p:pic>
        <p:nvPicPr>
          <p:cNvPr id="133" name="Google Shape;133;p22"/>
          <p:cNvPicPr preferRelativeResize="0"/>
          <p:nvPr/>
        </p:nvPicPr>
        <p:blipFill>
          <a:blip r:embed="rId3">
            <a:alphaModFix/>
          </a:blip>
          <a:stretch>
            <a:fillRect/>
          </a:stretch>
        </p:blipFill>
        <p:spPr>
          <a:xfrm>
            <a:off x="1805628" y="4314025"/>
            <a:ext cx="542175" cy="471251"/>
          </a:xfrm>
          <a:prstGeom prst="rect">
            <a:avLst/>
          </a:prstGeom>
          <a:noFill/>
          <a:ln>
            <a:noFill/>
          </a:ln>
        </p:spPr>
      </p:pic>
      <p:cxnSp>
        <p:nvCxnSpPr>
          <p:cNvPr id="134" name="Google Shape;134;p22"/>
          <p:cNvCxnSpPr/>
          <p:nvPr/>
        </p:nvCxnSpPr>
        <p:spPr>
          <a:xfrm>
            <a:off x="311700" y="1131425"/>
            <a:ext cx="8520600" cy="0"/>
          </a:xfrm>
          <a:prstGeom prst="straightConnector1">
            <a:avLst/>
          </a:prstGeom>
          <a:noFill/>
          <a:ln cap="flat" cmpd="sng" w="28575">
            <a:solidFill>
              <a:schemeClr val="dk2"/>
            </a:solidFill>
            <a:prstDash val="solid"/>
            <a:round/>
            <a:headEnd len="med" w="med" type="none"/>
            <a:tailEnd len="med" w="med" type="none"/>
          </a:ln>
        </p:spPr>
      </p:cxnSp>
      <p:cxnSp>
        <p:nvCxnSpPr>
          <p:cNvPr id="135" name="Google Shape;135;p22"/>
          <p:cNvCxnSpPr/>
          <p:nvPr/>
        </p:nvCxnSpPr>
        <p:spPr>
          <a:xfrm>
            <a:off x="4010000" y="1561225"/>
            <a:ext cx="11124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1372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fuel efficient are these modes of transport?</a:t>
            </a:r>
            <a:endParaRPr>
              <a:latin typeface="Merriweather"/>
              <a:ea typeface="Merriweather"/>
              <a:cs typeface="Merriweather"/>
              <a:sym typeface="Merriweather"/>
            </a:endParaRPr>
          </a:p>
          <a:p>
            <a:pPr indent="0" lvl="0" marL="0" rtl="0" algn="ctr">
              <a:spcBef>
                <a:spcPts val="0"/>
              </a:spcBef>
              <a:spcAft>
                <a:spcPts val="0"/>
              </a:spcAft>
              <a:buNone/>
            </a:pPr>
            <a:r>
              <a:t/>
            </a:r>
            <a:endParaRPr sz="2911">
              <a:latin typeface="Merriweather"/>
              <a:ea typeface="Merriweather"/>
              <a:cs typeface="Merriweather"/>
              <a:sym typeface="Merriweather"/>
            </a:endParaRPr>
          </a:p>
        </p:txBody>
      </p:sp>
      <p:sp>
        <p:nvSpPr>
          <p:cNvPr id="141" name="Google Shape;141;p23"/>
          <p:cNvSpPr txBox="1"/>
          <p:nvPr/>
        </p:nvSpPr>
        <p:spPr>
          <a:xfrm>
            <a:off x="908925" y="1689575"/>
            <a:ext cx="7517400" cy="108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911">
                <a:solidFill>
                  <a:schemeClr val="dk1"/>
                </a:solidFill>
                <a:latin typeface="Merriweather"/>
                <a:ea typeface="Merriweather"/>
                <a:cs typeface="Merriweather"/>
                <a:sym typeface="Merriweather"/>
              </a:rPr>
              <a:t>How many miles can a ton of cargo travel on a gallon of fuel (on average)?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124225"/>
            <a:ext cx="8520600" cy="48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1800">
                <a:latin typeface="Merriweather"/>
                <a:ea typeface="Merriweather"/>
                <a:cs typeface="Merriweather"/>
                <a:sym typeface="Merriweather"/>
              </a:rPr>
              <a:t>How many miles can a ton of cargo travel on a gallon of fuel (on average)?</a:t>
            </a:r>
            <a:endParaRPr sz="1800">
              <a:latin typeface="Merriweather"/>
              <a:ea typeface="Merriweather"/>
              <a:cs typeface="Merriweather"/>
              <a:sym typeface="Merriweather"/>
            </a:endParaRPr>
          </a:p>
        </p:txBody>
      </p:sp>
      <p:pic>
        <p:nvPicPr>
          <p:cNvPr id="147" name="Google Shape;147;p24"/>
          <p:cNvPicPr preferRelativeResize="0"/>
          <p:nvPr/>
        </p:nvPicPr>
        <p:blipFill rotWithShape="1">
          <a:blip r:embed="rId3">
            <a:alphaModFix/>
          </a:blip>
          <a:srcRect b="0" l="0" r="0" t="0"/>
          <a:stretch/>
        </p:blipFill>
        <p:spPr>
          <a:xfrm>
            <a:off x="1019725" y="609625"/>
            <a:ext cx="7104548" cy="4533875"/>
          </a:xfrm>
          <a:prstGeom prst="rect">
            <a:avLst/>
          </a:prstGeom>
          <a:noFill/>
          <a:ln>
            <a:noFill/>
          </a:ln>
        </p:spPr>
      </p:pic>
      <p:cxnSp>
        <p:nvCxnSpPr>
          <p:cNvPr id="148" name="Google Shape;148;p24"/>
          <p:cNvCxnSpPr/>
          <p:nvPr/>
        </p:nvCxnSpPr>
        <p:spPr>
          <a:xfrm>
            <a:off x="3272175" y="866150"/>
            <a:ext cx="10800" cy="3817500"/>
          </a:xfrm>
          <a:prstGeom prst="straightConnector1">
            <a:avLst/>
          </a:prstGeom>
          <a:noFill/>
          <a:ln cap="flat" cmpd="sng" w="28575">
            <a:solidFill>
              <a:schemeClr val="dk2"/>
            </a:solidFill>
            <a:prstDash val="solid"/>
            <a:round/>
            <a:headEnd len="med" w="med" type="none"/>
            <a:tailEnd len="med" w="med" type="none"/>
          </a:ln>
        </p:spPr>
      </p:cxnSp>
      <p:cxnSp>
        <p:nvCxnSpPr>
          <p:cNvPr id="149" name="Google Shape;149;p24"/>
          <p:cNvCxnSpPr/>
          <p:nvPr/>
        </p:nvCxnSpPr>
        <p:spPr>
          <a:xfrm>
            <a:off x="5948200" y="866150"/>
            <a:ext cx="10800" cy="38175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24225"/>
            <a:ext cx="8520600" cy="48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1800">
                <a:latin typeface="Merriweather"/>
                <a:ea typeface="Merriweather"/>
                <a:cs typeface="Merriweather"/>
                <a:sym typeface="Merriweather"/>
              </a:rPr>
              <a:t>How many miles can a ton of cargo travel on a gallon of fuel (on average)?</a:t>
            </a:r>
            <a:endParaRPr sz="1800">
              <a:latin typeface="Merriweather"/>
              <a:ea typeface="Merriweather"/>
              <a:cs typeface="Merriweather"/>
              <a:sym typeface="Merriweather"/>
            </a:endParaRPr>
          </a:p>
        </p:txBody>
      </p:sp>
      <p:pic>
        <p:nvPicPr>
          <p:cNvPr id="155" name="Google Shape;155;p25"/>
          <p:cNvPicPr preferRelativeResize="0"/>
          <p:nvPr/>
        </p:nvPicPr>
        <p:blipFill rotWithShape="1">
          <a:blip r:embed="rId3">
            <a:alphaModFix/>
          </a:blip>
          <a:srcRect b="563" l="0" r="0" t="553"/>
          <a:stretch/>
        </p:blipFill>
        <p:spPr>
          <a:xfrm>
            <a:off x="592000" y="609625"/>
            <a:ext cx="7104548" cy="4533875"/>
          </a:xfrm>
          <a:prstGeom prst="rect">
            <a:avLst/>
          </a:prstGeom>
          <a:noFill/>
          <a:ln>
            <a:noFill/>
          </a:ln>
        </p:spPr>
      </p:pic>
      <p:pic>
        <p:nvPicPr>
          <p:cNvPr id="156" name="Google Shape;156;p25"/>
          <p:cNvPicPr preferRelativeResize="0"/>
          <p:nvPr/>
        </p:nvPicPr>
        <p:blipFill>
          <a:blip r:embed="rId4">
            <a:alphaModFix/>
          </a:blip>
          <a:stretch>
            <a:fillRect/>
          </a:stretch>
        </p:blipFill>
        <p:spPr>
          <a:xfrm>
            <a:off x="7696548" y="4318000"/>
            <a:ext cx="1348549" cy="369475"/>
          </a:xfrm>
          <a:prstGeom prst="rect">
            <a:avLst/>
          </a:prstGeom>
          <a:noFill/>
          <a:ln>
            <a:noFill/>
          </a:ln>
        </p:spPr>
      </p:pic>
      <p:pic>
        <p:nvPicPr>
          <p:cNvPr id="157" name="Google Shape;157;p25"/>
          <p:cNvPicPr preferRelativeResize="0"/>
          <p:nvPr/>
        </p:nvPicPr>
        <p:blipFill>
          <a:blip r:embed="rId5">
            <a:alphaModFix/>
          </a:blip>
          <a:stretch>
            <a:fillRect/>
          </a:stretch>
        </p:blipFill>
        <p:spPr>
          <a:xfrm>
            <a:off x="7898988" y="3222041"/>
            <a:ext cx="943666" cy="485400"/>
          </a:xfrm>
          <a:prstGeom prst="rect">
            <a:avLst/>
          </a:prstGeom>
          <a:noFill/>
          <a:ln>
            <a:noFill/>
          </a:ln>
        </p:spPr>
      </p:pic>
      <p:pic>
        <p:nvPicPr>
          <p:cNvPr id="158" name="Google Shape;158;p25"/>
          <p:cNvPicPr preferRelativeResize="0"/>
          <p:nvPr/>
        </p:nvPicPr>
        <p:blipFill>
          <a:blip r:embed="rId6">
            <a:alphaModFix/>
          </a:blip>
          <a:stretch>
            <a:fillRect/>
          </a:stretch>
        </p:blipFill>
        <p:spPr>
          <a:xfrm>
            <a:off x="7899000" y="1749938"/>
            <a:ext cx="801625" cy="113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124225"/>
            <a:ext cx="8520600" cy="48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1800">
                <a:latin typeface="Merriweather"/>
                <a:ea typeface="Merriweather"/>
                <a:cs typeface="Merriweather"/>
                <a:sym typeface="Merriweather"/>
              </a:rPr>
              <a:t>How many miles can a ton of cargo travel on a gallon of fuel (on average)?</a:t>
            </a:r>
            <a:endParaRPr sz="1800">
              <a:latin typeface="Merriweather"/>
              <a:ea typeface="Merriweather"/>
              <a:cs typeface="Merriweather"/>
              <a:sym typeface="Merriweather"/>
            </a:endParaRPr>
          </a:p>
        </p:txBody>
      </p:sp>
      <p:pic>
        <p:nvPicPr>
          <p:cNvPr id="164" name="Google Shape;164;p26"/>
          <p:cNvPicPr preferRelativeResize="0"/>
          <p:nvPr/>
        </p:nvPicPr>
        <p:blipFill>
          <a:blip r:embed="rId3">
            <a:alphaModFix/>
          </a:blip>
          <a:stretch>
            <a:fillRect/>
          </a:stretch>
        </p:blipFill>
        <p:spPr>
          <a:xfrm>
            <a:off x="1149275" y="698000"/>
            <a:ext cx="6845440" cy="422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177675"/>
            <a:ext cx="8520600" cy="1020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What kind of environmental impact do these different methods of transport have?</a:t>
            </a:r>
            <a:endParaRPr>
              <a:latin typeface="Merriweather"/>
              <a:ea typeface="Merriweather"/>
              <a:cs typeface="Merriweather"/>
              <a:sym typeface="Merriweather"/>
            </a:endParaRPr>
          </a:p>
        </p:txBody>
      </p:sp>
      <p:sp>
        <p:nvSpPr>
          <p:cNvPr id="170" name="Google Shape;170;p27"/>
          <p:cNvSpPr txBox="1"/>
          <p:nvPr>
            <p:ph idx="1" type="body"/>
          </p:nvPr>
        </p:nvSpPr>
        <p:spPr>
          <a:xfrm>
            <a:off x="311700" y="1625400"/>
            <a:ext cx="8520600" cy="294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Merriweather"/>
                <a:ea typeface="Merriweather"/>
                <a:cs typeface="Merriweather"/>
                <a:sym typeface="Merriweather"/>
              </a:rPr>
              <a:t>The most direct impact when discussing transport, are greenhouse gas emissions from fuel consumption</a:t>
            </a:r>
            <a:br>
              <a:rPr lang="en"/>
            </a:br>
            <a:endParaRPr/>
          </a:p>
          <a:p>
            <a:pPr indent="-342900" lvl="0" marL="457200" rtl="0" algn="l">
              <a:spcBef>
                <a:spcPts val="0"/>
              </a:spcBef>
              <a:spcAft>
                <a:spcPts val="0"/>
              </a:spcAft>
              <a:buSzPts val="1800"/>
              <a:buChar char="●"/>
            </a:pPr>
            <a:r>
              <a:rPr lang="en">
                <a:latin typeface="Merriweather"/>
                <a:ea typeface="Merriweather"/>
                <a:cs typeface="Merriweather"/>
                <a:sym typeface="Merriweather"/>
              </a:rPr>
              <a:t>Fuel = CO2</a:t>
            </a:r>
            <a:br>
              <a:rPr lang="en"/>
            </a:b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For every pound of carbon burned, three pounds of CO2 are produced</a:t>
            </a:r>
            <a:endParaRPr>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8"/>
          <p:cNvPicPr preferRelativeResize="0"/>
          <p:nvPr/>
        </p:nvPicPr>
        <p:blipFill>
          <a:blip r:embed="rId3">
            <a:alphaModFix/>
          </a:blip>
          <a:stretch>
            <a:fillRect/>
          </a:stretch>
        </p:blipFill>
        <p:spPr>
          <a:xfrm>
            <a:off x="7127125" y="4354238"/>
            <a:ext cx="724725" cy="724725"/>
          </a:xfrm>
          <a:prstGeom prst="rect">
            <a:avLst/>
          </a:prstGeom>
          <a:noFill/>
          <a:ln>
            <a:noFill/>
          </a:ln>
        </p:spPr>
      </p:pic>
      <p:pic>
        <p:nvPicPr>
          <p:cNvPr id="176" name="Google Shape;176;p28"/>
          <p:cNvPicPr preferRelativeResize="0"/>
          <p:nvPr/>
        </p:nvPicPr>
        <p:blipFill>
          <a:blip r:embed="rId4">
            <a:alphaModFix/>
          </a:blip>
          <a:stretch>
            <a:fillRect/>
          </a:stretch>
        </p:blipFill>
        <p:spPr>
          <a:xfrm flipH="1">
            <a:off x="6099346" y="4581675"/>
            <a:ext cx="984975" cy="269850"/>
          </a:xfrm>
          <a:prstGeom prst="rect">
            <a:avLst/>
          </a:prstGeom>
          <a:noFill/>
          <a:ln>
            <a:noFill/>
          </a:ln>
        </p:spPr>
      </p:pic>
      <p:pic>
        <p:nvPicPr>
          <p:cNvPr id="177" name="Google Shape;177;p28"/>
          <p:cNvPicPr preferRelativeResize="0"/>
          <p:nvPr/>
        </p:nvPicPr>
        <p:blipFill rotWithShape="1">
          <a:blip r:embed="rId5">
            <a:alphaModFix/>
          </a:blip>
          <a:srcRect b="0" l="0" r="0" t="0"/>
          <a:stretch/>
        </p:blipFill>
        <p:spPr>
          <a:xfrm>
            <a:off x="1153950" y="77550"/>
            <a:ext cx="6836093" cy="4271475"/>
          </a:xfrm>
          <a:prstGeom prst="rect">
            <a:avLst/>
          </a:prstGeom>
          <a:noFill/>
          <a:ln>
            <a:noFill/>
          </a:ln>
        </p:spPr>
      </p:pic>
      <p:pic>
        <p:nvPicPr>
          <p:cNvPr id="178" name="Google Shape;178;p28"/>
          <p:cNvPicPr preferRelativeResize="0"/>
          <p:nvPr/>
        </p:nvPicPr>
        <p:blipFill>
          <a:blip r:embed="rId6">
            <a:alphaModFix/>
          </a:blip>
          <a:stretch>
            <a:fillRect/>
          </a:stretch>
        </p:blipFill>
        <p:spPr>
          <a:xfrm>
            <a:off x="2189150" y="4498242"/>
            <a:ext cx="984975" cy="436698"/>
          </a:xfrm>
          <a:prstGeom prst="rect">
            <a:avLst/>
          </a:prstGeom>
          <a:noFill/>
          <a:ln>
            <a:noFill/>
          </a:ln>
        </p:spPr>
      </p:pic>
      <p:pic>
        <p:nvPicPr>
          <p:cNvPr id="179" name="Google Shape;179;p28"/>
          <p:cNvPicPr preferRelativeResize="0"/>
          <p:nvPr/>
        </p:nvPicPr>
        <p:blipFill>
          <a:blip r:embed="rId7">
            <a:alphaModFix/>
          </a:blip>
          <a:stretch>
            <a:fillRect/>
          </a:stretch>
        </p:blipFill>
        <p:spPr>
          <a:xfrm>
            <a:off x="4371616" y="4498250"/>
            <a:ext cx="787210" cy="43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134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much does fuel cost?</a:t>
            </a:r>
            <a:endParaRPr>
              <a:latin typeface="Merriweather"/>
              <a:ea typeface="Merriweather"/>
              <a:cs typeface="Merriweather"/>
              <a:sym typeface="Merriweather"/>
            </a:endParaRPr>
          </a:p>
        </p:txBody>
      </p:sp>
      <p:pic>
        <p:nvPicPr>
          <p:cNvPr id="185" name="Google Shape;185;p29"/>
          <p:cNvPicPr preferRelativeResize="0"/>
          <p:nvPr/>
        </p:nvPicPr>
        <p:blipFill>
          <a:blip r:embed="rId3">
            <a:alphaModFix/>
          </a:blip>
          <a:stretch>
            <a:fillRect/>
          </a:stretch>
        </p:blipFill>
        <p:spPr>
          <a:xfrm>
            <a:off x="2134950" y="860000"/>
            <a:ext cx="4874105" cy="4131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134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much does fuel cost?</a:t>
            </a:r>
            <a:endParaRPr>
              <a:latin typeface="Merriweather"/>
              <a:ea typeface="Merriweather"/>
              <a:cs typeface="Merriweather"/>
              <a:sym typeface="Merriweather"/>
            </a:endParaRPr>
          </a:p>
        </p:txBody>
      </p:sp>
      <p:pic>
        <p:nvPicPr>
          <p:cNvPr id="191" name="Google Shape;191;p30"/>
          <p:cNvPicPr preferRelativeResize="0"/>
          <p:nvPr/>
        </p:nvPicPr>
        <p:blipFill>
          <a:blip r:embed="rId3">
            <a:alphaModFix/>
          </a:blip>
          <a:stretch>
            <a:fillRect/>
          </a:stretch>
        </p:blipFill>
        <p:spPr>
          <a:xfrm>
            <a:off x="1461875" y="663000"/>
            <a:ext cx="6318225" cy="44243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134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much does fuel cost?</a:t>
            </a:r>
            <a:endParaRPr>
              <a:latin typeface="Merriweather"/>
              <a:ea typeface="Merriweather"/>
              <a:cs typeface="Merriweather"/>
              <a:sym typeface="Merriweather"/>
            </a:endParaRPr>
          </a:p>
        </p:txBody>
      </p:sp>
      <p:pic>
        <p:nvPicPr>
          <p:cNvPr id="197" name="Google Shape;197;p31"/>
          <p:cNvPicPr preferRelativeResize="0"/>
          <p:nvPr/>
        </p:nvPicPr>
        <p:blipFill>
          <a:blip r:embed="rId3">
            <a:alphaModFix/>
          </a:blip>
          <a:stretch>
            <a:fillRect/>
          </a:stretch>
        </p:blipFill>
        <p:spPr>
          <a:xfrm>
            <a:off x="1358350" y="750375"/>
            <a:ext cx="6427301" cy="433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30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Motivation - Why I care about this topic</a:t>
            </a:r>
            <a:endParaRPr b="1">
              <a:latin typeface="Merriweather"/>
              <a:ea typeface="Merriweather"/>
              <a:cs typeface="Merriweather"/>
              <a:sym typeface="Merriweather"/>
            </a:endParaRPr>
          </a:p>
        </p:txBody>
      </p:sp>
      <p:pic>
        <p:nvPicPr>
          <p:cNvPr id="63" name="Google Shape;63;p14"/>
          <p:cNvPicPr preferRelativeResize="0"/>
          <p:nvPr/>
        </p:nvPicPr>
        <p:blipFill>
          <a:blip r:embed="rId3">
            <a:alphaModFix/>
          </a:blip>
          <a:stretch>
            <a:fillRect/>
          </a:stretch>
        </p:blipFill>
        <p:spPr>
          <a:xfrm rot="5400000">
            <a:off x="5752275" y="1751773"/>
            <a:ext cx="5143499" cy="1639950"/>
          </a:xfrm>
          <a:prstGeom prst="rect">
            <a:avLst/>
          </a:prstGeom>
          <a:noFill/>
          <a:ln>
            <a:noFill/>
          </a:ln>
        </p:spPr>
      </p:pic>
      <p:sp>
        <p:nvSpPr>
          <p:cNvPr id="64" name="Google Shape;64;p14"/>
          <p:cNvSpPr txBox="1"/>
          <p:nvPr>
            <p:ph idx="1" type="body"/>
          </p:nvPr>
        </p:nvSpPr>
        <p:spPr>
          <a:xfrm>
            <a:off x="311700" y="863550"/>
            <a:ext cx="7103400" cy="428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“Food” is a subject of great interest and passion for me:  not just recipes and foodie-trends, but also in the topics of gastro-anthropology, socio-ethics, accessibility, and sustainability</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I desire to live a more deliberately sustainable lifestyle, including in the decisions I make regarding the food I choose to purchase and consume</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I wish to better understand the impact of the choices that I make, both in how they affect my own life, and how they affect the world around me</a:t>
            </a:r>
            <a:endParaRPr>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animEffect filter="fade" transition="in">
                                      <p:cBhvr>
                                        <p:cTn dur="1000"/>
                                        <p:tgtEl>
                                          <p:spTgt spid="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animEffect filter="fade" transition="in">
                                      <p:cBhvr>
                                        <p:cTn dur="1000"/>
                                        <p:tgtEl>
                                          <p:spTgt spid="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animEffect filter="fade" transition="in">
                                      <p:cBhvr>
                                        <p:cTn dur="1000"/>
                                        <p:tgtEl>
                                          <p:spTgt spid="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134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What does this all mean?</a:t>
            </a:r>
            <a:endParaRPr>
              <a:latin typeface="Merriweather"/>
              <a:ea typeface="Merriweather"/>
              <a:cs typeface="Merriweather"/>
              <a:sym typeface="Merriweather"/>
            </a:endParaRPr>
          </a:p>
        </p:txBody>
      </p:sp>
      <p:sp>
        <p:nvSpPr>
          <p:cNvPr id="203" name="Google Shape;203;p32"/>
          <p:cNvSpPr txBox="1"/>
          <p:nvPr>
            <p:ph idx="1" type="body"/>
          </p:nvPr>
        </p:nvSpPr>
        <p:spPr>
          <a:xfrm>
            <a:off x="311700" y="6392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900">
                <a:latin typeface="Merriweather"/>
                <a:ea typeface="Merriweather"/>
                <a:cs typeface="Merriweather"/>
                <a:sym typeface="Merriweather"/>
              </a:rPr>
              <a:t>How is all this data relevant to any decisions I make?</a:t>
            </a:r>
            <a:endParaRPr sz="1900"/>
          </a:p>
        </p:txBody>
      </p:sp>
      <p:sp>
        <p:nvSpPr>
          <p:cNvPr id="204" name="Google Shape;204;p32"/>
          <p:cNvSpPr txBox="1"/>
          <p:nvPr/>
        </p:nvSpPr>
        <p:spPr>
          <a:xfrm>
            <a:off x="311700" y="1051500"/>
            <a:ext cx="85206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en">
                <a:solidFill>
                  <a:schemeClr val="dk2"/>
                </a:solidFill>
                <a:latin typeface="Merriweather"/>
                <a:ea typeface="Merriweather"/>
                <a:cs typeface="Merriweather"/>
                <a:sym typeface="Merriweather"/>
              </a:rPr>
              <a:t>Leopold Center for Sustainable Agriculture</a:t>
            </a:r>
            <a:br>
              <a:rPr lang="en">
                <a:solidFill>
                  <a:schemeClr val="dk2"/>
                </a:solidFill>
                <a:latin typeface="Merriweather"/>
                <a:ea typeface="Merriweather"/>
                <a:cs typeface="Merriweather"/>
                <a:sym typeface="Merriweather"/>
              </a:rPr>
            </a:br>
            <a:r>
              <a:rPr lang="en">
                <a:solidFill>
                  <a:schemeClr val="dk2"/>
                </a:solidFill>
                <a:latin typeface="Merriweather"/>
                <a:ea typeface="Merriweather"/>
                <a:cs typeface="Merriweather"/>
                <a:sym typeface="Merriweather"/>
              </a:rPr>
              <a:t>Iowa State University, 2001</a:t>
            </a:r>
            <a:br>
              <a:rPr lang="en">
                <a:solidFill>
                  <a:schemeClr val="dk2"/>
                </a:solidFill>
                <a:latin typeface="Merriweather"/>
                <a:ea typeface="Merriweather"/>
                <a:cs typeface="Merriweather"/>
                <a:sym typeface="Merriweather"/>
              </a:rPr>
            </a:br>
            <a:r>
              <a:rPr lang="en">
                <a:solidFill>
                  <a:schemeClr val="dk2"/>
                </a:solidFill>
                <a:latin typeface="Merriweather"/>
                <a:ea typeface="Merriweather"/>
                <a:cs typeface="Merriweather"/>
                <a:sym typeface="Merriweather"/>
              </a:rPr>
              <a:t>“Food, Fuel, and Freeways: </a:t>
            </a:r>
            <a:r>
              <a:rPr lang="en">
                <a:solidFill>
                  <a:srgbClr val="444444"/>
                </a:solidFill>
                <a:highlight>
                  <a:srgbClr val="FFFFFF"/>
                </a:highlight>
                <a:latin typeface="Merriweather"/>
                <a:ea typeface="Merriweather"/>
                <a:cs typeface="Merriweather"/>
                <a:sym typeface="Merriweather"/>
              </a:rPr>
              <a:t>An Iowa perspective on how far food travels, fuel usage, and greenhouse gas emissions”</a:t>
            </a:r>
            <a:endParaRPr>
              <a:solidFill>
                <a:schemeClr val="dk2"/>
              </a:solidFill>
              <a:latin typeface="Merriweather"/>
              <a:ea typeface="Merriweather"/>
              <a:cs typeface="Merriweather"/>
              <a:sym typeface="Merriweather"/>
            </a:endParaRPr>
          </a:p>
        </p:txBody>
      </p:sp>
      <p:sp>
        <p:nvSpPr>
          <p:cNvPr id="205" name="Google Shape;205;p32"/>
          <p:cNvSpPr txBox="1"/>
          <p:nvPr/>
        </p:nvSpPr>
        <p:spPr>
          <a:xfrm>
            <a:off x="2358450" y="2195100"/>
            <a:ext cx="4427100" cy="31965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800"/>
              </a:spcBef>
              <a:spcAft>
                <a:spcPts val="0"/>
              </a:spcAft>
              <a:buClr>
                <a:schemeClr val="dk1"/>
              </a:buClr>
              <a:buSzPts val="1100"/>
              <a:buFont typeface="Arial"/>
              <a:buNone/>
            </a:pPr>
            <a:r>
              <a:rPr lang="en" sz="1600">
                <a:solidFill>
                  <a:schemeClr val="dk1"/>
                </a:solidFill>
                <a:highlight>
                  <a:srgbClr val="FFFFFF"/>
                </a:highlight>
                <a:latin typeface="Merriweather"/>
                <a:ea typeface="Merriweather"/>
                <a:cs typeface="Merriweather"/>
                <a:sym typeface="Merriweather"/>
              </a:rPr>
              <a:t>Average Distances from Farm to Market</a:t>
            </a:r>
            <a:endParaRPr sz="16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b="1" lang="en" sz="1100">
                <a:solidFill>
                  <a:schemeClr val="dk1"/>
                </a:solidFill>
                <a:highlight>
                  <a:srgbClr val="FFFFFF"/>
                </a:highlight>
                <a:latin typeface="Merriweather"/>
                <a:ea typeface="Merriweather"/>
                <a:cs typeface="Merriweather"/>
                <a:sym typeface="Merriweather"/>
              </a:rPr>
              <a:t>Terminal Market vs. Ferry Plaza Farmers Market</a:t>
            </a:r>
            <a:endParaRPr b="1"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Apples: 1,555 miles vs. 77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Tomatoes: 1,369 miles vs. 117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Grapes: 2,143 miles vs. 134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Beans: 766 miles vs. 101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Peaches: 1,674 miles vs. 173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Winter Squash: 781 miles vs. 98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Greens: 889 miles vs. 99 miles</a:t>
            </a:r>
            <a:endParaRPr sz="1100">
              <a:solidFill>
                <a:schemeClr val="dk1"/>
              </a:solidFill>
              <a:highlight>
                <a:srgbClr val="FFFFFF"/>
              </a:highlight>
              <a:latin typeface="Merriweather"/>
              <a:ea typeface="Merriweather"/>
              <a:cs typeface="Merriweather"/>
              <a:sym typeface="Merriweather"/>
            </a:endParaRPr>
          </a:p>
          <a:p>
            <a:pPr indent="0" lvl="0" marL="0" rtl="0" algn="ctr">
              <a:lnSpc>
                <a:spcPct val="100000"/>
              </a:lnSpc>
              <a:spcBef>
                <a:spcPts val="800"/>
              </a:spcBef>
              <a:spcAft>
                <a:spcPts val="0"/>
              </a:spcAft>
              <a:buClr>
                <a:schemeClr val="dk1"/>
              </a:buClr>
              <a:buSzPts val="1100"/>
              <a:buFont typeface="Arial"/>
              <a:buNone/>
            </a:pPr>
            <a:r>
              <a:rPr lang="en" sz="1100">
                <a:solidFill>
                  <a:schemeClr val="dk1"/>
                </a:solidFill>
                <a:highlight>
                  <a:srgbClr val="FFFFFF"/>
                </a:highlight>
                <a:latin typeface="Merriweather"/>
                <a:ea typeface="Merriweather"/>
                <a:cs typeface="Merriweather"/>
                <a:sym typeface="Merriweather"/>
              </a:rPr>
              <a:t>Lettuce: 2,055 miles vs. 102 miles</a:t>
            </a:r>
            <a:endParaRPr sz="1100">
              <a:solidFill>
                <a:schemeClr val="dk1"/>
              </a:solidFill>
              <a:highlight>
                <a:srgbClr val="FFFFFF"/>
              </a:highlight>
              <a:latin typeface="Merriweather"/>
              <a:ea typeface="Merriweather"/>
              <a:cs typeface="Merriweather"/>
              <a:sym typeface="Merriweather"/>
            </a:endParaRPr>
          </a:p>
          <a:p>
            <a:pPr indent="0" lvl="0" marL="0" rtl="0" algn="l">
              <a:spcBef>
                <a:spcPts val="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1563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20">
                <a:latin typeface="Merriweather"/>
                <a:ea typeface="Merriweather"/>
                <a:cs typeface="Merriweather"/>
                <a:sym typeface="Merriweather"/>
              </a:rPr>
              <a:t>How much time does it take food to travel 1000 miles?</a:t>
            </a:r>
            <a:endParaRPr sz="2420">
              <a:latin typeface="Merriweather"/>
              <a:ea typeface="Merriweather"/>
              <a:cs typeface="Merriweather"/>
              <a:sym typeface="Merriweather"/>
            </a:endParaRPr>
          </a:p>
        </p:txBody>
      </p:sp>
      <p:pic>
        <p:nvPicPr>
          <p:cNvPr id="211" name="Google Shape;211;p33"/>
          <p:cNvPicPr preferRelativeResize="0"/>
          <p:nvPr/>
        </p:nvPicPr>
        <p:blipFill>
          <a:blip r:embed="rId3">
            <a:alphaModFix/>
          </a:blip>
          <a:stretch>
            <a:fillRect/>
          </a:stretch>
        </p:blipFill>
        <p:spPr>
          <a:xfrm>
            <a:off x="1107962" y="729000"/>
            <a:ext cx="6752639" cy="4219324"/>
          </a:xfrm>
          <a:prstGeom prst="rect">
            <a:avLst/>
          </a:prstGeom>
          <a:noFill/>
          <a:ln>
            <a:noFill/>
          </a:ln>
        </p:spPr>
      </p:pic>
      <p:sp>
        <p:nvSpPr>
          <p:cNvPr id="212" name="Google Shape;212;p33"/>
          <p:cNvSpPr txBox="1"/>
          <p:nvPr/>
        </p:nvSpPr>
        <p:spPr>
          <a:xfrm>
            <a:off x="1622025" y="4881900"/>
            <a:ext cx="11205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Merriweather"/>
                <a:ea typeface="Merriweather"/>
                <a:cs typeface="Merriweather"/>
                <a:sym typeface="Merriweather"/>
              </a:rPr>
              <a:t>*1000 LAND miles- adjusted</a:t>
            </a:r>
            <a:endParaRPr sz="500">
              <a:latin typeface="Merriweather"/>
              <a:ea typeface="Merriweather"/>
              <a:cs typeface="Merriweather"/>
              <a:sym typeface="Merriweather"/>
            </a:endParaRPr>
          </a:p>
        </p:txBody>
      </p:sp>
      <p:pic>
        <p:nvPicPr>
          <p:cNvPr id="213" name="Google Shape;213;p33"/>
          <p:cNvPicPr preferRelativeResize="0"/>
          <p:nvPr/>
        </p:nvPicPr>
        <p:blipFill>
          <a:blip r:embed="rId4">
            <a:alphaModFix/>
          </a:blip>
          <a:stretch>
            <a:fillRect/>
          </a:stretch>
        </p:blipFill>
        <p:spPr>
          <a:xfrm>
            <a:off x="7982050" y="2054363"/>
            <a:ext cx="1034775" cy="1034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1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latin typeface="Merriweather"/>
                <a:ea typeface="Merriweather"/>
                <a:cs typeface="Merriweather"/>
                <a:sym typeface="Merriweather"/>
              </a:rPr>
              <a:t>How many gallons of fuel does it take for food to travel 1000 miles</a:t>
            </a:r>
            <a:r>
              <a:rPr lang="en" sz="1920">
                <a:latin typeface="Merriweather"/>
                <a:ea typeface="Merriweather"/>
                <a:cs typeface="Merriweather"/>
                <a:sym typeface="Merriweather"/>
              </a:rPr>
              <a:t>?</a:t>
            </a:r>
            <a:endParaRPr sz="1920">
              <a:latin typeface="Merriweather"/>
              <a:ea typeface="Merriweather"/>
              <a:cs typeface="Merriweather"/>
              <a:sym typeface="Merriweather"/>
            </a:endParaRPr>
          </a:p>
        </p:txBody>
      </p:sp>
      <p:pic>
        <p:nvPicPr>
          <p:cNvPr id="219" name="Google Shape;219;p34"/>
          <p:cNvPicPr preferRelativeResize="0"/>
          <p:nvPr/>
        </p:nvPicPr>
        <p:blipFill>
          <a:blip r:embed="rId3">
            <a:alphaModFix/>
          </a:blip>
          <a:stretch>
            <a:fillRect/>
          </a:stretch>
        </p:blipFill>
        <p:spPr>
          <a:xfrm>
            <a:off x="2766900" y="817225"/>
            <a:ext cx="5881350" cy="4256650"/>
          </a:xfrm>
          <a:prstGeom prst="rect">
            <a:avLst/>
          </a:prstGeom>
          <a:noFill/>
          <a:ln>
            <a:noFill/>
          </a:ln>
        </p:spPr>
      </p:pic>
      <p:sp>
        <p:nvSpPr>
          <p:cNvPr id="220" name="Google Shape;220;p34"/>
          <p:cNvSpPr txBox="1"/>
          <p:nvPr/>
        </p:nvSpPr>
        <p:spPr>
          <a:xfrm>
            <a:off x="311700" y="1802500"/>
            <a:ext cx="1602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Merriweather"/>
                <a:ea typeface="Merriweather"/>
                <a:cs typeface="Merriweather"/>
                <a:sym typeface="Merriweather"/>
              </a:rPr>
              <a:t>By Ship</a:t>
            </a:r>
            <a:endParaRPr b="1" sz="2600">
              <a:latin typeface="Merriweather"/>
              <a:ea typeface="Merriweather"/>
              <a:cs typeface="Merriweather"/>
              <a:sym typeface="Merriweather"/>
            </a:endParaRPr>
          </a:p>
        </p:txBody>
      </p:sp>
      <p:pic>
        <p:nvPicPr>
          <p:cNvPr id="221" name="Google Shape;221;p34"/>
          <p:cNvPicPr preferRelativeResize="0"/>
          <p:nvPr/>
        </p:nvPicPr>
        <p:blipFill>
          <a:blip r:embed="rId4">
            <a:alphaModFix/>
          </a:blip>
          <a:stretch>
            <a:fillRect/>
          </a:stretch>
        </p:blipFill>
        <p:spPr>
          <a:xfrm>
            <a:off x="265850" y="2571750"/>
            <a:ext cx="1693699" cy="1693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1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latin typeface="Merriweather"/>
                <a:ea typeface="Merriweather"/>
                <a:cs typeface="Merriweather"/>
                <a:sym typeface="Merriweather"/>
              </a:rPr>
              <a:t>How many gallons of fuel does it take for food to travel 1000 miles?</a:t>
            </a:r>
            <a:endParaRPr sz="1920">
              <a:latin typeface="Merriweather"/>
              <a:ea typeface="Merriweather"/>
              <a:cs typeface="Merriweather"/>
              <a:sym typeface="Merriweather"/>
            </a:endParaRPr>
          </a:p>
        </p:txBody>
      </p:sp>
      <p:sp>
        <p:nvSpPr>
          <p:cNvPr id="227" name="Google Shape;227;p35"/>
          <p:cNvSpPr txBox="1"/>
          <p:nvPr/>
        </p:nvSpPr>
        <p:spPr>
          <a:xfrm>
            <a:off x="311700" y="1802500"/>
            <a:ext cx="1801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Merriweather"/>
                <a:ea typeface="Merriweather"/>
                <a:cs typeface="Merriweather"/>
                <a:sym typeface="Merriweather"/>
              </a:rPr>
              <a:t>By Truck</a:t>
            </a:r>
            <a:endParaRPr b="1" sz="2600">
              <a:latin typeface="Merriweather"/>
              <a:ea typeface="Merriweather"/>
              <a:cs typeface="Merriweather"/>
              <a:sym typeface="Merriweather"/>
            </a:endParaRPr>
          </a:p>
        </p:txBody>
      </p:sp>
      <p:pic>
        <p:nvPicPr>
          <p:cNvPr id="228" name="Google Shape;228;p35"/>
          <p:cNvPicPr preferRelativeResize="0"/>
          <p:nvPr/>
        </p:nvPicPr>
        <p:blipFill>
          <a:blip r:embed="rId3">
            <a:alphaModFix/>
          </a:blip>
          <a:stretch>
            <a:fillRect/>
          </a:stretch>
        </p:blipFill>
        <p:spPr>
          <a:xfrm>
            <a:off x="2209175" y="678700"/>
            <a:ext cx="6623124" cy="4323075"/>
          </a:xfrm>
          <a:prstGeom prst="rect">
            <a:avLst/>
          </a:prstGeom>
          <a:noFill/>
          <a:ln>
            <a:noFill/>
          </a:ln>
        </p:spPr>
      </p:pic>
      <p:pic>
        <p:nvPicPr>
          <p:cNvPr id="229" name="Google Shape;229;p35"/>
          <p:cNvPicPr preferRelativeResize="0"/>
          <p:nvPr/>
        </p:nvPicPr>
        <p:blipFill>
          <a:blip r:embed="rId4">
            <a:alphaModFix/>
          </a:blip>
          <a:stretch>
            <a:fillRect/>
          </a:stretch>
        </p:blipFill>
        <p:spPr>
          <a:xfrm>
            <a:off x="265850" y="2571750"/>
            <a:ext cx="1693699" cy="1693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1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latin typeface="Merriweather"/>
                <a:ea typeface="Merriweather"/>
                <a:cs typeface="Merriweather"/>
                <a:sym typeface="Merriweather"/>
              </a:rPr>
              <a:t>How many gallons of fuel does it take for food to travel 1000 miles?</a:t>
            </a:r>
            <a:endParaRPr sz="1920">
              <a:latin typeface="Merriweather"/>
              <a:ea typeface="Merriweather"/>
              <a:cs typeface="Merriweather"/>
              <a:sym typeface="Merriweather"/>
            </a:endParaRPr>
          </a:p>
        </p:txBody>
      </p:sp>
      <p:sp>
        <p:nvSpPr>
          <p:cNvPr id="235" name="Google Shape;235;p36"/>
          <p:cNvSpPr txBox="1"/>
          <p:nvPr/>
        </p:nvSpPr>
        <p:spPr>
          <a:xfrm>
            <a:off x="311700" y="1802500"/>
            <a:ext cx="18012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Merriweather"/>
                <a:ea typeface="Merriweather"/>
                <a:cs typeface="Merriweather"/>
                <a:sym typeface="Merriweather"/>
              </a:rPr>
              <a:t>By Train or Plane</a:t>
            </a:r>
            <a:endParaRPr b="1" sz="2600">
              <a:latin typeface="Merriweather"/>
              <a:ea typeface="Merriweather"/>
              <a:cs typeface="Merriweather"/>
              <a:sym typeface="Merriweather"/>
            </a:endParaRPr>
          </a:p>
        </p:txBody>
      </p:sp>
      <p:pic>
        <p:nvPicPr>
          <p:cNvPr id="236" name="Google Shape;236;p36"/>
          <p:cNvPicPr preferRelativeResize="0"/>
          <p:nvPr/>
        </p:nvPicPr>
        <p:blipFill>
          <a:blip r:embed="rId3">
            <a:alphaModFix/>
          </a:blip>
          <a:stretch>
            <a:fillRect/>
          </a:stretch>
        </p:blipFill>
        <p:spPr>
          <a:xfrm>
            <a:off x="311700" y="2787700"/>
            <a:ext cx="1693699" cy="1693699"/>
          </a:xfrm>
          <a:prstGeom prst="rect">
            <a:avLst/>
          </a:prstGeom>
          <a:noFill/>
          <a:ln>
            <a:noFill/>
          </a:ln>
        </p:spPr>
      </p:pic>
      <p:pic>
        <p:nvPicPr>
          <p:cNvPr id="237" name="Google Shape;237;p36"/>
          <p:cNvPicPr preferRelativeResize="0"/>
          <p:nvPr/>
        </p:nvPicPr>
        <p:blipFill>
          <a:blip r:embed="rId4">
            <a:alphaModFix/>
          </a:blip>
          <a:stretch>
            <a:fillRect/>
          </a:stretch>
        </p:blipFill>
        <p:spPr>
          <a:xfrm>
            <a:off x="2265300" y="729000"/>
            <a:ext cx="6652212" cy="410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1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latin typeface="Merriweather"/>
                <a:ea typeface="Merriweather"/>
                <a:cs typeface="Merriweather"/>
                <a:sym typeface="Merriweather"/>
              </a:rPr>
              <a:t>How many pounds of CO2 are produced to move food 1000 miles?</a:t>
            </a:r>
            <a:endParaRPr sz="1920">
              <a:latin typeface="Merriweather"/>
              <a:ea typeface="Merriweather"/>
              <a:cs typeface="Merriweather"/>
              <a:sym typeface="Merriweather"/>
            </a:endParaRPr>
          </a:p>
        </p:txBody>
      </p:sp>
      <p:sp>
        <p:nvSpPr>
          <p:cNvPr id="243" name="Google Shape;243;p37"/>
          <p:cNvSpPr txBox="1"/>
          <p:nvPr/>
        </p:nvSpPr>
        <p:spPr>
          <a:xfrm>
            <a:off x="6701500" y="800325"/>
            <a:ext cx="1801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Merriweather"/>
                <a:ea typeface="Merriweather"/>
                <a:cs typeface="Merriweather"/>
                <a:sym typeface="Merriweather"/>
              </a:rPr>
              <a:t>By Ship</a:t>
            </a:r>
            <a:endParaRPr b="1" sz="2600">
              <a:latin typeface="Merriweather"/>
              <a:ea typeface="Merriweather"/>
              <a:cs typeface="Merriweather"/>
              <a:sym typeface="Merriweather"/>
            </a:endParaRPr>
          </a:p>
        </p:txBody>
      </p:sp>
      <p:pic>
        <p:nvPicPr>
          <p:cNvPr id="244" name="Google Shape;244;p37"/>
          <p:cNvPicPr preferRelativeResize="0"/>
          <p:nvPr/>
        </p:nvPicPr>
        <p:blipFill rotWithShape="1">
          <a:blip r:embed="rId3">
            <a:alphaModFix/>
          </a:blip>
          <a:srcRect b="0" l="0" r="0" t="0"/>
          <a:stretch/>
        </p:blipFill>
        <p:spPr>
          <a:xfrm>
            <a:off x="96050" y="585000"/>
            <a:ext cx="6097900" cy="4441099"/>
          </a:xfrm>
          <a:prstGeom prst="rect">
            <a:avLst/>
          </a:prstGeom>
          <a:noFill/>
          <a:ln>
            <a:noFill/>
          </a:ln>
        </p:spPr>
      </p:pic>
      <p:pic>
        <p:nvPicPr>
          <p:cNvPr id="245" name="Google Shape;245;p37"/>
          <p:cNvPicPr preferRelativeResize="0"/>
          <p:nvPr/>
        </p:nvPicPr>
        <p:blipFill>
          <a:blip r:embed="rId4">
            <a:alphaModFix/>
          </a:blip>
          <a:stretch>
            <a:fillRect/>
          </a:stretch>
        </p:blipFill>
        <p:spPr>
          <a:xfrm>
            <a:off x="6501963" y="2060600"/>
            <a:ext cx="2200275" cy="2085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1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latin typeface="Merriweather"/>
                <a:ea typeface="Merriweather"/>
                <a:cs typeface="Merriweather"/>
                <a:sym typeface="Merriweather"/>
              </a:rPr>
              <a:t>How many pounds of CO2 are produced to move food 1000 miles?</a:t>
            </a:r>
            <a:endParaRPr sz="1920">
              <a:latin typeface="Merriweather"/>
              <a:ea typeface="Merriweather"/>
              <a:cs typeface="Merriweather"/>
              <a:sym typeface="Merriweather"/>
            </a:endParaRPr>
          </a:p>
        </p:txBody>
      </p:sp>
      <p:sp>
        <p:nvSpPr>
          <p:cNvPr id="251" name="Google Shape;251;p38"/>
          <p:cNvSpPr txBox="1"/>
          <p:nvPr/>
        </p:nvSpPr>
        <p:spPr>
          <a:xfrm>
            <a:off x="6701500" y="800325"/>
            <a:ext cx="1801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Merriweather"/>
                <a:ea typeface="Merriweather"/>
                <a:cs typeface="Merriweather"/>
                <a:sym typeface="Merriweather"/>
              </a:rPr>
              <a:t>By Truck</a:t>
            </a:r>
            <a:endParaRPr b="1" sz="2600">
              <a:latin typeface="Merriweather"/>
              <a:ea typeface="Merriweather"/>
              <a:cs typeface="Merriweather"/>
              <a:sym typeface="Merriweather"/>
            </a:endParaRPr>
          </a:p>
        </p:txBody>
      </p:sp>
      <p:pic>
        <p:nvPicPr>
          <p:cNvPr id="252" name="Google Shape;252;p38"/>
          <p:cNvPicPr preferRelativeResize="0"/>
          <p:nvPr/>
        </p:nvPicPr>
        <p:blipFill>
          <a:blip r:embed="rId3">
            <a:alphaModFix/>
          </a:blip>
          <a:stretch>
            <a:fillRect/>
          </a:stretch>
        </p:blipFill>
        <p:spPr>
          <a:xfrm>
            <a:off x="6501963" y="2060600"/>
            <a:ext cx="2200275" cy="2085975"/>
          </a:xfrm>
          <a:prstGeom prst="rect">
            <a:avLst/>
          </a:prstGeom>
          <a:noFill/>
          <a:ln>
            <a:noFill/>
          </a:ln>
        </p:spPr>
      </p:pic>
      <p:pic>
        <p:nvPicPr>
          <p:cNvPr id="253" name="Google Shape;253;p38"/>
          <p:cNvPicPr preferRelativeResize="0"/>
          <p:nvPr/>
        </p:nvPicPr>
        <p:blipFill rotWithShape="1">
          <a:blip r:embed="rId4">
            <a:alphaModFix/>
          </a:blip>
          <a:srcRect b="0" l="0" r="0" t="0"/>
          <a:stretch/>
        </p:blipFill>
        <p:spPr>
          <a:xfrm>
            <a:off x="68682" y="729000"/>
            <a:ext cx="6433292" cy="41518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311700" y="1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latin typeface="Merriweather"/>
                <a:ea typeface="Merriweather"/>
                <a:cs typeface="Merriweather"/>
                <a:sym typeface="Merriweather"/>
              </a:rPr>
              <a:t>How many pounds of CO2 are produced to move food 1000 miles?</a:t>
            </a:r>
            <a:endParaRPr sz="1920">
              <a:latin typeface="Merriweather"/>
              <a:ea typeface="Merriweather"/>
              <a:cs typeface="Merriweather"/>
              <a:sym typeface="Merriweather"/>
            </a:endParaRPr>
          </a:p>
        </p:txBody>
      </p:sp>
      <p:sp>
        <p:nvSpPr>
          <p:cNvPr id="259" name="Google Shape;259;p39"/>
          <p:cNvSpPr txBox="1"/>
          <p:nvPr/>
        </p:nvSpPr>
        <p:spPr>
          <a:xfrm>
            <a:off x="6701500" y="800325"/>
            <a:ext cx="18012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Merriweather"/>
                <a:ea typeface="Merriweather"/>
                <a:cs typeface="Merriweather"/>
                <a:sym typeface="Merriweather"/>
              </a:rPr>
              <a:t>By Plane or Train</a:t>
            </a:r>
            <a:endParaRPr b="1" sz="2600">
              <a:latin typeface="Merriweather"/>
              <a:ea typeface="Merriweather"/>
              <a:cs typeface="Merriweather"/>
              <a:sym typeface="Merriweather"/>
            </a:endParaRPr>
          </a:p>
        </p:txBody>
      </p:sp>
      <p:pic>
        <p:nvPicPr>
          <p:cNvPr id="260" name="Google Shape;260;p39"/>
          <p:cNvPicPr preferRelativeResize="0"/>
          <p:nvPr/>
        </p:nvPicPr>
        <p:blipFill>
          <a:blip r:embed="rId3">
            <a:alphaModFix/>
          </a:blip>
          <a:stretch>
            <a:fillRect/>
          </a:stretch>
        </p:blipFill>
        <p:spPr>
          <a:xfrm>
            <a:off x="6501963" y="2060600"/>
            <a:ext cx="2200275" cy="2085975"/>
          </a:xfrm>
          <a:prstGeom prst="rect">
            <a:avLst/>
          </a:prstGeom>
          <a:noFill/>
          <a:ln>
            <a:noFill/>
          </a:ln>
        </p:spPr>
      </p:pic>
      <p:pic>
        <p:nvPicPr>
          <p:cNvPr id="261" name="Google Shape;261;p39"/>
          <p:cNvPicPr preferRelativeResize="0"/>
          <p:nvPr/>
        </p:nvPicPr>
        <p:blipFill>
          <a:blip r:embed="rId4">
            <a:alphaModFix/>
          </a:blip>
          <a:stretch>
            <a:fillRect/>
          </a:stretch>
        </p:blipFill>
        <p:spPr>
          <a:xfrm>
            <a:off x="152400" y="881400"/>
            <a:ext cx="6197163" cy="3785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00" y="1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latin typeface="Merriweather"/>
                <a:ea typeface="Merriweather"/>
                <a:cs typeface="Merriweather"/>
                <a:sym typeface="Merriweather"/>
              </a:rPr>
              <a:t>How much is spent on fuel to move food 1000 miles</a:t>
            </a:r>
            <a:r>
              <a:rPr lang="en" sz="1920">
                <a:latin typeface="Merriweather"/>
                <a:ea typeface="Merriweather"/>
                <a:cs typeface="Merriweather"/>
                <a:sym typeface="Merriweather"/>
              </a:rPr>
              <a:t>?</a:t>
            </a:r>
            <a:endParaRPr sz="1920">
              <a:latin typeface="Merriweather"/>
              <a:ea typeface="Merriweather"/>
              <a:cs typeface="Merriweather"/>
              <a:sym typeface="Merriweather"/>
            </a:endParaRPr>
          </a:p>
        </p:txBody>
      </p:sp>
      <p:pic>
        <p:nvPicPr>
          <p:cNvPr id="267" name="Google Shape;267;p40"/>
          <p:cNvPicPr preferRelativeResize="0"/>
          <p:nvPr/>
        </p:nvPicPr>
        <p:blipFill rotWithShape="1">
          <a:blip r:embed="rId3">
            <a:alphaModFix/>
          </a:blip>
          <a:srcRect b="0" l="0" r="0" t="0"/>
          <a:stretch/>
        </p:blipFill>
        <p:spPr>
          <a:xfrm>
            <a:off x="152400" y="944041"/>
            <a:ext cx="4419600" cy="2834484"/>
          </a:xfrm>
          <a:prstGeom prst="rect">
            <a:avLst/>
          </a:prstGeom>
          <a:noFill/>
          <a:ln>
            <a:noFill/>
          </a:ln>
        </p:spPr>
      </p:pic>
      <p:pic>
        <p:nvPicPr>
          <p:cNvPr id="268" name="Google Shape;268;p40"/>
          <p:cNvPicPr preferRelativeResize="0"/>
          <p:nvPr/>
        </p:nvPicPr>
        <p:blipFill rotWithShape="1">
          <a:blip r:embed="rId4">
            <a:alphaModFix/>
          </a:blip>
          <a:srcRect b="0" l="0" r="0" t="0"/>
          <a:stretch/>
        </p:blipFill>
        <p:spPr>
          <a:xfrm>
            <a:off x="4724400" y="881400"/>
            <a:ext cx="4267200" cy="2813839"/>
          </a:xfrm>
          <a:prstGeom prst="rect">
            <a:avLst/>
          </a:prstGeom>
          <a:noFill/>
          <a:ln>
            <a:noFill/>
          </a:ln>
        </p:spPr>
      </p:pic>
      <p:sp>
        <p:nvSpPr>
          <p:cNvPr id="269" name="Google Shape;269;p40"/>
          <p:cNvSpPr txBox="1"/>
          <p:nvPr/>
        </p:nvSpPr>
        <p:spPr>
          <a:xfrm>
            <a:off x="943050" y="4104150"/>
            <a:ext cx="28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Fast Ship</a:t>
            </a:r>
            <a:endParaRPr>
              <a:latin typeface="Merriweather"/>
              <a:ea typeface="Merriweather"/>
              <a:cs typeface="Merriweather"/>
              <a:sym typeface="Merriweather"/>
            </a:endParaRPr>
          </a:p>
        </p:txBody>
      </p:sp>
      <p:sp>
        <p:nvSpPr>
          <p:cNvPr id="270" name="Google Shape;270;p40"/>
          <p:cNvSpPr txBox="1"/>
          <p:nvPr/>
        </p:nvSpPr>
        <p:spPr>
          <a:xfrm>
            <a:off x="5438850" y="4104150"/>
            <a:ext cx="283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Slow </a:t>
            </a:r>
            <a:r>
              <a:rPr lang="en">
                <a:latin typeface="Merriweather"/>
                <a:ea typeface="Merriweather"/>
                <a:cs typeface="Merriweather"/>
                <a:sym typeface="Merriweather"/>
              </a:rPr>
              <a:t>Ship</a:t>
            </a:r>
            <a:endParaRPr>
              <a:latin typeface="Merriweather"/>
              <a:ea typeface="Merriweather"/>
              <a:cs typeface="Merriweather"/>
              <a:sym typeface="Merriweather"/>
            </a:endParaRPr>
          </a:p>
        </p:txBody>
      </p:sp>
      <p:pic>
        <p:nvPicPr>
          <p:cNvPr id="271" name="Google Shape;271;p40"/>
          <p:cNvPicPr preferRelativeResize="0"/>
          <p:nvPr/>
        </p:nvPicPr>
        <p:blipFill>
          <a:blip r:embed="rId5">
            <a:alphaModFix/>
          </a:blip>
          <a:stretch>
            <a:fillRect/>
          </a:stretch>
        </p:blipFill>
        <p:spPr>
          <a:xfrm>
            <a:off x="4047324" y="3847650"/>
            <a:ext cx="1241449" cy="1052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311700" y="1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latin typeface="Merriweather"/>
                <a:ea typeface="Merriweather"/>
                <a:cs typeface="Merriweather"/>
                <a:sym typeface="Merriweather"/>
              </a:rPr>
              <a:t>How much is spent on fuel to move food 1000 miles?</a:t>
            </a:r>
            <a:endParaRPr sz="1920">
              <a:latin typeface="Merriweather"/>
              <a:ea typeface="Merriweather"/>
              <a:cs typeface="Merriweather"/>
              <a:sym typeface="Merriweather"/>
            </a:endParaRPr>
          </a:p>
        </p:txBody>
      </p:sp>
      <p:pic>
        <p:nvPicPr>
          <p:cNvPr id="277" name="Google Shape;277;p41"/>
          <p:cNvPicPr preferRelativeResize="0"/>
          <p:nvPr/>
        </p:nvPicPr>
        <p:blipFill>
          <a:blip r:embed="rId3">
            <a:alphaModFix/>
          </a:blip>
          <a:stretch>
            <a:fillRect/>
          </a:stretch>
        </p:blipFill>
        <p:spPr>
          <a:xfrm>
            <a:off x="2255125" y="729000"/>
            <a:ext cx="6577187" cy="4109700"/>
          </a:xfrm>
          <a:prstGeom prst="rect">
            <a:avLst/>
          </a:prstGeom>
          <a:noFill/>
          <a:ln>
            <a:noFill/>
          </a:ln>
        </p:spPr>
      </p:pic>
      <p:sp>
        <p:nvSpPr>
          <p:cNvPr id="278" name="Google Shape;278;p41"/>
          <p:cNvSpPr txBox="1"/>
          <p:nvPr/>
        </p:nvSpPr>
        <p:spPr>
          <a:xfrm>
            <a:off x="226963" y="1802500"/>
            <a:ext cx="1801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Merriweather"/>
                <a:ea typeface="Merriweather"/>
                <a:cs typeface="Merriweather"/>
                <a:sym typeface="Merriweather"/>
              </a:rPr>
              <a:t>By Truck</a:t>
            </a:r>
            <a:endParaRPr b="1" sz="2600">
              <a:latin typeface="Merriweather"/>
              <a:ea typeface="Merriweather"/>
              <a:cs typeface="Merriweather"/>
              <a:sym typeface="Merriweather"/>
            </a:endParaRPr>
          </a:p>
        </p:txBody>
      </p:sp>
      <p:pic>
        <p:nvPicPr>
          <p:cNvPr id="279" name="Google Shape;279;p41"/>
          <p:cNvPicPr preferRelativeResize="0"/>
          <p:nvPr/>
        </p:nvPicPr>
        <p:blipFill>
          <a:blip r:embed="rId4">
            <a:alphaModFix/>
          </a:blip>
          <a:stretch>
            <a:fillRect/>
          </a:stretch>
        </p:blipFill>
        <p:spPr>
          <a:xfrm>
            <a:off x="152400" y="2539900"/>
            <a:ext cx="1950325" cy="16530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mt="41000"/>
          </a:blip>
          <a:stretch>
            <a:fillRect/>
          </a:stretch>
        </p:blipFill>
        <p:spPr>
          <a:xfrm rot="-5400000">
            <a:off x="-1711287" y="1696287"/>
            <a:ext cx="5158500" cy="1735925"/>
          </a:xfrm>
          <a:prstGeom prst="rect">
            <a:avLst/>
          </a:prstGeom>
          <a:noFill/>
          <a:ln>
            <a:noFill/>
          </a:ln>
        </p:spPr>
      </p:pic>
      <p:sp>
        <p:nvSpPr>
          <p:cNvPr id="70" name="Google Shape;70;p15"/>
          <p:cNvSpPr txBox="1"/>
          <p:nvPr>
            <p:ph type="title"/>
          </p:nvPr>
        </p:nvSpPr>
        <p:spPr>
          <a:xfrm>
            <a:off x="1735925" y="0"/>
            <a:ext cx="7407900" cy="897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erriweather"/>
                <a:ea typeface="Merriweather"/>
                <a:cs typeface="Merriweather"/>
                <a:sym typeface="Merriweather"/>
              </a:rPr>
              <a:t>Motivation - Why you should care about this topic</a:t>
            </a:r>
            <a:endParaRPr b="1">
              <a:latin typeface="Merriweather"/>
              <a:ea typeface="Merriweather"/>
              <a:cs typeface="Merriweather"/>
              <a:sym typeface="Merriweather"/>
            </a:endParaRPr>
          </a:p>
        </p:txBody>
      </p:sp>
      <p:sp>
        <p:nvSpPr>
          <p:cNvPr id="71" name="Google Shape;71;p15"/>
          <p:cNvSpPr txBox="1"/>
          <p:nvPr>
            <p:ph idx="1" type="body"/>
          </p:nvPr>
        </p:nvSpPr>
        <p:spPr>
          <a:xfrm>
            <a:off x="1810150" y="897900"/>
            <a:ext cx="7407900" cy="1313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Food systems (including production, processing, and transport) are one of the leading sources of global greenhouse gas emissions, accounting for nearly 35% of the global total  </a:t>
            </a:r>
            <a:endParaRPr>
              <a:latin typeface="Merriweather"/>
              <a:ea typeface="Merriweather"/>
              <a:cs typeface="Merriweather"/>
              <a:sym typeface="Merriweather"/>
            </a:endParaRPr>
          </a:p>
        </p:txBody>
      </p:sp>
      <p:sp>
        <p:nvSpPr>
          <p:cNvPr id="72" name="Google Shape;72;p15"/>
          <p:cNvSpPr txBox="1"/>
          <p:nvPr/>
        </p:nvSpPr>
        <p:spPr>
          <a:xfrm>
            <a:off x="4101500" y="1751425"/>
            <a:ext cx="45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Merriweather"/>
                <a:ea typeface="Merriweather"/>
                <a:cs typeface="Merriweather"/>
                <a:sym typeface="Merriweather"/>
              </a:rPr>
              <a:t>* Sustainable healthy diets - Guiding principles.  Food and Agriculture Organization of the United Nations and World Health Organization, 2019.</a:t>
            </a:r>
            <a:endParaRPr sz="700">
              <a:latin typeface="Merriweather"/>
              <a:ea typeface="Merriweather"/>
              <a:cs typeface="Merriweather"/>
              <a:sym typeface="Merriweather"/>
            </a:endParaRPr>
          </a:p>
        </p:txBody>
      </p:sp>
      <p:sp>
        <p:nvSpPr>
          <p:cNvPr id="73" name="Google Shape;73;p15"/>
          <p:cNvSpPr txBox="1"/>
          <p:nvPr/>
        </p:nvSpPr>
        <p:spPr>
          <a:xfrm>
            <a:off x="-1272500" y="2788825"/>
            <a:ext cx="261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4" name="Google Shape;74;p15"/>
          <p:cNvSpPr txBox="1"/>
          <p:nvPr/>
        </p:nvSpPr>
        <p:spPr>
          <a:xfrm>
            <a:off x="1782125" y="3569125"/>
            <a:ext cx="73155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Merriweather"/>
              <a:buChar char="●"/>
            </a:pPr>
            <a:r>
              <a:rPr lang="en" sz="1800">
                <a:solidFill>
                  <a:schemeClr val="dk2"/>
                </a:solidFill>
                <a:latin typeface="Merriweather"/>
                <a:ea typeface="Merriweather"/>
                <a:cs typeface="Merriweather"/>
                <a:sym typeface="Merriweather"/>
              </a:rPr>
              <a:t>Sustainability is a hot topic of conversation right now within business and commercial institutions, academic study, government policy, geo-politics, and public interest</a:t>
            </a:r>
            <a:endParaRPr/>
          </a:p>
        </p:txBody>
      </p:sp>
      <p:sp>
        <p:nvSpPr>
          <p:cNvPr id="75" name="Google Shape;75;p15"/>
          <p:cNvSpPr txBox="1"/>
          <p:nvPr/>
        </p:nvSpPr>
        <p:spPr>
          <a:xfrm>
            <a:off x="1735925" y="2151625"/>
            <a:ext cx="72405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Merriweather"/>
              <a:buChar char="●"/>
            </a:pPr>
            <a:r>
              <a:rPr lang="en" sz="1800">
                <a:solidFill>
                  <a:schemeClr val="dk2"/>
                </a:solidFill>
                <a:latin typeface="Merriweather"/>
                <a:ea typeface="Merriweather"/>
                <a:cs typeface="Merriweather"/>
                <a:sym typeface="Merriweather"/>
              </a:rPr>
              <a:t>As a consumer, the decisions that we make (as an individual, a family, or a food-centric business) can have a significant cumulative effect on food production prices, practices, and environmental impact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311700" y="1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920">
                <a:latin typeface="Merriweather"/>
                <a:ea typeface="Merriweather"/>
                <a:cs typeface="Merriweather"/>
                <a:sym typeface="Merriweather"/>
              </a:rPr>
              <a:t>How much is spent on fuel to move food 1000 miles?</a:t>
            </a:r>
            <a:endParaRPr sz="1920">
              <a:latin typeface="Merriweather"/>
              <a:ea typeface="Merriweather"/>
              <a:cs typeface="Merriweather"/>
              <a:sym typeface="Merriweather"/>
            </a:endParaRPr>
          </a:p>
        </p:txBody>
      </p:sp>
      <p:sp>
        <p:nvSpPr>
          <p:cNvPr id="285" name="Google Shape;285;p42"/>
          <p:cNvSpPr txBox="1"/>
          <p:nvPr/>
        </p:nvSpPr>
        <p:spPr>
          <a:xfrm>
            <a:off x="226950" y="1631750"/>
            <a:ext cx="18012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Merriweather"/>
                <a:ea typeface="Merriweather"/>
                <a:cs typeface="Merriweather"/>
                <a:sym typeface="Merriweather"/>
              </a:rPr>
              <a:t>By Plane or Train</a:t>
            </a:r>
            <a:endParaRPr b="1" sz="2600">
              <a:latin typeface="Merriweather"/>
              <a:ea typeface="Merriweather"/>
              <a:cs typeface="Merriweather"/>
              <a:sym typeface="Merriweather"/>
            </a:endParaRPr>
          </a:p>
        </p:txBody>
      </p:sp>
      <p:pic>
        <p:nvPicPr>
          <p:cNvPr id="286" name="Google Shape;286;p42"/>
          <p:cNvPicPr preferRelativeResize="0"/>
          <p:nvPr/>
        </p:nvPicPr>
        <p:blipFill>
          <a:blip r:embed="rId3">
            <a:alphaModFix/>
          </a:blip>
          <a:stretch>
            <a:fillRect/>
          </a:stretch>
        </p:blipFill>
        <p:spPr>
          <a:xfrm>
            <a:off x="152400" y="2539900"/>
            <a:ext cx="1950325" cy="1653019"/>
          </a:xfrm>
          <a:prstGeom prst="rect">
            <a:avLst/>
          </a:prstGeom>
          <a:noFill/>
          <a:ln>
            <a:noFill/>
          </a:ln>
        </p:spPr>
      </p:pic>
      <p:pic>
        <p:nvPicPr>
          <p:cNvPr id="287" name="Google Shape;287;p42"/>
          <p:cNvPicPr preferRelativeResize="0"/>
          <p:nvPr/>
        </p:nvPicPr>
        <p:blipFill>
          <a:blip r:embed="rId4">
            <a:alphaModFix/>
          </a:blip>
          <a:stretch>
            <a:fillRect/>
          </a:stretch>
        </p:blipFill>
        <p:spPr>
          <a:xfrm>
            <a:off x="2255125" y="881400"/>
            <a:ext cx="6652212" cy="4109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167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What’s the best method (1-Ton/1000 miles)?</a:t>
            </a:r>
            <a:endParaRPr>
              <a:latin typeface="Merriweather"/>
              <a:ea typeface="Merriweather"/>
              <a:cs typeface="Merriweather"/>
              <a:sym typeface="Merriweather"/>
            </a:endParaRPr>
          </a:p>
        </p:txBody>
      </p:sp>
      <p:sp>
        <p:nvSpPr>
          <p:cNvPr id="293" name="Google Shape;293;p43"/>
          <p:cNvSpPr txBox="1"/>
          <p:nvPr>
            <p:ph idx="1" type="body"/>
          </p:nvPr>
        </p:nvSpPr>
        <p:spPr>
          <a:xfrm>
            <a:off x="120400" y="146050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Time</a:t>
            </a:r>
            <a:br>
              <a:rPr lang="en" sz="1390">
                <a:latin typeface="Merriweather"/>
                <a:ea typeface="Merriweather"/>
                <a:cs typeface="Merriweather"/>
                <a:sym typeface="Merriweather"/>
              </a:rPr>
            </a:br>
            <a:r>
              <a:rPr lang="en" sz="1390">
                <a:latin typeface="Merriweather"/>
                <a:ea typeface="Merriweather"/>
                <a:cs typeface="Merriweather"/>
                <a:sym typeface="Merriweather"/>
              </a:rPr>
              <a:t>(Hours)</a:t>
            </a:r>
            <a:endParaRPr sz="1390">
              <a:latin typeface="Merriweather"/>
              <a:ea typeface="Merriweather"/>
              <a:cs typeface="Merriweather"/>
              <a:sym typeface="Merriweather"/>
            </a:endParaRPr>
          </a:p>
        </p:txBody>
      </p:sp>
      <p:sp>
        <p:nvSpPr>
          <p:cNvPr id="294" name="Google Shape;294;p43"/>
          <p:cNvSpPr txBox="1"/>
          <p:nvPr>
            <p:ph idx="1" type="body"/>
          </p:nvPr>
        </p:nvSpPr>
        <p:spPr>
          <a:xfrm>
            <a:off x="1179050" y="740275"/>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Fast Ship</a:t>
            </a:r>
            <a:endParaRPr>
              <a:latin typeface="Merriweather"/>
              <a:ea typeface="Merriweather"/>
              <a:cs typeface="Merriweather"/>
              <a:sym typeface="Merriweather"/>
            </a:endParaRPr>
          </a:p>
        </p:txBody>
      </p:sp>
      <p:sp>
        <p:nvSpPr>
          <p:cNvPr id="295" name="Google Shape;295;p43"/>
          <p:cNvSpPr txBox="1"/>
          <p:nvPr>
            <p:ph idx="1" type="body"/>
          </p:nvPr>
        </p:nvSpPr>
        <p:spPr>
          <a:xfrm>
            <a:off x="2148050" y="740263"/>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Slow Ship</a:t>
            </a:r>
            <a:endParaRPr>
              <a:latin typeface="Merriweather"/>
              <a:ea typeface="Merriweather"/>
              <a:cs typeface="Merriweather"/>
              <a:sym typeface="Merriweather"/>
            </a:endParaRPr>
          </a:p>
        </p:txBody>
      </p:sp>
      <p:sp>
        <p:nvSpPr>
          <p:cNvPr id="296" name="Google Shape;296;p43"/>
          <p:cNvSpPr txBox="1"/>
          <p:nvPr>
            <p:ph idx="1" type="body"/>
          </p:nvPr>
        </p:nvSpPr>
        <p:spPr>
          <a:xfrm>
            <a:off x="4994675" y="740275"/>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Big Truck</a:t>
            </a:r>
            <a:endParaRPr>
              <a:latin typeface="Merriweather"/>
              <a:ea typeface="Merriweather"/>
              <a:cs typeface="Merriweather"/>
              <a:sym typeface="Merriweather"/>
            </a:endParaRPr>
          </a:p>
        </p:txBody>
      </p:sp>
      <p:sp>
        <p:nvSpPr>
          <p:cNvPr id="297" name="Google Shape;297;p43"/>
          <p:cNvSpPr txBox="1"/>
          <p:nvPr>
            <p:ph idx="1" type="body"/>
          </p:nvPr>
        </p:nvSpPr>
        <p:spPr>
          <a:xfrm>
            <a:off x="3117050" y="740275"/>
            <a:ext cx="969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50">
                <a:latin typeface="Merriweather"/>
                <a:ea typeface="Merriweather"/>
                <a:cs typeface="Merriweather"/>
                <a:sym typeface="Merriweather"/>
              </a:rPr>
              <a:t>Small Truck</a:t>
            </a:r>
            <a:endParaRPr sz="1250">
              <a:latin typeface="Merriweather"/>
              <a:ea typeface="Merriweather"/>
              <a:cs typeface="Merriweather"/>
              <a:sym typeface="Merriweather"/>
            </a:endParaRPr>
          </a:p>
        </p:txBody>
      </p:sp>
      <p:sp>
        <p:nvSpPr>
          <p:cNvPr id="298" name="Google Shape;298;p43"/>
          <p:cNvSpPr txBox="1"/>
          <p:nvPr>
            <p:ph idx="1" type="body"/>
          </p:nvPr>
        </p:nvSpPr>
        <p:spPr>
          <a:xfrm>
            <a:off x="4087500" y="740275"/>
            <a:ext cx="969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50">
                <a:latin typeface="Merriweather"/>
                <a:ea typeface="Merriweather"/>
                <a:cs typeface="Merriweather"/>
                <a:sym typeface="Merriweather"/>
              </a:rPr>
              <a:t>Medium Truck</a:t>
            </a:r>
            <a:endParaRPr sz="1250">
              <a:latin typeface="Merriweather"/>
              <a:ea typeface="Merriweather"/>
              <a:cs typeface="Merriweather"/>
              <a:sym typeface="Merriweather"/>
            </a:endParaRPr>
          </a:p>
        </p:txBody>
      </p:sp>
      <p:sp>
        <p:nvSpPr>
          <p:cNvPr id="299" name="Google Shape;299;p43"/>
          <p:cNvSpPr txBox="1"/>
          <p:nvPr>
            <p:ph idx="1" type="body"/>
          </p:nvPr>
        </p:nvSpPr>
        <p:spPr>
          <a:xfrm>
            <a:off x="6026950" y="740275"/>
            <a:ext cx="969000" cy="49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50">
                <a:latin typeface="Merriweather"/>
                <a:ea typeface="Merriweather"/>
                <a:cs typeface="Merriweather"/>
                <a:sym typeface="Merriweather"/>
              </a:rPr>
              <a:t>Plane</a:t>
            </a:r>
            <a:endParaRPr sz="1250">
              <a:latin typeface="Merriweather"/>
              <a:ea typeface="Merriweather"/>
              <a:cs typeface="Merriweather"/>
              <a:sym typeface="Merriweather"/>
            </a:endParaRPr>
          </a:p>
        </p:txBody>
      </p:sp>
      <p:sp>
        <p:nvSpPr>
          <p:cNvPr id="300" name="Google Shape;300;p43"/>
          <p:cNvSpPr txBox="1"/>
          <p:nvPr>
            <p:ph idx="1" type="body"/>
          </p:nvPr>
        </p:nvSpPr>
        <p:spPr>
          <a:xfrm>
            <a:off x="6927475" y="740275"/>
            <a:ext cx="969000" cy="49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50">
                <a:latin typeface="Merriweather"/>
                <a:ea typeface="Merriweather"/>
                <a:cs typeface="Merriweather"/>
                <a:sym typeface="Merriweather"/>
              </a:rPr>
              <a:t>Train</a:t>
            </a:r>
            <a:endParaRPr sz="1250">
              <a:latin typeface="Merriweather"/>
              <a:ea typeface="Merriweather"/>
              <a:cs typeface="Merriweather"/>
              <a:sym typeface="Merriweather"/>
            </a:endParaRPr>
          </a:p>
        </p:txBody>
      </p:sp>
      <p:sp>
        <p:nvSpPr>
          <p:cNvPr id="301" name="Google Shape;301;p43"/>
          <p:cNvSpPr txBox="1"/>
          <p:nvPr/>
        </p:nvSpPr>
        <p:spPr>
          <a:xfrm>
            <a:off x="123785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38.5</a:t>
            </a:r>
            <a:endParaRPr>
              <a:latin typeface="Merriweather"/>
              <a:ea typeface="Merriweather"/>
              <a:cs typeface="Merriweather"/>
              <a:sym typeface="Merriweather"/>
            </a:endParaRPr>
          </a:p>
        </p:txBody>
      </p:sp>
      <p:sp>
        <p:nvSpPr>
          <p:cNvPr id="302" name="Google Shape;302;p43"/>
          <p:cNvSpPr txBox="1"/>
          <p:nvPr/>
        </p:nvSpPr>
        <p:spPr>
          <a:xfrm>
            <a:off x="2148050" y="155800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45.5</a:t>
            </a:r>
            <a:endParaRPr>
              <a:latin typeface="Merriweather"/>
              <a:ea typeface="Merriweather"/>
              <a:cs typeface="Merriweather"/>
              <a:sym typeface="Merriweather"/>
            </a:endParaRPr>
          </a:p>
        </p:txBody>
      </p:sp>
      <p:sp>
        <p:nvSpPr>
          <p:cNvPr id="303" name="Google Shape;303;p43"/>
          <p:cNvSpPr txBox="1"/>
          <p:nvPr/>
        </p:nvSpPr>
        <p:spPr>
          <a:xfrm>
            <a:off x="320670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304" name="Google Shape;304;p43"/>
          <p:cNvSpPr txBox="1"/>
          <p:nvPr/>
        </p:nvSpPr>
        <p:spPr>
          <a:xfrm>
            <a:off x="411690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305" name="Google Shape;305;p43"/>
          <p:cNvSpPr txBox="1"/>
          <p:nvPr/>
        </p:nvSpPr>
        <p:spPr>
          <a:xfrm>
            <a:off x="5024075"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306" name="Google Shape;306;p43"/>
          <p:cNvSpPr txBox="1"/>
          <p:nvPr/>
        </p:nvSpPr>
        <p:spPr>
          <a:xfrm>
            <a:off x="6129575" y="155800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a:t>
            </a:r>
            <a:endParaRPr>
              <a:latin typeface="Merriweather"/>
              <a:ea typeface="Merriweather"/>
              <a:cs typeface="Merriweather"/>
              <a:sym typeface="Merriweather"/>
            </a:endParaRPr>
          </a:p>
        </p:txBody>
      </p:sp>
      <p:sp>
        <p:nvSpPr>
          <p:cNvPr id="307" name="Google Shape;307;p43"/>
          <p:cNvSpPr txBox="1"/>
          <p:nvPr/>
        </p:nvSpPr>
        <p:spPr>
          <a:xfrm>
            <a:off x="7039775"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40</a:t>
            </a:r>
            <a:endParaRPr>
              <a:latin typeface="Merriweather"/>
              <a:ea typeface="Merriweather"/>
              <a:cs typeface="Merriweather"/>
              <a:sym typeface="Merriweather"/>
            </a:endParaRPr>
          </a:p>
        </p:txBody>
      </p:sp>
      <p:sp>
        <p:nvSpPr>
          <p:cNvPr id="308" name="Google Shape;308;p43"/>
          <p:cNvSpPr txBox="1"/>
          <p:nvPr>
            <p:ph idx="1" type="body"/>
          </p:nvPr>
        </p:nvSpPr>
        <p:spPr>
          <a:xfrm>
            <a:off x="120400" y="232290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Gallons of Fuel</a:t>
            </a:r>
            <a:endParaRPr sz="1390">
              <a:latin typeface="Merriweather"/>
              <a:ea typeface="Merriweather"/>
              <a:cs typeface="Merriweather"/>
              <a:sym typeface="Merriweather"/>
            </a:endParaRPr>
          </a:p>
        </p:txBody>
      </p:sp>
      <p:sp>
        <p:nvSpPr>
          <p:cNvPr id="309" name="Google Shape;309;p43"/>
          <p:cNvSpPr txBox="1"/>
          <p:nvPr/>
        </p:nvSpPr>
        <p:spPr>
          <a:xfrm>
            <a:off x="123785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.99</a:t>
            </a:r>
            <a:endParaRPr>
              <a:latin typeface="Merriweather"/>
              <a:ea typeface="Merriweather"/>
              <a:cs typeface="Merriweather"/>
              <a:sym typeface="Merriweather"/>
            </a:endParaRPr>
          </a:p>
        </p:txBody>
      </p:sp>
      <p:sp>
        <p:nvSpPr>
          <p:cNvPr id="310" name="Google Shape;310;p43"/>
          <p:cNvSpPr txBox="1"/>
          <p:nvPr/>
        </p:nvSpPr>
        <p:spPr>
          <a:xfrm>
            <a:off x="2148050" y="242040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.63</a:t>
            </a:r>
            <a:endParaRPr>
              <a:latin typeface="Merriweather"/>
              <a:ea typeface="Merriweather"/>
              <a:cs typeface="Merriweather"/>
              <a:sym typeface="Merriweather"/>
            </a:endParaRPr>
          </a:p>
        </p:txBody>
      </p:sp>
      <p:sp>
        <p:nvSpPr>
          <p:cNvPr id="311" name="Google Shape;311;p43"/>
          <p:cNvSpPr txBox="1"/>
          <p:nvPr/>
        </p:nvSpPr>
        <p:spPr>
          <a:xfrm>
            <a:off x="320670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11</a:t>
            </a:r>
            <a:endParaRPr>
              <a:latin typeface="Merriweather"/>
              <a:ea typeface="Merriweather"/>
              <a:cs typeface="Merriweather"/>
              <a:sym typeface="Merriweather"/>
            </a:endParaRPr>
          </a:p>
        </p:txBody>
      </p:sp>
      <p:sp>
        <p:nvSpPr>
          <p:cNvPr id="312" name="Google Shape;312;p43"/>
          <p:cNvSpPr txBox="1"/>
          <p:nvPr/>
        </p:nvSpPr>
        <p:spPr>
          <a:xfrm>
            <a:off x="411690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6.7</a:t>
            </a:r>
            <a:endParaRPr>
              <a:latin typeface="Merriweather"/>
              <a:ea typeface="Merriweather"/>
              <a:cs typeface="Merriweather"/>
              <a:sym typeface="Merriweather"/>
            </a:endParaRPr>
          </a:p>
        </p:txBody>
      </p:sp>
      <p:sp>
        <p:nvSpPr>
          <p:cNvPr id="313" name="Google Shape;313;p43"/>
          <p:cNvSpPr txBox="1"/>
          <p:nvPr/>
        </p:nvSpPr>
        <p:spPr>
          <a:xfrm>
            <a:off x="5024075"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7</a:t>
            </a:r>
            <a:endParaRPr>
              <a:latin typeface="Merriweather"/>
              <a:ea typeface="Merriweather"/>
              <a:cs typeface="Merriweather"/>
              <a:sym typeface="Merriweather"/>
            </a:endParaRPr>
          </a:p>
        </p:txBody>
      </p:sp>
      <p:sp>
        <p:nvSpPr>
          <p:cNvPr id="314" name="Google Shape;314;p43"/>
          <p:cNvSpPr txBox="1"/>
          <p:nvPr/>
        </p:nvSpPr>
        <p:spPr>
          <a:xfrm>
            <a:off x="6129575" y="242040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222.2</a:t>
            </a:r>
            <a:endParaRPr>
              <a:latin typeface="Merriweather"/>
              <a:ea typeface="Merriweather"/>
              <a:cs typeface="Merriweather"/>
              <a:sym typeface="Merriweather"/>
            </a:endParaRPr>
          </a:p>
        </p:txBody>
      </p:sp>
      <p:sp>
        <p:nvSpPr>
          <p:cNvPr id="315" name="Google Shape;315;p43"/>
          <p:cNvSpPr txBox="1"/>
          <p:nvPr/>
        </p:nvSpPr>
        <p:spPr>
          <a:xfrm>
            <a:off x="7039775"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2.3</a:t>
            </a:r>
            <a:endParaRPr>
              <a:latin typeface="Merriweather"/>
              <a:ea typeface="Merriweather"/>
              <a:cs typeface="Merriweather"/>
              <a:sym typeface="Merriweather"/>
            </a:endParaRPr>
          </a:p>
        </p:txBody>
      </p:sp>
      <p:sp>
        <p:nvSpPr>
          <p:cNvPr id="316" name="Google Shape;316;p43"/>
          <p:cNvSpPr txBox="1"/>
          <p:nvPr>
            <p:ph idx="1" type="body"/>
          </p:nvPr>
        </p:nvSpPr>
        <p:spPr>
          <a:xfrm>
            <a:off x="120400" y="3136925"/>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CO2</a:t>
            </a:r>
            <a:br>
              <a:rPr lang="en" sz="1390">
                <a:latin typeface="Merriweather"/>
                <a:ea typeface="Merriweather"/>
                <a:cs typeface="Merriweather"/>
                <a:sym typeface="Merriweather"/>
              </a:rPr>
            </a:br>
            <a:r>
              <a:rPr lang="en" sz="1390">
                <a:latin typeface="Merriweather"/>
                <a:ea typeface="Merriweather"/>
                <a:cs typeface="Merriweather"/>
                <a:sym typeface="Merriweather"/>
              </a:rPr>
              <a:t>(lbs)</a:t>
            </a:r>
            <a:endParaRPr sz="1390">
              <a:latin typeface="Merriweather"/>
              <a:ea typeface="Merriweather"/>
              <a:cs typeface="Merriweather"/>
              <a:sym typeface="Merriweather"/>
            </a:endParaRPr>
          </a:p>
        </p:txBody>
      </p:sp>
      <p:sp>
        <p:nvSpPr>
          <p:cNvPr id="317" name="Google Shape;317;p43"/>
          <p:cNvSpPr txBox="1"/>
          <p:nvPr/>
        </p:nvSpPr>
        <p:spPr>
          <a:xfrm>
            <a:off x="123785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25.37</a:t>
            </a:r>
            <a:endParaRPr>
              <a:latin typeface="Merriweather"/>
              <a:ea typeface="Merriweather"/>
              <a:cs typeface="Merriweather"/>
              <a:sym typeface="Merriweather"/>
            </a:endParaRPr>
          </a:p>
        </p:txBody>
      </p:sp>
      <p:sp>
        <p:nvSpPr>
          <p:cNvPr id="318" name="Google Shape;318;p43"/>
          <p:cNvSpPr txBox="1"/>
          <p:nvPr/>
        </p:nvSpPr>
        <p:spPr>
          <a:xfrm>
            <a:off x="2148050" y="3234425"/>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16.18</a:t>
            </a:r>
            <a:endParaRPr>
              <a:latin typeface="Merriweather"/>
              <a:ea typeface="Merriweather"/>
              <a:cs typeface="Merriweather"/>
              <a:sym typeface="Merriweather"/>
            </a:endParaRPr>
          </a:p>
        </p:txBody>
      </p:sp>
      <p:sp>
        <p:nvSpPr>
          <p:cNvPr id="319" name="Google Shape;319;p43"/>
          <p:cNvSpPr txBox="1"/>
          <p:nvPr/>
        </p:nvSpPr>
        <p:spPr>
          <a:xfrm>
            <a:off x="320670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247.5</a:t>
            </a:r>
            <a:endParaRPr>
              <a:latin typeface="Merriweather"/>
              <a:ea typeface="Merriweather"/>
              <a:cs typeface="Merriweather"/>
              <a:sym typeface="Merriweather"/>
            </a:endParaRPr>
          </a:p>
        </p:txBody>
      </p:sp>
      <p:sp>
        <p:nvSpPr>
          <p:cNvPr id="320" name="Google Shape;320;p43"/>
          <p:cNvSpPr txBox="1"/>
          <p:nvPr/>
        </p:nvSpPr>
        <p:spPr>
          <a:xfrm>
            <a:off x="411690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150.7</a:t>
            </a:r>
            <a:endParaRPr>
              <a:latin typeface="Merriweather"/>
              <a:ea typeface="Merriweather"/>
              <a:cs typeface="Merriweather"/>
              <a:sym typeface="Merriweather"/>
            </a:endParaRPr>
          </a:p>
        </p:txBody>
      </p:sp>
      <p:sp>
        <p:nvSpPr>
          <p:cNvPr id="321" name="Google Shape;321;p43"/>
          <p:cNvSpPr txBox="1"/>
          <p:nvPr/>
        </p:nvSpPr>
        <p:spPr>
          <a:xfrm>
            <a:off x="5024075"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157.3</a:t>
            </a:r>
            <a:endParaRPr>
              <a:latin typeface="Merriweather"/>
              <a:ea typeface="Merriweather"/>
              <a:cs typeface="Merriweather"/>
              <a:sym typeface="Merriweather"/>
            </a:endParaRPr>
          </a:p>
        </p:txBody>
      </p:sp>
      <p:sp>
        <p:nvSpPr>
          <p:cNvPr id="322" name="Google Shape;322;p43"/>
          <p:cNvSpPr txBox="1"/>
          <p:nvPr/>
        </p:nvSpPr>
        <p:spPr>
          <a:xfrm>
            <a:off x="6129575" y="3234425"/>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4777.8</a:t>
            </a:r>
            <a:endParaRPr>
              <a:latin typeface="Merriweather"/>
              <a:ea typeface="Merriweather"/>
              <a:cs typeface="Merriweather"/>
              <a:sym typeface="Merriweather"/>
            </a:endParaRPr>
          </a:p>
        </p:txBody>
      </p:sp>
      <p:sp>
        <p:nvSpPr>
          <p:cNvPr id="323" name="Google Shape;323;p43"/>
          <p:cNvSpPr txBox="1"/>
          <p:nvPr/>
        </p:nvSpPr>
        <p:spPr>
          <a:xfrm>
            <a:off x="7039775"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51.5</a:t>
            </a:r>
            <a:endParaRPr>
              <a:latin typeface="Merriweather"/>
              <a:ea typeface="Merriweather"/>
              <a:cs typeface="Merriweather"/>
              <a:sym typeface="Merriweather"/>
            </a:endParaRPr>
          </a:p>
        </p:txBody>
      </p:sp>
      <p:sp>
        <p:nvSpPr>
          <p:cNvPr id="324" name="Google Shape;324;p43"/>
          <p:cNvSpPr txBox="1"/>
          <p:nvPr>
            <p:ph idx="1" type="body"/>
          </p:nvPr>
        </p:nvSpPr>
        <p:spPr>
          <a:xfrm>
            <a:off x="120400" y="395095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Fuel cost</a:t>
            </a:r>
            <a:br>
              <a:rPr lang="en" sz="1390">
                <a:latin typeface="Merriweather"/>
                <a:ea typeface="Merriweather"/>
                <a:cs typeface="Merriweather"/>
                <a:sym typeface="Merriweather"/>
              </a:rPr>
            </a:br>
            <a:r>
              <a:rPr lang="en" sz="1390">
                <a:latin typeface="Merriweather"/>
                <a:ea typeface="Merriweather"/>
                <a:cs typeface="Merriweather"/>
                <a:sym typeface="Merriweather"/>
              </a:rPr>
              <a:t>2021</a:t>
            </a:r>
            <a:endParaRPr sz="1390">
              <a:latin typeface="Merriweather"/>
              <a:ea typeface="Merriweather"/>
              <a:cs typeface="Merriweather"/>
              <a:sym typeface="Merriweather"/>
            </a:endParaRPr>
          </a:p>
        </p:txBody>
      </p:sp>
      <p:sp>
        <p:nvSpPr>
          <p:cNvPr id="325" name="Google Shape;325;p43"/>
          <p:cNvSpPr txBox="1"/>
          <p:nvPr/>
        </p:nvSpPr>
        <p:spPr>
          <a:xfrm>
            <a:off x="123785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1.80</a:t>
            </a:r>
            <a:endParaRPr>
              <a:latin typeface="Merriweather"/>
              <a:ea typeface="Merriweather"/>
              <a:cs typeface="Merriweather"/>
              <a:sym typeface="Merriweather"/>
            </a:endParaRPr>
          </a:p>
        </p:txBody>
      </p:sp>
      <p:sp>
        <p:nvSpPr>
          <p:cNvPr id="326" name="Google Shape;326;p43"/>
          <p:cNvSpPr txBox="1"/>
          <p:nvPr/>
        </p:nvSpPr>
        <p:spPr>
          <a:xfrm>
            <a:off x="2148050" y="404845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1.15</a:t>
            </a:r>
            <a:endParaRPr>
              <a:latin typeface="Merriweather"/>
              <a:ea typeface="Merriweather"/>
              <a:cs typeface="Merriweather"/>
              <a:sym typeface="Merriweather"/>
            </a:endParaRPr>
          </a:p>
        </p:txBody>
      </p:sp>
      <p:sp>
        <p:nvSpPr>
          <p:cNvPr id="327" name="Google Shape;327;p43"/>
          <p:cNvSpPr txBox="1"/>
          <p:nvPr/>
        </p:nvSpPr>
        <p:spPr>
          <a:xfrm>
            <a:off x="320670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36.14</a:t>
            </a:r>
            <a:endParaRPr>
              <a:latin typeface="Merriweather"/>
              <a:ea typeface="Merriweather"/>
              <a:cs typeface="Merriweather"/>
              <a:sym typeface="Merriweather"/>
            </a:endParaRPr>
          </a:p>
        </p:txBody>
      </p:sp>
      <p:sp>
        <p:nvSpPr>
          <p:cNvPr id="328" name="Google Shape;328;p43"/>
          <p:cNvSpPr txBox="1"/>
          <p:nvPr/>
        </p:nvSpPr>
        <p:spPr>
          <a:xfrm>
            <a:off x="411690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22.00</a:t>
            </a:r>
            <a:endParaRPr>
              <a:latin typeface="Merriweather"/>
              <a:ea typeface="Merriweather"/>
              <a:cs typeface="Merriweather"/>
              <a:sym typeface="Merriweather"/>
            </a:endParaRPr>
          </a:p>
        </p:txBody>
      </p:sp>
      <p:sp>
        <p:nvSpPr>
          <p:cNvPr id="329" name="Google Shape;329;p43"/>
          <p:cNvSpPr txBox="1"/>
          <p:nvPr/>
        </p:nvSpPr>
        <p:spPr>
          <a:xfrm>
            <a:off x="5024075"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22.97</a:t>
            </a:r>
            <a:endParaRPr>
              <a:latin typeface="Merriweather"/>
              <a:ea typeface="Merriweather"/>
              <a:cs typeface="Merriweather"/>
              <a:sym typeface="Merriweather"/>
            </a:endParaRPr>
          </a:p>
        </p:txBody>
      </p:sp>
      <p:sp>
        <p:nvSpPr>
          <p:cNvPr id="330" name="Google Shape;330;p43"/>
          <p:cNvSpPr txBox="1"/>
          <p:nvPr/>
        </p:nvSpPr>
        <p:spPr>
          <a:xfrm>
            <a:off x="6129575" y="404845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437.78</a:t>
            </a:r>
            <a:endParaRPr>
              <a:latin typeface="Merriweather"/>
              <a:ea typeface="Merriweather"/>
              <a:cs typeface="Merriweather"/>
              <a:sym typeface="Merriweather"/>
            </a:endParaRPr>
          </a:p>
        </p:txBody>
      </p:sp>
      <p:sp>
        <p:nvSpPr>
          <p:cNvPr id="331" name="Google Shape;331;p43"/>
          <p:cNvSpPr txBox="1"/>
          <p:nvPr/>
        </p:nvSpPr>
        <p:spPr>
          <a:xfrm>
            <a:off x="7039775"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7.52</a:t>
            </a:r>
            <a:endParaRPr>
              <a:latin typeface="Merriweather"/>
              <a:ea typeface="Merriweather"/>
              <a:cs typeface="Merriweather"/>
              <a:sym typeface="Merriweather"/>
            </a:endParaRPr>
          </a:p>
        </p:txBody>
      </p:sp>
      <p:sp>
        <p:nvSpPr>
          <p:cNvPr id="332" name="Google Shape;332;p43"/>
          <p:cNvSpPr txBox="1"/>
          <p:nvPr/>
        </p:nvSpPr>
        <p:spPr>
          <a:xfrm>
            <a:off x="981750" y="4527900"/>
            <a:ext cx="247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Is this really the best option?</a:t>
            </a:r>
            <a:endParaRPr>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idx="1" type="body"/>
          </p:nvPr>
        </p:nvSpPr>
        <p:spPr>
          <a:xfrm>
            <a:off x="120400" y="146050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Time</a:t>
            </a:r>
            <a:br>
              <a:rPr lang="en" sz="1390">
                <a:latin typeface="Merriweather"/>
                <a:ea typeface="Merriweather"/>
                <a:cs typeface="Merriweather"/>
                <a:sym typeface="Merriweather"/>
              </a:rPr>
            </a:br>
            <a:r>
              <a:rPr lang="en" sz="1390">
                <a:latin typeface="Merriweather"/>
                <a:ea typeface="Merriweather"/>
                <a:cs typeface="Merriweather"/>
                <a:sym typeface="Merriweather"/>
              </a:rPr>
              <a:t>(Hours)</a:t>
            </a:r>
            <a:endParaRPr sz="1390">
              <a:latin typeface="Merriweather"/>
              <a:ea typeface="Merriweather"/>
              <a:cs typeface="Merriweather"/>
              <a:sym typeface="Merriweather"/>
            </a:endParaRPr>
          </a:p>
        </p:txBody>
      </p:sp>
      <p:sp>
        <p:nvSpPr>
          <p:cNvPr id="338" name="Google Shape;338;p44"/>
          <p:cNvSpPr txBox="1"/>
          <p:nvPr>
            <p:ph idx="1" type="body"/>
          </p:nvPr>
        </p:nvSpPr>
        <p:spPr>
          <a:xfrm>
            <a:off x="1179050" y="740275"/>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Fast Ship</a:t>
            </a:r>
            <a:endParaRPr>
              <a:latin typeface="Merriweather"/>
              <a:ea typeface="Merriweather"/>
              <a:cs typeface="Merriweather"/>
              <a:sym typeface="Merriweather"/>
            </a:endParaRPr>
          </a:p>
        </p:txBody>
      </p:sp>
      <p:sp>
        <p:nvSpPr>
          <p:cNvPr id="339" name="Google Shape;339;p44"/>
          <p:cNvSpPr txBox="1"/>
          <p:nvPr>
            <p:ph idx="1" type="body"/>
          </p:nvPr>
        </p:nvSpPr>
        <p:spPr>
          <a:xfrm>
            <a:off x="2148050" y="740263"/>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Slow Ship</a:t>
            </a:r>
            <a:endParaRPr>
              <a:latin typeface="Merriweather"/>
              <a:ea typeface="Merriweather"/>
              <a:cs typeface="Merriweather"/>
              <a:sym typeface="Merriweather"/>
            </a:endParaRPr>
          </a:p>
        </p:txBody>
      </p:sp>
      <p:sp>
        <p:nvSpPr>
          <p:cNvPr id="340" name="Google Shape;340;p44"/>
          <p:cNvSpPr txBox="1"/>
          <p:nvPr>
            <p:ph idx="1" type="body"/>
          </p:nvPr>
        </p:nvSpPr>
        <p:spPr>
          <a:xfrm>
            <a:off x="4994675" y="740275"/>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Big Truck</a:t>
            </a:r>
            <a:endParaRPr>
              <a:latin typeface="Merriweather"/>
              <a:ea typeface="Merriweather"/>
              <a:cs typeface="Merriweather"/>
              <a:sym typeface="Merriweather"/>
            </a:endParaRPr>
          </a:p>
        </p:txBody>
      </p:sp>
      <p:sp>
        <p:nvSpPr>
          <p:cNvPr id="341" name="Google Shape;341;p44"/>
          <p:cNvSpPr txBox="1"/>
          <p:nvPr>
            <p:ph idx="1" type="body"/>
          </p:nvPr>
        </p:nvSpPr>
        <p:spPr>
          <a:xfrm>
            <a:off x="3117050" y="740275"/>
            <a:ext cx="969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50">
                <a:latin typeface="Merriweather"/>
                <a:ea typeface="Merriweather"/>
                <a:cs typeface="Merriweather"/>
                <a:sym typeface="Merriweather"/>
              </a:rPr>
              <a:t>Small Truck</a:t>
            </a:r>
            <a:endParaRPr sz="1250">
              <a:latin typeface="Merriweather"/>
              <a:ea typeface="Merriweather"/>
              <a:cs typeface="Merriweather"/>
              <a:sym typeface="Merriweather"/>
            </a:endParaRPr>
          </a:p>
        </p:txBody>
      </p:sp>
      <p:sp>
        <p:nvSpPr>
          <p:cNvPr id="342" name="Google Shape;342;p44"/>
          <p:cNvSpPr txBox="1"/>
          <p:nvPr>
            <p:ph idx="1" type="body"/>
          </p:nvPr>
        </p:nvSpPr>
        <p:spPr>
          <a:xfrm>
            <a:off x="4087500" y="740275"/>
            <a:ext cx="969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50">
                <a:latin typeface="Merriweather"/>
                <a:ea typeface="Merriweather"/>
                <a:cs typeface="Merriweather"/>
                <a:sym typeface="Merriweather"/>
              </a:rPr>
              <a:t>Medium Truck</a:t>
            </a:r>
            <a:endParaRPr sz="1250">
              <a:latin typeface="Merriweather"/>
              <a:ea typeface="Merriweather"/>
              <a:cs typeface="Merriweather"/>
              <a:sym typeface="Merriweather"/>
            </a:endParaRPr>
          </a:p>
        </p:txBody>
      </p:sp>
      <p:sp>
        <p:nvSpPr>
          <p:cNvPr id="343" name="Google Shape;343;p44"/>
          <p:cNvSpPr txBox="1"/>
          <p:nvPr>
            <p:ph idx="1" type="body"/>
          </p:nvPr>
        </p:nvSpPr>
        <p:spPr>
          <a:xfrm>
            <a:off x="6026950" y="740275"/>
            <a:ext cx="969000" cy="49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50">
                <a:latin typeface="Merriweather"/>
                <a:ea typeface="Merriweather"/>
                <a:cs typeface="Merriweather"/>
                <a:sym typeface="Merriweather"/>
              </a:rPr>
              <a:t>Plane</a:t>
            </a:r>
            <a:endParaRPr sz="1250">
              <a:latin typeface="Merriweather"/>
              <a:ea typeface="Merriweather"/>
              <a:cs typeface="Merriweather"/>
              <a:sym typeface="Merriweather"/>
            </a:endParaRPr>
          </a:p>
        </p:txBody>
      </p:sp>
      <p:sp>
        <p:nvSpPr>
          <p:cNvPr id="344" name="Google Shape;344;p44"/>
          <p:cNvSpPr txBox="1"/>
          <p:nvPr>
            <p:ph idx="1" type="body"/>
          </p:nvPr>
        </p:nvSpPr>
        <p:spPr>
          <a:xfrm>
            <a:off x="6927475" y="740275"/>
            <a:ext cx="969000" cy="49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50">
                <a:latin typeface="Merriweather"/>
                <a:ea typeface="Merriweather"/>
                <a:cs typeface="Merriweather"/>
                <a:sym typeface="Merriweather"/>
              </a:rPr>
              <a:t>Train</a:t>
            </a:r>
            <a:endParaRPr sz="1250">
              <a:latin typeface="Merriweather"/>
              <a:ea typeface="Merriweather"/>
              <a:cs typeface="Merriweather"/>
              <a:sym typeface="Merriweather"/>
            </a:endParaRPr>
          </a:p>
        </p:txBody>
      </p:sp>
      <p:sp>
        <p:nvSpPr>
          <p:cNvPr id="345" name="Google Shape;345;p44"/>
          <p:cNvSpPr txBox="1"/>
          <p:nvPr/>
        </p:nvSpPr>
        <p:spPr>
          <a:xfrm>
            <a:off x="123785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38.5</a:t>
            </a:r>
            <a:endParaRPr>
              <a:latin typeface="Merriweather"/>
              <a:ea typeface="Merriweather"/>
              <a:cs typeface="Merriweather"/>
              <a:sym typeface="Merriweather"/>
            </a:endParaRPr>
          </a:p>
        </p:txBody>
      </p:sp>
      <p:sp>
        <p:nvSpPr>
          <p:cNvPr id="346" name="Google Shape;346;p44"/>
          <p:cNvSpPr txBox="1"/>
          <p:nvPr/>
        </p:nvSpPr>
        <p:spPr>
          <a:xfrm>
            <a:off x="2148050" y="155800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45.5</a:t>
            </a:r>
            <a:endParaRPr>
              <a:latin typeface="Merriweather"/>
              <a:ea typeface="Merriweather"/>
              <a:cs typeface="Merriweather"/>
              <a:sym typeface="Merriweather"/>
            </a:endParaRPr>
          </a:p>
        </p:txBody>
      </p:sp>
      <p:sp>
        <p:nvSpPr>
          <p:cNvPr id="347" name="Google Shape;347;p44"/>
          <p:cNvSpPr txBox="1"/>
          <p:nvPr/>
        </p:nvSpPr>
        <p:spPr>
          <a:xfrm>
            <a:off x="320670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348" name="Google Shape;348;p44"/>
          <p:cNvSpPr txBox="1"/>
          <p:nvPr/>
        </p:nvSpPr>
        <p:spPr>
          <a:xfrm>
            <a:off x="411690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349" name="Google Shape;349;p44"/>
          <p:cNvSpPr txBox="1"/>
          <p:nvPr/>
        </p:nvSpPr>
        <p:spPr>
          <a:xfrm>
            <a:off x="5024075"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350" name="Google Shape;350;p44"/>
          <p:cNvSpPr txBox="1"/>
          <p:nvPr/>
        </p:nvSpPr>
        <p:spPr>
          <a:xfrm>
            <a:off x="6129575" y="155800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a:t>
            </a:r>
            <a:endParaRPr>
              <a:latin typeface="Merriweather"/>
              <a:ea typeface="Merriweather"/>
              <a:cs typeface="Merriweather"/>
              <a:sym typeface="Merriweather"/>
            </a:endParaRPr>
          </a:p>
        </p:txBody>
      </p:sp>
      <p:sp>
        <p:nvSpPr>
          <p:cNvPr id="351" name="Google Shape;351;p44"/>
          <p:cNvSpPr txBox="1"/>
          <p:nvPr/>
        </p:nvSpPr>
        <p:spPr>
          <a:xfrm>
            <a:off x="7039775"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40</a:t>
            </a:r>
            <a:endParaRPr>
              <a:latin typeface="Merriweather"/>
              <a:ea typeface="Merriweather"/>
              <a:cs typeface="Merriweather"/>
              <a:sym typeface="Merriweather"/>
            </a:endParaRPr>
          </a:p>
        </p:txBody>
      </p:sp>
      <p:sp>
        <p:nvSpPr>
          <p:cNvPr id="352" name="Google Shape;352;p44"/>
          <p:cNvSpPr txBox="1"/>
          <p:nvPr>
            <p:ph idx="1" type="body"/>
          </p:nvPr>
        </p:nvSpPr>
        <p:spPr>
          <a:xfrm>
            <a:off x="120400" y="232290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Gallons of Fuel</a:t>
            </a:r>
            <a:endParaRPr sz="1390">
              <a:latin typeface="Merriweather"/>
              <a:ea typeface="Merriweather"/>
              <a:cs typeface="Merriweather"/>
              <a:sym typeface="Merriweather"/>
            </a:endParaRPr>
          </a:p>
        </p:txBody>
      </p:sp>
      <p:sp>
        <p:nvSpPr>
          <p:cNvPr id="353" name="Google Shape;353;p44"/>
          <p:cNvSpPr txBox="1"/>
          <p:nvPr/>
        </p:nvSpPr>
        <p:spPr>
          <a:xfrm>
            <a:off x="123785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.99</a:t>
            </a:r>
            <a:endParaRPr>
              <a:latin typeface="Merriweather"/>
              <a:ea typeface="Merriweather"/>
              <a:cs typeface="Merriweather"/>
              <a:sym typeface="Merriweather"/>
            </a:endParaRPr>
          </a:p>
        </p:txBody>
      </p:sp>
      <p:sp>
        <p:nvSpPr>
          <p:cNvPr id="354" name="Google Shape;354;p44"/>
          <p:cNvSpPr txBox="1"/>
          <p:nvPr/>
        </p:nvSpPr>
        <p:spPr>
          <a:xfrm>
            <a:off x="2148050" y="242040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.63</a:t>
            </a:r>
            <a:endParaRPr>
              <a:latin typeface="Merriweather"/>
              <a:ea typeface="Merriweather"/>
              <a:cs typeface="Merriweather"/>
              <a:sym typeface="Merriweather"/>
            </a:endParaRPr>
          </a:p>
        </p:txBody>
      </p:sp>
      <p:sp>
        <p:nvSpPr>
          <p:cNvPr id="355" name="Google Shape;355;p44"/>
          <p:cNvSpPr txBox="1"/>
          <p:nvPr/>
        </p:nvSpPr>
        <p:spPr>
          <a:xfrm>
            <a:off x="320670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11</a:t>
            </a:r>
            <a:endParaRPr>
              <a:latin typeface="Merriweather"/>
              <a:ea typeface="Merriweather"/>
              <a:cs typeface="Merriweather"/>
              <a:sym typeface="Merriweather"/>
            </a:endParaRPr>
          </a:p>
        </p:txBody>
      </p:sp>
      <p:sp>
        <p:nvSpPr>
          <p:cNvPr id="356" name="Google Shape;356;p44"/>
          <p:cNvSpPr txBox="1"/>
          <p:nvPr/>
        </p:nvSpPr>
        <p:spPr>
          <a:xfrm>
            <a:off x="411690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6.7</a:t>
            </a:r>
            <a:endParaRPr>
              <a:latin typeface="Merriweather"/>
              <a:ea typeface="Merriweather"/>
              <a:cs typeface="Merriweather"/>
              <a:sym typeface="Merriweather"/>
            </a:endParaRPr>
          </a:p>
        </p:txBody>
      </p:sp>
      <p:sp>
        <p:nvSpPr>
          <p:cNvPr id="357" name="Google Shape;357;p44"/>
          <p:cNvSpPr txBox="1"/>
          <p:nvPr/>
        </p:nvSpPr>
        <p:spPr>
          <a:xfrm>
            <a:off x="5024075"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7</a:t>
            </a:r>
            <a:endParaRPr>
              <a:latin typeface="Merriweather"/>
              <a:ea typeface="Merriweather"/>
              <a:cs typeface="Merriweather"/>
              <a:sym typeface="Merriweather"/>
            </a:endParaRPr>
          </a:p>
        </p:txBody>
      </p:sp>
      <p:sp>
        <p:nvSpPr>
          <p:cNvPr id="358" name="Google Shape;358;p44"/>
          <p:cNvSpPr txBox="1"/>
          <p:nvPr/>
        </p:nvSpPr>
        <p:spPr>
          <a:xfrm>
            <a:off x="6129575" y="242040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222.2</a:t>
            </a:r>
            <a:endParaRPr>
              <a:latin typeface="Merriweather"/>
              <a:ea typeface="Merriweather"/>
              <a:cs typeface="Merriweather"/>
              <a:sym typeface="Merriweather"/>
            </a:endParaRPr>
          </a:p>
        </p:txBody>
      </p:sp>
      <p:sp>
        <p:nvSpPr>
          <p:cNvPr id="359" name="Google Shape;359;p44"/>
          <p:cNvSpPr txBox="1"/>
          <p:nvPr/>
        </p:nvSpPr>
        <p:spPr>
          <a:xfrm>
            <a:off x="7039775"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2.3</a:t>
            </a:r>
            <a:endParaRPr>
              <a:latin typeface="Merriweather"/>
              <a:ea typeface="Merriweather"/>
              <a:cs typeface="Merriweather"/>
              <a:sym typeface="Merriweather"/>
            </a:endParaRPr>
          </a:p>
        </p:txBody>
      </p:sp>
      <p:sp>
        <p:nvSpPr>
          <p:cNvPr id="360" name="Google Shape;360;p44"/>
          <p:cNvSpPr txBox="1"/>
          <p:nvPr>
            <p:ph idx="1" type="body"/>
          </p:nvPr>
        </p:nvSpPr>
        <p:spPr>
          <a:xfrm>
            <a:off x="120400" y="3136925"/>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CO2</a:t>
            </a:r>
            <a:br>
              <a:rPr lang="en" sz="1390">
                <a:latin typeface="Merriweather"/>
                <a:ea typeface="Merriweather"/>
                <a:cs typeface="Merriweather"/>
                <a:sym typeface="Merriweather"/>
              </a:rPr>
            </a:br>
            <a:r>
              <a:rPr lang="en" sz="1390">
                <a:latin typeface="Merriweather"/>
                <a:ea typeface="Merriweather"/>
                <a:cs typeface="Merriweather"/>
                <a:sym typeface="Merriweather"/>
              </a:rPr>
              <a:t>(lbs)</a:t>
            </a:r>
            <a:endParaRPr sz="1390">
              <a:latin typeface="Merriweather"/>
              <a:ea typeface="Merriweather"/>
              <a:cs typeface="Merriweather"/>
              <a:sym typeface="Merriweather"/>
            </a:endParaRPr>
          </a:p>
        </p:txBody>
      </p:sp>
      <p:sp>
        <p:nvSpPr>
          <p:cNvPr id="361" name="Google Shape;361;p44"/>
          <p:cNvSpPr txBox="1"/>
          <p:nvPr/>
        </p:nvSpPr>
        <p:spPr>
          <a:xfrm>
            <a:off x="123785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25.37</a:t>
            </a:r>
            <a:endParaRPr>
              <a:latin typeface="Merriweather"/>
              <a:ea typeface="Merriweather"/>
              <a:cs typeface="Merriweather"/>
              <a:sym typeface="Merriweather"/>
            </a:endParaRPr>
          </a:p>
        </p:txBody>
      </p:sp>
      <p:sp>
        <p:nvSpPr>
          <p:cNvPr id="362" name="Google Shape;362;p44"/>
          <p:cNvSpPr txBox="1"/>
          <p:nvPr/>
        </p:nvSpPr>
        <p:spPr>
          <a:xfrm>
            <a:off x="2148050" y="3234425"/>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16.18</a:t>
            </a:r>
            <a:endParaRPr>
              <a:latin typeface="Merriweather"/>
              <a:ea typeface="Merriweather"/>
              <a:cs typeface="Merriweather"/>
              <a:sym typeface="Merriweather"/>
            </a:endParaRPr>
          </a:p>
        </p:txBody>
      </p:sp>
      <p:sp>
        <p:nvSpPr>
          <p:cNvPr id="363" name="Google Shape;363;p44"/>
          <p:cNvSpPr txBox="1"/>
          <p:nvPr/>
        </p:nvSpPr>
        <p:spPr>
          <a:xfrm>
            <a:off x="320670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247.5</a:t>
            </a:r>
            <a:endParaRPr>
              <a:latin typeface="Merriweather"/>
              <a:ea typeface="Merriweather"/>
              <a:cs typeface="Merriweather"/>
              <a:sym typeface="Merriweather"/>
            </a:endParaRPr>
          </a:p>
        </p:txBody>
      </p:sp>
      <p:sp>
        <p:nvSpPr>
          <p:cNvPr id="364" name="Google Shape;364;p44"/>
          <p:cNvSpPr txBox="1"/>
          <p:nvPr/>
        </p:nvSpPr>
        <p:spPr>
          <a:xfrm>
            <a:off x="411690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150.7</a:t>
            </a:r>
            <a:endParaRPr>
              <a:latin typeface="Merriweather"/>
              <a:ea typeface="Merriweather"/>
              <a:cs typeface="Merriweather"/>
              <a:sym typeface="Merriweather"/>
            </a:endParaRPr>
          </a:p>
        </p:txBody>
      </p:sp>
      <p:sp>
        <p:nvSpPr>
          <p:cNvPr id="365" name="Google Shape;365;p44"/>
          <p:cNvSpPr txBox="1"/>
          <p:nvPr/>
        </p:nvSpPr>
        <p:spPr>
          <a:xfrm>
            <a:off x="5024075"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157.3</a:t>
            </a:r>
            <a:endParaRPr>
              <a:latin typeface="Merriweather"/>
              <a:ea typeface="Merriweather"/>
              <a:cs typeface="Merriweather"/>
              <a:sym typeface="Merriweather"/>
            </a:endParaRPr>
          </a:p>
        </p:txBody>
      </p:sp>
      <p:sp>
        <p:nvSpPr>
          <p:cNvPr id="366" name="Google Shape;366;p44"/>
          <p:cNvSpPr txBox="1"/>
          <p:nvPr/>
        </p:nvSpPr>
        <p:spPr>
          <a:xfrm>
            <a:off x="6129575" y="3234425"/>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4777.8</a:t>
            </a:r>
            <a:endParaRPr>
              <a:latin typeface="Merriweather"/>
              <a:ea typeface="Merriweather"/>
              <a:cs typeface="Merriweather"/>
              <a:sym typeface="Merriweather"/>
            </a:endParaRPr>
          </a:p>
        </p:txBody>
      </p:sp>
      <p:sp>
        <p:nvSpPr>
          <p:cNvPr id="367" name="Google Shape;367;p44"/>
          <p:cNvSpPr txBox="1"/>
          <p:nvPr/>
        </p:nvSpPr>
        <p:spPr>
          <a:xfrm>
            <a:off x="7039775"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51.5</a:t>
            </a:r>
            <a:endParaRPr>
              <a:latin typeface="Merriweather"/>
              <a:ea typeface="Merriweather"/>
              <a:cs typeface="Merriweather"/>
              <a:sym typeface="Merriweather"/>
            </a:endParaRPr>
          </a:p>
        </p:txBody>
      </p:sp>
      <p:sp>
        <p:nvSpPr>
          <p:cNvPr id="368" name="Google Shape;368;p44"/>
          <p:cNvSpPr txBox="1"/>
          <p:nvPr>
            <p:ph idx="1" type="body"/>
          </p:nvPr>
        </p:nvSpPr>
        <p:spPr>
          <a:xfrm>
            <a:off x="120400" y="395095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Fuel cost</a:t>
            </a:r>
            <a:br>
              <a:rPr lang="en" sz="1390">
                <a:latin typeface="Merriweather"/>
                <a:ea typeface="Merriweather"/>
                <a:cs typeface="Merriweather"/>
                <a:sym typeface="Merriweather"/>
              </a:rPr>
            </a:br>
            <a:r>
              <a:rPr lang="en" sz="1390">
                <a:latin typeface="Merriweather"/>
                <a:ea typeface="Merriweather"/>
                <a:cs typeface="Merriweather"/>
                <a:sym typeface="Merriweather"/>
              </a:rPr>
              <a:t>2021</a:t>
            </a:r>
            <a:endParaRPr sz="1390">
              <a:latin typeface="Merriweather"/>
              <a:ea typeface="Merriweather"/>
              <a:cs typeface="Merriweather"/>
              <a:sym typeface="Merriweather"/>
            </a:endParaRPr>
          </a:p>
        </p:txBody>
      </p:sp>
      <p:sp>
        <p:nvSpPr>
          <p:cNvPr id="369" name="Google Shape;369;p44"/>
          <p:cNvSpPr txBox="1"/>
          <p:nvPr/>
        </p:nvSpPr>
        <p:spPr>
          <a:xfrm>
            <a:off x="123785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1.80</a:t>
            </a:r>
            <a:endParaRPr>
              <a:latin typeface="Merriweather"/>
              <a:ea typeface="Merriweather"/>
              <a:cs typeface="Merriweather"/>
              <a:sym typeface="Merriweather"/>
            </a:endParaRPr>
          </a:p>
        </p:txBody>
      </p:sp>
      <p:sp>
        <p:nvSpPr>
          <p:cNvPr id="370" name="Google Shape;370;p44"/>
          <p:cNvSpPr txBox="1"/>
          <p:nvPr/>
        </p:nvSpPr>
        <p:spPr>
          <a:xfrm>
            <a:off x="2148050" y="404845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1.15</a:t>
            </a:r>
            <a:endParaRPr>
              <a:latin typeface="Merriweather"/>
              <a:ea typeface="Merriweather"/>
              <a:cs typeface="Merriweather"/>
              <a:sym typeface="Merriweather"/>
            </a:endParaRPr>
          </a:p>
        </p:txBody>
      </p:sp>
      <p:sp>
        <p:nvSpPr>
          <p:cNvPr id="371" name="Google Shape;371;p44"/>
          <p:cNvSpPr txBox="1"/>
          <p:nvPr/>
        </p:nvSpPr>
        <p:spPr>
          <a:xfrm>
            <a:off x="320670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36.14</a:t>
            </a:r>
            <a:endParaRPr>
              <a:latin typeface="Merriweather"/>
              <a:ea typeface="Merriweather"/>
              <a:cs typeface="Merriweather"/>
              <a:sym typeface="Merriweather"/>
            </a:endParaRPr>
          </a:p>
        </p:txBody>
      </p:sp>
      <p:sp>
        <p:nvSpPr>
          <p:cNvPr id="372" name="Google Shape;372;p44"/>
          <p:cNvSpPr txBox="1"/>
          <p:nvPr/>
        </p:nvSpPr>
        <p:spPr>
          <a:xfrm>
            <a:off x="411690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22.00</a:t>
            </a:r>
            <a:endParaRPr>
              <a:latin typeface="Merriweather"/>
              <a:ea typeface="Merriweather"/>
              <a:cs typeface="Merriweather"/>
              <a:sym typeface="Merriweather"/>
            </a:endParaRPr>
          </a:p>
        </p:txBody>
      </p:sp>
      <p:sp>
        <p:nvSpPr>
          <p:cNvPr id="373" name="Google Shape;373;p44"/>
          <p:cNvSpPr txBox="1"/>
          <p:nvPr/>
        </p:nvSpPr>
        <p:spPr>
          <a:xfrm>
            <a:off x="5024075"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22.97</a:t>
            </a:r>
            <a:endParaRPr>
              <a:latin typeface="Merriweather"/>
              <a:ea typeface="Merriweather"/>
              <a:cs typeface="Merriweather"/>
              <a:sym typeface="Merriweather"/>
            </a:endParaRPr>
          </a:p>
        </p:txBody>
      </p:sp>
      <p:sp>
        <p:nvSpPr>
          <p:cNvPr id="374" name="Google Shape;374;p44"/>
          <p:cNvSpPr txBox="1"/>
          <p:nvPr/>
        </p:nvSpPr>
        <p:spPr>
          <a:xfrm>
            <a:off x="6129575" y="404845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437.78</a:t>
            </a:r>
            <a:endParaRPr>
              <a:latin typeface="Merriweather"/>
              <a:ea typeface="Merriweather"/>
              <a:cs typeface="Merriweather"/>
              <a:sym typeface="Merriweather"/>
            </a:endParaRPr>
          </a:p>
        </p:txBody>
      </p:sp>
      <p:sp>
        <p:nvSpPr>
          <p:cNvPr id="375" name="Google Shape;375;p44"/>
          <p:cNvSpPr txBox="1"/>
          <p:nvPr/>
        </p:nvSpPr>
        <p:spPr>
          <a:xfrm>
            <a:off x="7039775"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7.52</a:t>
            </a:r>
            <a:endParaRPr>
              <a:latin typeface="Merriweather"/>
              <a:ea typeface="Merriweather"/>
              <a:cs typeface="Merriweather"/>
              <a:sym typeface="Merriweather"/>
            </a:endParaRPr>
          </a:p>
        </p:txBody>
      </p:sp>
      <p:sp>
        <p:nvSpPr>
          <p:cNvPr id="376" name="Google Shape;376;p44"/>
          <p:cNvSpPr txBox="1"/>
          <p:nvPr/>
        </p:nvSpPr>
        <p:spPr>
          <a:xfrm>
            <a:off x="981750" y="4527900"/>
            <a:ext cx="247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Is this really the best option?</a:t>
            </a:r>
            <a:endParaRPr>
              <a:latin typeface="Merriweather"/>
              <a:ea typeface="Merriweather"/>
              <a:cs typeface="Merriweather"/>
              <a:sym typeface="Merriweather"/>
            </a:endParaRPr>
          </a:p>
        </p:txBody>
      </p:sp>
      <p:pic>
        <p:nvPicPr>
          <p:cNvPr id="377" name="Google Shape;377;p44"/>
          <p:cNvPicPr preferRelativeResize="0"/>
          <p:nvPr/>
        </p:nvPicPr>
        <p:blipFill rotWithShape="1">
          <a:blip r:embed="rId3">
            <a:alphaModFix/>
          </a:blip>
          <a:srcRect b="0" l="11203" r="17439" t="0"/>
          <a:stretch/>
        </p:blipFill>
        <p:spPr>
          <a:xfrm>
            <a:off x="3206700" y="129153"/>
            <a:ext cx="5937301" cy="498269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5"/>
          <p:cNvSpPr txBox="1"/>
          <p:nvPr>
            <p:ph idx="1" type="body"/>
          </p:nvPr>
        </p:nvSpPr>
        <p:spPr>
          <a:xfrm>
            <a:off x="120400" y="146050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Time</a:t>
            </a:r>
            <a:br>
              <a:rPr lang="en" sz="1390">
                <a:latin typeface="Merriweather"/>
                <a:ea typeface="Merriweather"/>
                <a:cs typeface="Merriweather"/>
                <a:sym typeface="Merriweather"/>
              </a:rPr>
            </a:br>
            <a:r>
              <a:rPr lang="en" sz="1390">
                <a:latin typeface="Merriweather"/>
                <a:ea typeface="Merriweather"/>
                <a:cs typeface="Merriweather"/>
                <a:sym typeface="Merriweather"/>
              </a:rPr>
              <a:t>(Hours)</a:t>
            </a:r>
            <a:endParaRPr sz="1390">
              <a:latin typeface="Merriweather"/>
              <a:ea typeface="Merriweather"/>
              <a:cs typeface="Merriweather"/>
              <a:sym typeface="Merriweather"/>
            </a:endParaRPr>
          </a:p>
        </p:txBody>
      </p:sp>
      <p:sp>
        <p:nvSpPr>
          <p:cNvPr id="383" name="Google Shape;383;p45"/>
          <p:cNvSpPr txBox="1"/>
          <p:nvPr>
            <p:ph idx="1" type="body"/>
          </p:nvPr>
        </p:nvSpPr>
        <p:spPr>
          <a:xfrm>
            <a:off x="1179050" y="740275"/>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Fast Ship</a:t>
            </a:r>
            <a:endParaRPr>
              <a:latin typeface="Merriweather"/>
              <a:ea typeface="Merriweather"/>
              <a:cs typeface="Merriweather"/>
              <a:sym typeface="Merriweather"/>
            </a:endParaRPr>
          </a:p>
        </p:txBody>
      </p:sp>
      <p:sp>
        <p:nvSpPr>
          <p:cNvPr id="384" name="Google Shape;384;p45"/>
          <p:cNvSpPr txBox="1"/>
          <p:nvPr>
            <p:ph idx="1" type="body"/>
          </p:nvPr>
        </p:nvSpPr>
        <p:spPr>
          <a:xfrm>
            <a:off x="2148050" y="740263"/>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Slow Ship</a:t>
            </a:r>
            <a:endParaRPr>
              <a:latin typeface="Merriweather"/>
              <a:ea typeface="Merriweather"/>
              <a:cs typeface="Merriweather"/>
              <a:sym typeface="Merriweather"/>
            </a:endParaRPr>
          </a:p>
        </p:txBody>
      </p:sp>
      <p:sp>
        <p:nvSpPr>
          <p:cNvPr id="385" name="Google Shape;385;p45"/>
          <p:cNvSpPr txBox="1"/>
          <p:nvPr>
            <p:ph idx="1" type="body"/>
          </p:nvPr>
        </p:nvSpPr>
        <p:spPr>
          <a:xfrm>
            <a:off x="4994675" y="740275"/>
            <a:ext cx="969000" cy="4977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latin typeface="Merriweather"/>
                <a:ea typeface="Merriweather"/>
                <a:cs typeface="Merriweather"/>
                <a:sym typeface="Merriweather"/>
              </a:rPr>
              <a:t>Big Truck</a:t>
            </a:r>
            <a:endParaRPr>
              <a:latin typeface="Merriweather"/>
              <a:ea typeface="Merriweather"/>
              <a:cs typeface="Merriweather"/>
              <a:sym typeface="Merriweather"/>
            </a:endParaRPr>
          </a:p>
        </p:txBody>
      </p:sp>
      <p:sp>
        <p:nvSpPr>
          <p:cNvPr id="386" name="Google Shape;386;p45"/>
          <p:cNvSpPr txBox="1"/>
          <p:nvPr>
            <p:ph idx="1" type="body"/>
          </p:nvPr>
        </p:nvSpPr>
        <p:spPr>
          <a:xfrm>
            <a:off x="3117050" y="740275"/>
            <a:ext cx="969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50">
                <a:latin typeface="Merriweather"/>
                <a:ea typeface="Merriweather"/>
                <a:cs typeface="Merriweather"/>
                <a:sym typeface="Merriweather"/>
              </a:rPr>
              <a:t>Small Truck</a:t>
            </a:r>
            <a:endParaRPr sz="1250">
              <a:latin typeface="Merriweather"/>
              <a:ea typeface="Merriweather"/>
              <a:cs typeface="Merriweather"/>
              <a:sym typeface="Merriweather"/>
            </a:endParaRPr>
          </a:p>
        </p:txBody>
      </p:sp>
      <p:sp>
        <p:nvSpPr>
          <p:cNvPr id="387" name="Google Shape;387;p45"/>
          <p:cNvSpPr txBox="1"/>
          <p:nvPr>
            <p:ph idx="1" type="body"/>
          </p:nvPr>
        </p:nvSpPr>
        <p:spPr>
          <a:xfrm>
            <a:off x="4087500" y="740275"/>
            <a:ext cx="9690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250">
                <a:latin typeface="Merriweather"/>
                <a:ea typeface="Merriweather"/>
                <a:cs typeface="Merriweather"/>
                <a:sym typeface="Merriweather"/>
              </a:rPr>
              <a:t>Medium Truck</a:t>
            </a:r>
            <a:endParaRPr sz="1250">
              <a:latin typeface="Merriweather"/>
              <a:ea typeface="Merriweather"/>
              <a:cs typeface="Merriweather"/>
              <a:sym typeface="Merriweather"/>
            </a:endParaRPr>
          </a:p>
        </p:txBody>
      </p:sp>
      <p:sp>
        <p:nvSpPr>
          <p:cNvPr id="388" name="Google Shape;388;p45"/>
          <p:cNvSpPr txBox="1"/>
          <p:nvPr>
            <p:ph idx="1" type="body"/>
          </p:nvPr>
        </p:nvSpPr>
        <p:spPr>
          <a:xfrm>
            <a:off x="6026950" y="740275"/>
            <a:ext cx="969000" cy="49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50">
                <a:latin typeface="Merriweather"/>
                <a:ea typeface="Merriweather"/>
                <a:cs typeface="Merriweather"/>
                <a:sym typeface="Merriweather"/>
              </a:rPr>
              <a:t>Plane</a:t>
            </a:r>
            <a:endParaRPr sz="1250">
              <a:latin typeface="Merriweather"/>
              <a:ea typeface="Merriweather"/>
              <a:cs typeface="Merriweather"/>
              <a:sym typeface="Merriweather"/>
            </a:endParaRPr>
          </a:p>
        </p:txBody>
      </p:sp>
      <p:sp>
        <p:nvSpPr>
          <p:cNvPr id="389" name="Google Shape;389;p45"/>
          <p:cNvSpPr txBox="1"/>
          <p:nvPr>
            <p:ph idx="1" type="body"/>
          </p:nvPr>
        </p:nvSpPr>
        <p:spPr>
          <a:xfrm>
            <a:off x="6927475" y="740275"/>
            <a:ext cx="969000" cy="497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50">
                <a:latin typeface="Merriweather"/>
                <a:ea typeface="Merriweather"/>
                <a:cs typeface="Merriweather"/>
                <a:sym typeface="Merriweather"/>
              </a:rPr>
              <a:t>Train</a:t>
            </a:r>
            <a:endParaRPr sz="1250">
              <a:latin typeface="Merriweather"/>
              <a:ea typeface="Merriweather"/>
              <a:cs typeface="Merriweather"/>
              <a:sym typeface="Merriweather"/>
            </a:endParaRPr>
          </a:p>
        </p:txBody>
      </p:sp>
      <p:sp>
        <p:nvSpPr>
          <p:cNvPr id="390" name="Google Shape;390;p45"/>
          <p:cNvSpPr txBox="1"/>
          <p:nvPr/>
        </p:nvSpPr>
        <p:spPr>
          <a:xfrm>
            <a:off x="123785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38.5</a:t>
            </a:r>
            <a:endParaRPr>
              <a:latin typeface="Merriweather"/>
              <a:ea typeface="Merriweather"/>
              <a:cs typeface="Merriweather"/>
              <a:sym typeface="Merriweather"/>
            </a:endParaRPr>
          </a:p>
        </p:txBody>
      </p:sp>
      <p:sp>
        <p:nvSpPr>
          <p:cNvPr id="391" name="Google Shape;391;p45"/>
          <p:cNvSpPr txBox="1"/>
          <p:nvPr/>
        </p:nvSpPr>
        <p:spPr>
          <a:xfrm>
            <a:off x="2148050" y="155800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45.5</a:t>
            </a:r>
            <a:endParaRPr>
              <a:latin typeface="Merriweather"/>
              <a:ea typeface="Merriweather"/>
              <a:cs typeface="Merriweather"/>
              <a:sym typeface="Merriweather"/>
            </a:endParaRPr>
          </a:p>
        </p:txBody>
      </p:sp>
      <p:sp>
        <p:nvSpPr>
          <p:cNvPr id="392" name="Google Shape;392;p45"/>
          <p:cNvSpPr txBox="1"/>
          <p:nvPr/>
        </p:nvSpPr>
        <p:spPr>
          <a:xfrm>
            <a:off x="320670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393" name="Google Shape;393;p45"/>
          <p:cNvSpPr txBox="1"/>
          <p:nvPr/>
        </p:nvSpPr>
        <p:spPr>
          <a:xfrm>
            <a:off x="4116900"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394" name="Google Shape;394;p45"/>
          <p:cNvSpPr txBox="1"/>
          <p:nvPr/>
        </p:nvSpPr>
        <p:spPr>
          <a:xfrm>
            <a:off x="5024075" y="15580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17.9</a:t>
            </a:r>
            <a:endParaRPr>
              <a:latin typeface="Merriweather"/>
              <a:ea typeface="Merriweather"/>
              <a:cs typeface="Merriweather"/>
              <a:sym typeface="Merriweather"/>
            </a:endParaRPr>
          </a:p>
        </p:txBody>
      </p:sp>
      <p:sp>
        <p:nvSpPr>
          <p:cNvPr id="395" name="Google Shape;395;p45"/>
          <p:cNvSpPr txBox="1"/>
          <p:nvPr/>
        </p:nvSpPr>
        <p:spPr>
          <a:xfrm>
            <a:off x="6129575" y="155800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a:t>
            </a:r>
            <a:endParaRPr>
              <a:latin typeface="Merriweather"/>
              <a:ea typeface="Merriweather"/>
              <a:cs typeface="Merriweather"/>
              <a:sym typeface="Merriweather"/>
            </a:endParaRPr>
          </a:p>
        </p:txBody>
      </p:sp>
      <p:sp>
        <p:nvSpPr>
          <p:cNvPr id="396" name="Google Shape;396;p45"/>
          <p:cNvSpPr txBox="1"/>
          <p:nvPr/>
        </p:nvSpPr>
        <p:spPr>
          <a:xfrm>
            <a:off x="7039775" y="1558000"/>
            <a:ext cx="910200" cy="4002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40</a:t>
            </a:r>
            <a:endParaRPr>
              <a:latin typeface="Merriweather"/>
              <a:ea typeface="Merriweather"/>
              <a:cs typeface="Merriweather"/>
              <a:sym typeface="Merriweather"/>
            </a:endParaRPr>
          </a:p>
        </p:txBody>
      </p:sp>
      <p:sp>
        <p:nvSpPr>
          <p:cNvPr id="397" name="Google Shape;397;p45"/>
          <p:cNvSpPr txBox="1"/>
          <p:nvPr>
            <p:ph idx="1" type="body"/>
          </p:nvPr>
        </p:nvSpPr>
        <p:spPr>
          <a:xfrm>
            <a:off x="120400" y="232290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Gallons of Fuel</a:t>
            </a:r>
            <a:endParaRPr sz="1390">
              <a:latin typeface="Merriweather"/>
              <a:ea typeface="Merriweather"/>
              <a:cs typeface="Merriweather"/>
              <a:sym typeface="Merriweather"/>
            </a:endParaRPr>
          </a:p>
        </p:txBody>
      </p:sp>
      <p:sp>
        <p:nvSpPr>
          <p:cNvPr id="398" name="Google Shape;398;p45"/>
          <p:cNvSpPr txBox="1"/>
          <p:nvPr/>
        </p:nvSpPr>
        <p:spPr>
          <a:xfrm>
            <a:off x="123785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.99</a:t>
            </a:r>
            <a:endParaRPr>
              <a:latin typeface="Merriweather"/>
              <a:ea typeface="Merriweather"/>
              <a:cs typeface="Merriweather"/>
              <a:sym typeface="Merriweather"/>
            </a:endParaRPr>
          </a:p>
        </p:txBody>
      </p:sp>
      <p:sp>
        <p:nvSpPr>
          <p:cNvPr id="399" name="Google Shape;399;p45"/>
          <p:cNvSpPr txBox="1"/>
          <p:nvPr/>
        </p:nvSpPr>
        <p:spPr>
          <a:xfrm>
            <a:off x="2148050" y="242040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.63</a:t>
            </a:r>
            <a:endParaRPr>
              <a:latin typeface="Merriweather"/>
              <a:ea typeface="Merriweather"/>
              <a:cs typeface="Merriweather"/>
              <a:sym typeface="Merriweather"/>
            </a:endParaRPr>
          </a:p>
        </p:txBody>
      </p:sp>
      <p:sp>
        <p:nvSpPr>
          <p:cNvPr id="400" name="Google Shape;400;p45"/>
          <p:cNvSpPr txBox="1"/>
          <p:nvPr/>
        </p:nvSpPr>
        <p:spPr>
          <a:xfrm>
            <a:off x="320670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11</a:t>
            </a:r>
            <a:endParaRPr>
              <a:latin typeface="Merriweather"/>
              <a:ea typeface="Merriweather"/>
              <a:cs typeface="Merriweather"/>
              <a:sym typeface="Merriweather"/>
            </a:endParaRPr>
          </a:p>
        </p:txBody>
      </p:sp>
      <p:sp>
        <p:nvSpPr>
          <p:cNvPr id="401" name="Google Shape;401;p45"/>
          <p:cNvSpPr txBox="1"/>
          <p:nvPr/>
        </p:nvSpPr>
        <p:spPr>
          <a:xfrm>
            <a:off x="4116900"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6.7</a:t>
            </a:r>
            <a:endParaRPr>
              <a:latin typeface="Merriweather"/>
              <a:ea typeface="Merriweather"/>
              <a:cs typeface="Merriweather"/>
              <a:sym typeface="Merriweather"/>
            </a:endParaRPr>
          </a:p>
        </p:txBody>
      </p:sp>
      <p:sp>
        <p:nvSpPr>
          <p:cNvPr id="402" name="Google Shape;402;p45"/>
          <p:cNvSpPr txBox="1"/>
          <p:nvPr/>
        </p:nvSpPr>
        <p:spPr>
          <a:xfrm>
            <a:off x="5024075" y="242040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7</a:t>
            </a:r>
            <a:endParaRPr>
              <a:latin typeface="Merriweather"/>
              <a:ea typeface="Merriweather"/>
              <a:cs typeface="Merriweather"/>
              <a:sym typeface="Merriweather"/>
            </a:endParaRPr>
          </a:p>
        </p:txBody>
      </p:sp>
      <p:sp>
        <p:nvSpPr>
          <p:cNvPr id="403" name="Google Shape;403;p45"/>
          <p:cNvSpPr txBox="1"/>
          <p:nvPr/>
        </p:nvSpPr>
        <p:spPr>
          <a:xfrm>
            <a:off x="6129575" y="242040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222.2</a:t>
            </a:r>
            <a:endParaRPr>
              <a:latin typeface="Merriweather"/>
              <a:ea typeface="Merriweather"/>
              <a:cs typeface="Merriweather"/>
              <a:sym typeface="Merriweather"/>
            </a:endParaRPr>
          </a:p>
        </p:txBody>
      </p:sp>
      <p:sp>
        <p:nvSpPr>
          <p:cNvPr id="404" name="Google Shape;404;p45"/>
          <p:cNvSpPr txBox="1"/>
          <p:nvPr/>
        </p:nvSpPr>
        <p:spPr>
          <a:xfrm>
            <a:off x="7039775" y="2420400"/>
            <a:ext cx="910200" cy="4002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2.3</a:t>
            </a:r>
            <a:endParaRPr>
              <a:latin typeface="Merriweather"/>
              <a:ea typeface="Merriweather"/>
              <a:cs typeface="Merriweather"/>
              <a:sym typeface="Merriweather"/>
            </a:endParaRPr>
          </a:p>
        </p:txBody>
      </p:sp>
      <p:sp>
        <p:nvSpPr>
          <p:cNvPr id="405" name="Google Shape;405;p45"/>
          <p:cNvSpPr txBox="1"/>
          <p:nvPr>
            <p:ph idx="1" type="body"/>
          </p:nvPr>
        </p:nvSpPr>
        <p:spPr>
          <a:xfrm>
            <a:off x="120400" y="3136925"/>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CO2</a:t>
            </a:r>
            <a:br>
              <a:rPr lang="en" sz="1390">
                <a:latin typeface="Merriweather"/>
                <a:ea typeface="Merriweather"/>
                <a:cs typeface="Merriweather"/>
                <a:sym typeface="Merriweather"/>
              </a:rPr>
            </a:br>
            <a:r>
              <a:rPr lang="en" sz="1390">
                <a:latin typeface="Merriweather"/>
                <a:ea typeface="Merriweather"/>
                <a:cs typeface="Merriweather"/>
                <a:sym typeface="Merriweather"/>
              </a:rPr>
              <a:t>(lbs)</a:t>
            </a:r>
            <a:endParaRPr sz="1390">
              <a:latin typeface="Merriweather"/>
              <a:ea typeface="Merriweather"/>
              <a:cs typeface="Merriweather"/>
              <a:sym typeface="Merriweather"/>
            </a:endParaRPr>
          </a:p>
        </p:txBody>
      </p:sp>
      <p:sp>
        <p:nvSpPr>
          <p:cNvPr id="406" name="Google Shape;406;p45"/>
          <p:cNvSpPr txBox="1"/>
          <p:nvPr/>
        </p:nvSpPr>
        <p:spPr>
          <a:xfrm>
            <a:off x="123785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25.37</a:t>
            </a:r>
            <a:endParaRPr>
              <a:latin typeface="Merriweather"/>
              <a:ea typeface="Merriweather"/>
              <a:cs typeface="Merriweather"/>
              <a:sym typeface="Merriweather"/>
            </a:endParaRPr>
          </a:p>
        </p:txBody>
      </p:sp>
      <p:sp>
        <p:nvSpPr>
          <p:cNvPr id="407" name="Google Shape;407;p45"/>
          <p:cNvSpPr txBox="1"/>
          <p:nvPr/>
        </p:nvSpPr>
        <p:spPr>
          <a:xfrm>
            <a:off x="2148050" y="3234425"/>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16.18</a:t>
            </a:r>
            <a:endParaRPr>
              <a:latin typeface="Merriweather"/>
              <a:ea typeface="Merriweather"/>
              <a:cs typeface="Merriweather"/>
              <a:sym typeface="Merriweather"/>
            </a:endParaRPr>
          </a:p>
        </p:txBody>
      </p:sp>
      <p:sp>
        <p:nvSpPr>
          <p:cNvPr id="408" name="Google Shape;408;p45"/>
          <p:cNvSpPr txBox="1"/>
          <p:nvPr/>
        </p:nvSpPr>
        <p:spPr>
          <a:xfrm>
            <a:off x="320670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247.5</a:t>
            </a:r>
            <a:endParaRPr>
              <a:latin typeface="Merriweather"/>
              <a:ea typeface="Merriweather"/>
              <a:cs typeface="Merriweather"/>
              <a:sym typeface="Merriweather"/>
            </a:endParaRPr>
          </a:p>
        </p:txBody>
      </p:sp>
      <p:sp>
        <p:nvSpPr>
          <p:cNvPr id="409" name="Google Shape;409;p45"/>
          <p:cNvSpPr txBox="1"/>
          <p:nvPr/>
        </p:nvSpPr>
        <p:spPr>
          <a:xfrm>
            <a:off x="4116900"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150.7</a:t>
            </a:r>
            <a:endParaRPr>
              <a:latin typeface="Merriweather"/>
              <a:ea typeface="Merriweather"/>
              <a:cs typeface="Merriweather"/>
              <a:sym typeface="Merriweather"/>
            </a:endParaRPr>
          </a:p>
        </p:txBody>
      </p:sp>
      <p:sp>
        <p:nvSpPr>
          <p:cNvPr id="410" name="Google Shape;410;p45"/>
          <p:cNvSpPr txBox="1"/>
          <p:nvPr/>
        </p:nvSpPr>
        <p:spPr>
          <a:xfrm>
            <a:off x="5024075" y="3234425"/>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157.3</a:t>
            </a:r>
            <a:endParaRPr>
              <a:latin typeface="Merriweather"/>
              <a:ea typeface="Merriweather"/>
              <a:cs typeface="Merriweather"/>
              <a:sym typeface="Merriweather"/>
            </a:endParaRPr>
          </a:p>
        </p:txBody>
      </p:sp>
      <p:sp>
        <p:nvSpPr>
          <p:cNvPr id="411" name="Google Shape;411;p45"/>
          <p:cNvSpPr txBox="1"/>
          <p:nvPr/>
        </p:nvSpPr>
        <p:spPr>
          <a:xfrm>
            <a:off x="6129575" y="3234425"/>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4777.8</a:t>
            </a:r>
            <a:endParaRPr>
              <a:latin typeface="Merriweather"/>
              <a:ea typeface="Merriweather"/>
              <a:cs typeface="Merriweather"/>
              <a:sym typeface="Merriweather"/>
            </a:endParaRPr>
          </a:p>
        </p:txBody>
      </p:sp>
      <p:sp>
        <p:nvSpPr>
          <p:cNvPr id="412" name="Google Shape;412;p45"/>
          <p:cNvSpPr txBox="1"/>
          <p:nvPr/>
        </p:nvSpPr>
        <p:spPr>
          <a:xfrm>
            <a:off x="7039775" y="3234425"/>
            <a:ext cx="910200" cy="4002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51.5</a:t>
            </a:r>
            <a:endParaRPr>
              <a:latin typeface="Merriweather"/>
              <a:ea typeface="Merriweather"/>
              <a:cs typeface="Merriweather"/>
              <a:sym typeface="Merriweather"/>
            </a:endParaRPr>
          </a:p>
        </p:txBody>
      </p:sp>
      <p:sp>
        <p:nvSpPr>
          <p:cNvPr id="413" name="Google Shape;413;p45"/>
          <p:cNvSpPr txBox="1"/>
          <p:nvPr>
            <p:ph idx="1" type="body"/>
          </p:nvPr>
        </p:nvSpPr>
        <p:spPr>
          <a:xfrm>
            <a:off x="120400" y="3950950"/>
            <a:ext cx="969000" cy="497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605"/>
              <a:buNone/>
            </a:pPr>
            <a:r>
              <a:rPr lang="en" sz="1390">
                <a:latin typeface="Merriweather"/>
                <a:ea typeface="Merriweather"/>
                <a:cs typeface="Merriweather"/>
                <a:sym typeface="Merriweather"/>
              </a:rPr>
              <a:t>Fuel cost</a:t>
            </a:r>
            <a:br>
              <a:rPr lang="en" sz="1390">
                <a:latin typeface="Merriweather"/>
                <a:ea typeface="Merriweather"/>
                <a:cs typeface="Merriweather"/>
                <a:sym typeface="Merriweather"/>
              </a:rPr>
            </a:br>
            <a:r>
              <a:rPr lang="en" sz="1390">
                <a:latin typeface="Merriweather"/>
                <a:ea typeface="Merriweather"/>
                <a:cs typeface="Merriweather"/>
                <a:sym typeface="Merriweather"/>
              </a:rPr>
              <a:t>2021</a:t>
            </a:r>
            <a:endParaRPr sz="1390">
              <a:latin typeface="Merriweather"/>
              <a:ea typeface="Merriweather"/>
              <a:cs typeface="Merriweather"/>
              <a:sym typeface="Merriweather"/>
            </a:endParaRPr>
          </a:p>
        </p:txBody>
      </p:sp>
      <p:sp>
        <p:nvSpPr>
          <p:cNvPr id="414" name="Google Shape;414;p45"/>
          <p:cNvSpPr txBox="1"/>
          <p:nvPr/>
        </p:nvSpPr>
        <p:spPr>
          <a:xfrm>
            <a:off x="123785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1.80</a:t>
            </a:r>
            <a:endParaRPr>
              <a:latin typeface="Merriweather"/>
              <a:ea typeface="Merriweather"/>
              <a:cs typeface="Merriweather"/>
              <a:sym typeface="Merriweather"/>
            </a:endParaRPr>
          </a:p>
        </p:txBody>
      </p:sp>
      <p:sp>
        <p:nvSpPr>
          <p:cNvPr id="415" name="Google Shape;415;p45"/>
          <p:cNvSpPr txBox="1"/>
          <p:nvPr/>
        </p:nvSpPr>
        <p:spPr>
          <a:xfrm>
            <a:off x="2148050" y="4048450"/>
            <a:ext cx="910200" cy="4002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1.15</a:t>
            </a:r>
            <a:endParaRPr>
              <a:latin typeface="Merriweather"/>
              <a:ea typeface="Merriweather"/>
              <a:cs typeface="Merriweather"/>
              <a:sym typeface="Merriweather"/>
            </a:endParaRPr>
          </a:p>
        </p:txBody>
      </p:sp>
      <p:sp>
        <p:nvSpPr>
          <p:cNvPr id="416" name="Google Shape;416;p45"/>
          <p:cNvSpPr txBox="1"/>
          <p:nvPr/>
        </p:nvSpPr>
        <p:spPr>
          <a:xfrm>
            <a:off x="320670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36.14</a:t>
            </a:r>
            <a:endParaRPr>
              <a:latin typeface="Merriweather"/>
              <a:ea typeface="Merriweather"/>
              <a:cs typeface="Merriweather"/>
              <a:sym typeface="Merriweather"/>
            </a:endParaRPr>
          </a:p>
        </p:txBody>
      </p:sp>
      <p:sp>
        <p:nvSpPr>
          <p:cNvPr id="417" name="Google Shape;417;p45"/>
          <p:cNvSpPr txBox="1"/>
          <p:nvPr/>
        </p:nvSpPr>
        <p:spPr>
          <a:xfrm>
            <a:off x="4116900"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22.00</a:t>
            </a:r>
            <a:endParaRPr>
              <a:latin typeface="Merriweather"/>
              <a:ea typeface="Merriweather"/>
              <a:cs typeface="Merriweather"/>
              <a:sym typeface="Merriweather"/>
            </a:endParaRPr>
          </a:p>
        </p:txBody>
      </p:sp>
      <p:sp>
        <p:nvSpPr>
          <p:cNvPr id="418" name="Google Shape;418;p45"/>
          <p:cNvSpPr txBox="1"/>
          <p:nvPr/>
        </p:nvSpPr>
        <p:spPr>
          <a:xfrm>
            <a:off x="5024075" y="4048450"/>
            <a:ext cx="91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22.97</a:t>
            </a:r>
            <a:endParaRPr>
              <a:latin typeface="Merriweather"/>
              <a:ea typeface="Merriweather"/>
              <a:cs typeface="Merriweather"/>
              <a:sym typeface="Merriweather"/>
            </a:endParaRPr>
          </a:p>
        </p:txBody>
      </p:sp>
      <p:sp>
        <p:nvSpPr>
          <p:cNvPr id="419" name="Google Shape;419;p45"/>
          <p:cNvSpPr txBox="1"/>
          <p:nvPr/>
        </p:nvSpPr>
        <p:spPr>
          <a:xfrm>
            <a:off x="6129575" y="4048450"/>
            <a:ext cx="910200" cy="400200"/>
          </a:xfrm>
          <a:prstGeom prst="rect">
            <a:avLst/>
          </a:prstGeom>
          <a:solidFill>
            <a:srgbClr val="EA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437.78</a:t>
            </a:r>
            <a:endParaRPr>
              <a:latin typeface="Merriweather"/>
              <a:ea typeface="Merriweather"/>
              <a:cs typeface="Merriweather"/>
              <a:sym typeface="Merriweather"/>
            </a:endParaRPr>
          </a:p>
        </p:txBody>
      </p:sp>
      <p:sp>
        <p:nvSpPr>
          <p:cNvPr id="420" name="Google Shape;420;p45"/>
          <p:cNvSpPr txBox="1"/>
          <p:nvPr/>
        </p:nvSpPr>
        <p:spPr>
          <a:xfrm>
            <a:off x="7039775" y="4048450"/>
            <a:ext cx="910200" cy="4002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7.52</a:t>
            </a:r>
            <a:endParaRPr>
              <a:latin typeface="Merriweather"/>
              <a:ea typeface="Merriweather"/>
              <a:cs typeface="Merriweather"/>
              <a:sym typeface="Merriweather"/>
            </a:endParaRPr>
          </a:p>
        </p:txBody>
      </p:sp>
      <p:sp>
        <p:nvSpPr>
          <p:cNvPr id="421" name="Google Shape;421;p45"/>
          <p:cNvSpPr txBox="1"/>
          <p:nvPr/>
        </p:nvSpPr>
        <p:spPr>
          <a:xfrm>
            <a:off x="981750" y="4527900"/>
            <a:ext cx="247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Is this really the best option?</a:t>
            </a:r>
            <a:endParaRPr>
              <a:latin typeface="Merriweather"/>
              <a:ea typeface="Merriweather"/>
              <a:cs typeface="Merriweather"/>
              <a:sym typeface="Merriweather"/>
            </a:endParaRPr>
          </a:p>
        </p:txBody>
      </p:sp>
      <p:pic>
        <p:nvPicPr>
          <p:cNvPr id="422" name="Google Shape;422;p45"/>
          <p:cNvPicPr preferRelativeResize="0"/>
          <p:nvPr/>
        </p:nvPicPr>
        <p:blipFill rotWithShape="1">
          <a:blip r:embed="rId3">
            <a:alphaModFix/>
          </a:blip>
          <a:srcRect b="0" l="11203" r="17439" t="0"/>
          <a:stretch/>
        </p:blipFill>
        <p:spPr>
          <a:xfrm>
            <a:off x="1179050" y="80403"/>
            <a:ext cx="5937301" cy="498269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ph type="title"/>
          </p:nvPr>
        </p:nvSpPr>
        <p:spPr>
          <a:xfrm>
            <a:off x="311700" y="124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Transporting food by Ship or Train</a:t>
            </a:r>
            <a:endParaRPr>
              <a:latin typeface="Merriweather"/>
              <a:ea typeface="Merriweather"/>
              <a:cs typeface="Merriweather"/>
              <a:sym typeface="Merriweather"/>
            </a:endParaRPr>
          </a:p>
        </p:txBody>
      </p:sp>
      <p:sp>
        <p:nvSpPr>
          <p:cNvPr id="428" name="Google Shape;428;p46"/>
          <p:cNvSpPr txBox="1"/>
          <p:nvPr>
            <p:ph idx="1" type="body"/>
          </p:nvPr>
        </p:nvSpPr>
        <p:spPr>
          <a:xfrm>
            <a:off x="311700" y="1152475"/>
            <a:ext cx="3914100" cy="12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Pros:</a:t>
            </a:r>
            <a:endParaRPr>
              <a:latin typeface="Merriweather"/>
              <a:ea typeface="Merriweather"/>
              <a:cs typeface="Merriweather"/>
              <a:sym typeface="Merriweather"/>
            </a:endParaRPr>
          </a:p>
          <a:p>
            <a:pPr indent="-342900" lvl="0" marL="457200" rtl="0" algn="l">
              <a:spcBef>
                <a:spcPts val="1200"/>
              </a:spcBef>
              <a:spcAft>
                <a:spcPts val="0"/>
              </a:spcAft>
              <a:buSzPts val="1800"/>
              <a:buFont typeface="Merriweather"/>
              <a:buChar char="●"/>
            </a:pPr>
            <a:r>
              <a:rPr lang="en">
                <a:latin typeface="Merriweather"/>
                <a:ea typeface="Merriweather"/>
                <a:cs typeface="Merriweather"/>
                <a:sym typeface="Merriweather"/>
              </a:rPr>
              <a:t>Fuel efficient over long distances</a:t>
            </a:r>
            <a:endParaRPr>
              <a:latin typeface="Merriweather"/>
              <a:ea typeface="Merriweather"/>
              <a:cs typeface="Merriweather"/>
              <a:sym typeface="Merriweather"/>
            </a:endParaRPr>
          </a:p>
        </p:txBody>
      </p:sp>
      <p:sp>
        <p:nvSpPr>
          <p:cNvPr id="429" name="Google Shape;429;p46"/>
          <p:cNvSpPr txBox="1"/>
          <p:nvPr>
            <p:ph idx="1" type="body"/>
          </p:nvPr>
        </p:nvSpPr>
        <p:spPr>
          <a:xfrm>
            <a:off x="4817950" y="1152475"/>
            <a:ext cx="3914100" cy="11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Cons:</a:t>
            </a:r>
            <a:endParaRPr>
              <a:latin typeface="Merriweather"/>
              <a:ea typeface="Merriweather"/>
              <a:cs typeface="Merriweather"/>
              <a:sym typeface="Merriweather"/>
            </a:endParaRPr>
          </a:p>
          <a:p>
            <a:pPr indent="-342900" lvl="0" marL="457200" rtl="0" algn="l">
              <a:spcBef>
                <a:spcPts val="1200"/>
              </a:spcBef>
              <a:spcAft>
                <a:spcPts val="0"/>
              </a:spcAft>
              <a:buSzPts val="1800"/>
              <a:buFont typeface="Merriweather"/>
              <a:buChar char="●"/>
            </a:pPr>
            <a:r>
              <a:rPr lang="en">
                <a:latin typeface="Merriweather"/>
                <a:ea typeface="Merriweather"/>
                <a:cs typeface="Merriweather"/>
                <a:sym typeface="Merriweather"/>
              </a:rPr>
              <a:t>Slow</a:t>
            </a:r>
            <a:endParaRPr sz="1300">
              <a:latin typeface="Merriweather"/>
              <a:ea typeface="Merriweather"/>
              <a:cs typeface="Merriweather"/>
              <a:sym typeface="Merriweather"/>
            </a:endParaRPr>
          </a:p>
        </p:txBody>
      </p:sp>
      <p:sp>
        <p:nvSpPr>
          <p:cNvPr id="430" name="Google Shape;430;p46"/>
          <p:cNvSpPr txBox="1"/>
          <p:nvPr/>
        </p:nvSpPr>
        <p:spPr>
          <a:xfrm>
            <a:off x="311700" y="2401075"/>
            <a:ext cx="34362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Merriweather"/>
              <a:buChar char="●"/>
            </a:pPr>
            <a:r>
              <a:rPr lang="en" sz="1800">
                <a:solidFill>
                  <a:schemeClr val="dk2"/>
                </a:solidFill>
                <a:latin typeface="Merriweather"/>
                <a:ea typeface="Merriweather"/>
                <a:cs typeface="Merriweather"/>
                <a:sym typeface="Merriweather"/>
              </a:rPr>
              <a:t>Less CO2 production - by cargo weight</a:t>
            </a:r>
            <a:endParaRPr/>
          </a:p>
        </p:txBody>
      </p:sp>
      <p:sp>
        <p:nvSpPr>
          <p:cNvPr id="431" name="Google Shape;431;p46"/>
          <p:cNvSpPr txBox="1"/>
          <p:nvPr/>
        </p:nvSpPr>
        <p:spPr>
          <a:xfrm>
            <a:off x="311700" y="3181375"/>
            <a:ext cx="34362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Merriweather"/>
              <a:buChar char="●"/>
            </a:pPr>
            <a:r>
              <a:rPr lang="en" sz="1800">
                <a:solidFill>
                  <a:schemeClr val="dk2"/>
                </a:solidFill>
                <a:latin typeface="Merriweather"/>
                <a:ea typeface="Merriweather"/>
                <a:cs typeface="Merriweather"/>
                <a:sym typeface="Merriweather"/>
              </a:rPr>
              <a:t>Effective at moving large amounts at once</a:t>
            </a:r>
            <a:endParaRPr/>
          </a:p>
        </p:txBody>
      </p:sp>
      <p:sp>
        <p:nvSpPr>
          <p:cNvPr id="432" name="Google Shape;432;p46"/>
          <p:cNvSpPr txBox="1"/>
          <p:nvPr/>
        </p:nvSpPr>
        <p:spPr>
          <a:xfrm>
            <a:off x="4817950" y="3181375"/>
            <a:ext cx="3868500" cy="1098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Merriweather"/>
              <a:buChar char="●"/>
            </a:pPr>
            <a:r>
              <a:rPr lang="en" sz="1800">
                <a:solidFill>
                  <a:schemeClr val="dk2"/>
                </a:solidFill>
                <a:latin typeface="Merriweather"/>
                <a:ea typeface="Merriweather"/>
                <a:cs typeface="Merriweather"/>
                <a:sym typeface="Merriweather"/>
              </a:rPr>
              <a:t>Food most likely processed or under-ripe: less nutritious *</a:t>
            </a:r>
            <a:r>
              <a:rPr lang="en" sz="1300">
                <a:solidFill>
                  <a:schemeClr val="dk2"/>
                </a:solidFill>
                <a:latin typeface="Merriweather"/>
                <a:ea typeface="Merriweather"/>
                <a:cs typeface="Merriweather"/>
                <a:sym typeface="Merriweather"/>
              </a:rPr>
              <a:t>unless frozen</a:t>
            </a:r>
            <a:endParaRPr/>
          </a:p>
        </p:txBody>
      </p:sp>
      <p:sp>
        <p:nvSpPr>
          <p:cNvPr id="433" name="Google Shape;433;p46"/>
          <p:cNvSpPr txBox="1"/>
          <p:nvPr/>
        </p:nvSpPr>
        <p:spPr>
          <a:xfrm>
            <a:off x="4817950" y="2401075"/>
            <a:ext cx="39141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Merriweather"/>
              <a:buChar char="●"/>
            </a:pPr>
            <a:r>
              <a:rPr lang="en" sz="1800">
                <a:solidFill>
                  <a:schemeClr val="dk2"/>
                </a:solidFill>
                <a:latin typeface="Merriweather"/>
                <a:ea typeface="Merriweather"/>
                <a:cs typeface="Merriweather"/>
                <a:sym typeface="Merriweather"/>
              </a:rPr>
              <a:t>Ship and Train is not the end point of that cargo’s journey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7"/>
          <p:cNvSpPr txBox="1"/>
          <p:nvPr>
            <p:ph type="title"/>
          </p:nvPr>
        </p:nvSpPr>
        <p:spPr>
          <a:xfrm>
            <a:off x="2998600" y="188900"/>
            <a:ext cx="2977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Globalization</a:t>
            </a:r>
            <a:endParaRPr>
              <a:latin typeface="Merriweather"/>
              <a:ea typeface="Merriweather"/>
              <a:cs typeface="Merriweather"/>
              <a:sym typeface="Merriweather"/>
            </a:endParaRPr>
          </a:p>
        </p:txBody>
      </p:sp>
      <p:pic>
        <p:nvPicPr>
          <p:cNvPr id="439" name="Google Shape;439;p47"/>
          <p:cNvPicPr preferRelativeResize="0"/>
          <p:nvPr/>
        </p:nvPicPr>
        <p:blipFill>
          <a:blip r:embed="rId3">
            <a:alphaModFix/>
          </a:blip>
          <a:stretch>
            <a:fillRect/>
          </a:stretch>
        </p:blipFill>
        <p:spPr>
          <a:xfrm>
            <a:off x="204798" y="597600"/>
            <a:ext cx="2343675" cy="1564399"/>
          </a:xfrm>
          <a:prstGeom prst="rect">
            <a:avLst/>
          </a:prstGeom>
          <a:noFill/>
          <a:ln>
            <a:noFill/>
          </a:ln>
        </p:spPr>
      </p:pic>
      <p:pic>
        <p:nvPicPr>
          <p:cNvPr id="440" name="Google Shape;440;p47"/>
          <p:cNvPicPr preferRelativeResize="0"/>
          <p:nvPr/>
        </p:nvPicPr>
        <p:blipFill>
          <a:blip r:embed="rId4">
            <a:alphaModFix/>
          </a:blip>
          <a:stretch>
            <a:fillRect/>
          </a:stretch>
        </p:blipFill>
        <p:spPr>
          <a:xfrm>
            <a:off x="107650" y="2416819"/>
            <a:ext cx="688500" cy="852026"/>
          </a:xfrm>
          <a:prstGeom prst="rect">
            <a:avLst/>
          </a:prstGeom>
          <a:noFill/>
          <a:ln>
            <a:noFill/>
          </a:ln>
        </p:spPr>
      </p:pic>
      <p:pic>
        <p:nvPicPr>
          <p:cNvPr id="441" name="Google Shape;441;p47"/>
          <p:cNvPicPr preferRelativeResize="0"/>
          <p:nvPr/>
        </p:nvPicPr>
        <p:blipFill>
          <a:blip r:embed="rId5">
            <a:alphaModFix/>
          </a:blip>
          <a:stretch>
            <a:fillRect/>
          </a:stretch>
        </p:blipFill>
        <p:spPr>
          <a:xfrm>
            <a:off x="1783859" y="2900700"/>
            <a:ext cx="837041" cy="852026"/>
          </a:xfrm>
          <a:prstGeom prst="rect">
            <a:avLst/>
          </a:prstGeom>
          <a:noFill/>
          <a:ln>
            <a:noFill/>
          </a:ln>
        </p:spPr>
      </p:pic>
      <p:pic>
        <p:nvPicPr>
          <p:cNvPr id="442" name="Google Shape;442;p47"/>
          <p:cNvPicPr preferRelativeResize="0"/>
          <p:nvPr/>
        </p:nvPicPr>
        <p:blipFill>
          <a:blip r:embed="rId6">
            <a:alphaModFix/>
          </a:blip>
          <a:stretch>
            <a:fillRect/>
          </a:stretch>
        </p:blipFill>
        <p:spPr>
          <a:xfrm>
            <a:off x="841088" y="2416825"/>
            <a:ext cx="1071099" cy="777075"/>
          </a:xfrm>
          <a:prstGeom prst="rect">
            <a:avLst/>
          </a:prstGeom>
          <a:noFill/>
          <a:ln>
            <a:noFill/>
          </a:ln>
        </p:spPr>
      </p:pic>
      <p:pic>
        <p:nvPicPr>
          <p:cNvPr id="443" name="Google Shape;443;p47"/>
          <p:cNvPicPr preferRelativeResize="0"/>
          <p:nvPr/>
        </p:nvPicPr>
        <p:blipFill>
          <a:blip r:embed="rId7">
            <a:alphaModFix/>
          </a:blip>
          <a:stretch>
            <a:fillRect/>
          </a:stretch>
        </p:blipFill>
        <p:spPr>
          <a:xfrm>
            <a:off x="2548475" y="846975"/>
            <a:ext cx="4047055" cy="3991725"/>
          </a:xfrm>
          <a:prstGeom prst="rect">
            <a:avLst/>
          </a:prstGeom>
          <a:noFill/>
          <a:ln>
            <a:noFill/>
          </a:ln>
        </p:spPr>
      </p:pic>
      <p:pic>
        <p:nvPicPr>
          <p:cNvPr id="444" name="Google Shape;444;p47"/>
          <p:cNvPicPr preferRelativeResize="0"/>
          <p:nvPr/>
        </p:nvPicPr>
        <p:blipFill>
          <a:blip r:embed="rId8">
            <a:alphaModFix/>
          </a:blip>
          <a:stretch>
            <a:fillRect/>
          </a:stretch>
        </p:blipFill>
        <p:spPr>
          <a:xfrm>
            <a:off x="2" y="3820300"/>
            <a:ext cx="1424925" cy="896375"/>
          </a:xfrm>
          <a:prstGeom prst="rect">
            <a:avLst/>
          </a:prstGeom>
          <a:noFill/>
          <a:ln>
            <a:noFill/>
          </a:ln>
        </p:spPr>
      </p:pic>
      <p:pic>
        <p:nvPicPr>
          <p:cNvPr id="445" name="Google Shape;445;p47"/>
          <p:cNvPicPr preferRelativeResize="0"/>
          <p:nvPr/>
        </p:nvPicPr>
        <p:blipFill>
          <a:blip r:embed="rId9">
            <a:alphaModFix/>
          </a:blip>
          <a:stretch>
            <a:fillRect/>
          </a:stretch>
        </p:blipFill>
        <p:spPr>
          <a:xfrm>
            <a:off x="1783850" y="4012376"/>
            <a:ext cx="1071075" cy="1071075"/>
          </a:xfrm>
          <a:prstGeom prst="rect">
            <a:avLst/>
          </a:prstGeom>
          <a:noFill/>
          <a:ln>
            <a:noFill/>
          </a:ln>
        </p:spPr>
      </p:pic>
      <p:pic>
        <p:nvPicPr>
          <p:cNvPr id="446" name="Google Shape;446;p47"/>
          <p:cNvPicPr preferRelativeResize="0"/>
          <p:nvPr/>
        </p:nvPicPr>
        <p:blipFill>
          <a:blip r:embed="rId10">
            <a:alphaModFix/>
          </a:blip>
          <a:stretch>
            <a:fillRect/>
          </a:stretch>
        </p:blipFill>
        <p:spPr>
          <a:xfrm>
            <a:off x="1160650" y="4574775"/>
            <a:ext cx="751525" cy="378350"/>
          </a:xfrm>
          <a:prstGeom prst="rect">
            <a:avLst/>
          </a:prstGeom>
          <a:noFill/>
          <a:ln>
            <a:noFill/>
          </a:ln>
        </p:spPr>
      </p:pic>
      <p:pic>
        <p:nvPicPr>
          <p:cNvPr id="447" name="Google Shape;447;p47"/>
          <p:cNvPicPr preferRelativeResize="0"/>
          <p:nvPr/>
        </p:nvPicPr>
        <p:blipFill>
          <a:blip r:embed="rId11">
            <a:alphaModFix/>
          </a:blip>
          <a:stretch>
            <a:fillRect/>
          </a:stretch>
        </p:blipFill>
        <p:spPr>
          <a:xfrm>
            <a:off x="6811818" y="409450"/>
            <a:ext cx="1519359" cy="1174050"/>
          </a:xfrm>
          <a:prstGeom prst="rect">
            <a:avLst/>
          </a:prstGeom>
          <a:noFill/>
          <a:ln>
            <a:noFill/>
          </a:ln>
        </p:spPr>
      </p:pic>
      <p:pic>
        <p:nvPicPr>
          <p:cNvPr id="448" name="Google Shape;448;p47"/>
          <p:cNvPicPr preferRelativeResize="0"/>
          <p:nvPr/>
        </p:nvPicPr>
        <p:blipFill>
          <a:blip r:embed="rId12">
            <a:alphaModFix/>
          </a:blip>
          <a:stretch>
            <a:fillRect/>
          </a:stretch>
        </p:blipFill>
        <p:spPr>
          <a:xfrm>
            <a:off x="7964451" y="1746600"/>
            <a:ext cx="1027150" cy="1071075"/>
          </a:xfrm>
          <a:prstGeom prst="rect">
            <a:avLst/>
          </a:prstGeom>
          <a:noFill/>
          <a:ln>
            <a:noFill/>
          </a:ln>
        </p:spPr>
      </p:pic>
      <p:pic>
        <p:nvPicPr>
          <p:cNvPr id="449" name="Google Shape;449;p47"/>
          <p:cNvPicPr preferRelativeResize="0"/>
          <p:nvPr/>
        </p:nvPicPr>
        <p:blipFill>
          <a:blip r:embed="rId13">
            <a:alphaModFix/>
          </a:blip>
          <a:stretch>
            <a:fillRect/>
          </a:stretch>
        </p:blipFill>
        <p:spPr>
          <a:xfrm>
            <a:off x="6811823" y="1928375"/>
            <a:ext cx="1122000" cy="707525"/>
          </a:xfrm>
          <a:prstGeom prst="rect">
            <a:avLst/>
          </a:prstGeom>
          <a:noFill/>
          <a:ln>
            <a:noFill/>
          </a:ln>
        </p:spPr>
      </p:pic>
      <p:pic>
        <p:nvPicPr>
          <p:cNvPr id="450" name="Google Shape;450;p47"/>
          <p:cNvPicPr preferRelativeResize="0"/>
          <p:nvPr/>
        </p:nvPicPr>
        <p:blipFill>
          <a:blip r:embed="rId14">
            <a:alphaModFix/>
          </a:blip>
          <a:stretch>
            <a:fillRect/>
          </a:stretch>
        </p:blipFill>
        <p:spPr>
          <a:xfrm>
            <a:off x="6918299" y="3375225"/>
            <a:ext cx="1027150" cy="1027150"/>
          </a:xfrm>
          <a:prstGeom prst="rect">
            <a:avLst/>
          </a:prstGeom>
          <a:noFill/>
          <a:ln>
            <a:noFill/>
          </a:ln>
        </p:spPr>
      </p:pic>
      <p:pic>
        <p:nvPicPr>
          <p:cNvPr id="451" name="Google Shape;451;p47"/>
          <p:cNvPicPr preferRelativeResize="0"/>
          <p:nvPr/>
        </p:nvPicPr>
        <p:blipFill>
          <a:blip r:embed="rId15">
            <a:alphaModFix/>
          </a:blip>
          <a:stretch>
            <a:fillRect/>
          </a:stretch>
        </p:blipFill>
        <p:spPr>
          <a:xfrm>
            <a:off x="8019609" y="3500262"/>
            <a:ext cx="916826" cy="777064"/>
          </a:xfrm>
          <a:prstGeom prst="rect">
            <a:avLst/>
          </a:prstGeom>
          <a:noFill/>
          <a:ln>
            <a:noFill/>
          </a:ln>
        </p:spPr>
      </p:pic>
      <p:pic>
        <p:nvPicPr>
          <p:cNvPr id="452" name="Google Shape;452;p47"/>
          <p:cNvPicPr preferRelativeResize="0"/>
          <p:nvPr/>
        </p:nvPicPr>
        <p:blipFill>
          <a:blip r:embed="rId16">
            <a:alphaModFix/>
          </a:blip>
          <a:stretch>
            <a:fillRect/>
          </a:stretch>
        </p:blipFill>
        <p:spPr>
          <a:xfrm>
            <a:off x="7583492" y="4277325"/>
            <a:ext cx="837050" cy="793567"/>
          </a:xfrm>
          <a:prstGeom prst="rect">
            <a:avLst/>
          </a:prstGeom>
          <a:noFill/>
          <a:ln>
            <a:noFill/>
          </a:ln>
        </p:spPr>
      </p:pic>
      <p:sp>
        <p:nvSpPr>
          <p:cNvPr id="453" name="Google Shape;453;p47"/>
          <p:cNvSpPr/>
          <p:nvPr/>
        </p:nvSpPr>
        <p:spPr>
          <a:xfrm>
            <a:off x="4183100" y="3023200"/>
            <a:ext cx="170700" cy="1707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Areas for Further Analysis</a:t>
            </a:r>
            <a:endParaRPr>
              <a:latin typeface="Merriweather"/>
              <a:ea typeface="Merriweather"/>
              <a:cs typeface="Merriweather"/>
              <a:sym typeface="Merriweather"/>
            </a:endParaRPr>
          </a:p>
        </p:txBody>
      </p:sp>
      <p:sp>
        <p:nvSpPr>
          <p:cNvPr id="459" name="Google Shape;45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Refine the data for transit by truck by including data for urban driving conditions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It would be fascinating to further examine where exactly different ingredients are grown and how exactly they’re transported, to get a clearer </a:t>
            </a:r>
            <a:r>
              <a:rPr lang="en">
                <a:latin typeface="Merriweather"/>
                <a:ea typeface="Merriweather"/>
                <a:cs typeface="Merriweather"/>
                <a:sym typeface="Merriweather"/>
              </a:rPr>
              <a:t>vision</a:t>
            </a:r>
            <a:r>
              <a:rPr lang="en">
                <a:latin typeface="Merriweather"/>
                <a:ea typeface="Merriweather"/>
                <a:cs typeface="Merriweather"/>
                <a:sym typeface="Merriweather"/>
              </a:rPr>
              <a:t> of a food-product’s journey from origin to market</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Shipping ports mapped</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Rail lines mapped</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Distribution centers highlighted</a:t>
            </a:r>
            <a:endParaRPr>
              <a:latin typeface="Merriweather"/>
              <a:ea typeface="Merriweather"/>
              <a:cs typeface="Merriweather"/>
              <a:sym typeface="Merriweath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Data Sources</a:t>
            </a:r>
            <a:endParaRPr>
              <a:latin typeface="Merriweather"/>
              <a:ea typeface="Merriweather"/>
              <a:cs typeface="Merriweather"/>
              <a:sym typeface="Merriweather"/>
            </a:endParaRPr>
          </a:p>
        </p:txBody>
      </p:sp>
      <p:sp>
        <p:nvSpPr>
          <p:cNvPr id="465" name="Google Shape;46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U.S. Department of Transportation (</a:t>
            </a:r>
            <a:r>
              <a:rPr lang="en" sz="1200" u="sng">
                <a:solidFill>
                  <a:schemeClr val="accent1"/>
                </a:solidFill>
                <a:latin typeface="Merriweather"/>
                <a:ea typeface="Merriweather"/>
                <a:cs typeface="Merriweather"/>
                <a:sym typeface="Merriweather"/>
              </a:rPr>
              <a:t>National Freight Statistics</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U.S. Surface Transportation Board (</a:t>
            </a:r>
            <a:r>
              <a:rPr lang="en" sz="1200" u="sng">
                <a:solidFill>
                  <a:schemeClr val="accent1"/>
                </a:solidFill>
                <a:latin typeface="Merriweather"/>
                <a:ea typeface="Merriweather"/>
                <a:cs typeface="Merriweather"/>
                <a:sym typeface="Merriweather"/>
              </a:rPr>
              <a:t>Rail Service Data</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U.S. Department of Energy (</a:t>
            </a:r>
            <a:r>
              <a:rPr lang="en" sz="1200" u="sng">
                <a:solidFill>
                  <a:schemeClr val="accent1"/>
                </a:solidFill>
                <a:latin typeface="Merriweather"/>
                <a:ea typeface="Merriweather"/>
                <a:cs typeface="Merriweather"/>
                <a:sym typeface="Merriweather"/>
              </a:rPr>
              <a:t>Motor Vehicle Mileage, Fuel Consumption, and Fuel Economy</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U.S. Department of Energy (</a:t>
            </a:r>
            <a:r>
              <a:rPr lang="en" sz="1200" u="sng">
                <a:solidFill>
                  <a:schemeClr val="accent1"/>
                </a:solidFill>
                <a:latin typeface="Merriweather"/>
                <a:ea typeface="Merriweather"/>
                <a:cs typeface="Merriweather"/>
                <a:sym typeface="Merriweather"/>
              </a:rPr>
              <a:t>Short-Term Energy Outlook, December 2011</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U.S. Department of Energy (</a:t>
            </a:r>
            <a:r>
              <a:rPr lang="en" sz="1200" u="sng">
                <a:solidFill>
                  <a:schemeClr val="accent1"/>
                </a:solidFill>
                <a:latin typeface="Merriweather"/>
                <a:ea typeface="Merriweather"/>
                <a:cs typeface="Merriweather"/>
                <a:sym typeface="Merriweather"/>
              </a:rPr>
              <a:t>Carbon Dioxide Emissions Coefficients by Fuel</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Geography of Transport Systems, by Jean-Paul Rodrigue </a:t>
            </a:r>
            <a:br>
              <a:rPr lang="en">
                <a:latin typeface="Merriweather"/>
                <a:ea typeface="Merriweather"/>
                <a:cs typeface="Merriweather"/>
                <a:sym typeface="Merriweather"/>
              </a:rPr>
            </a:br>
            <a:r>
              <a:rPr lang="en">
                <a:latin typeface="Merriweather"/>
                <a:ea typeface="Merriweather"/>
                <a:cs typeface="Merriweather"/>
                <a:sym typeface="Merriweather"/>
              </a:rPr>
              <a:t>		(</a:t>
            </a:r>
            <a:r>
              <a:rPr lang="en" sz="1200" u="sng">
                <a:solidFill>
                  <a:schemeClr val="accent1"/>
                </a:solidFill>
                <a:latin typeface="Merriweather"/>
                <a:ea typeface="Merriweather"/>
                <a:cs typeface="Merriweather"/>
                <a:sym typeface="Merriweather"/>
              </a:rPr>
              <a:t>Fuel Consumption by Containership Size and Speed</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Conservation Fund (</a:t>
            </a:r>
            <a:r>
              <a:rPr lang="en" sz="1200" u="sng">
                <a:solidFill>
                  <a:schemeClr val="accent1"/>
                </a:solidFill>
                <a:latin typeface="Merriweather"/>
                <a:ea typeface="Merriweather"/>
                <a:cs typeface="Merriweather"/>
                <a:sym typeface="Merriweather"/>
              </a:rPr>
              <a:t>Moving Freight: Economy and Atmosphere</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National Air and Space Museum (</a:t>
            </a:r>
            <a:r>
              <a:rPr lang="en" sz="1200" u="sng">
                <a:solidFill>
                  <a:schemeClr val="accent1"/>
                </a:solidFill>
                <a:latin typeface="Merriweather"/>
                <a:ea typeface="Merriweather"/>
                <a:cs typeface="Merriweather"/>
                <a:sym typeface="Merriweather"/>
              </a:rPr>
              <a:t>How Things Fly</a:t>
            </a:r>
            <a:r>
              <a:rPr lang="en">
                <a:latin typeface="Merriweather"/>
                <a:ea typeface="Merriweather"/>
                <a:cs typeface="Merriweather"/>
                <a:sym typeface="Merriweather"/>
              </a:rPr>
              <a:t>)</a:t>
            </a:r>
            <a:endParaRPr>
              <a:latin typeface="Merriweather"/>
              <a:ea typeface="Merriweather"/>
              <a:cs typeface="Merriweather"/>
              <a:sym typeface="Merriweath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0"/>
          <p:cNvSpPr txBox="1"/>
          <p:nvPr>
            <p:ph type="title"/>
          </p:nvPr>
        </p:nvSpPr>
        <p:spPr>
          <a:xfrm>
            <a:off x="2534850" y="637125"/>
            <a:ext cx="4074300" cy="109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300">
                <a:latin typeface="Merriweather"/>
                <a:ea typeface="Merriweather"/>
                <a:cs typeface="Merriweather"/>
                <a:sym typeface="Merriweather"/>
              </a:rPr>
              <a:t>Questions</a:t>
            </a:r>
            <a:endParaRPr sz="5300">
              <a:latin typeface="Merriweather"/>
              <a:ea typeface="Merriweather"/>
              <a:cs typeface="Merriweather"/>
              <a:sym typeface="Merriweather"/>
            </a:endParaRPr>
          </a:p>
        </p:txBody>
      </p:sp>
      <p:sp>
        <p:nvSpPr>
          <p:cNvPr id="471" name="Google Shape;471;p50"/>
          <p:cNvSpPr txBox="1"/>
          <p:nvPr/>
        </p:nvSpPr>
        <p:spPr>
          <a:xfrm>
            <a:off x="3046050" y="2881225"/>
            <a:ext cx="3051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600">
                <a:latin typeface="Merriweather"/>
                <a:ea typeface="Merriweather"/>
                <a:cs typeface="Merriweather"/>
                <a:sym typeface="Merriweather"/>
              </a:rPr>
              <a:t>?</a:t>
            </a:r>
            <a:endParaRPr b="1" sz="96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Data Questions</a:t>
            </a:r>
            <a:endParaRPr>
              <a:latin typeface="Merriweather"/>
              <a:ea typeface="Merriweather"/>
              <a:cs typeface="Merriweather"/>
              <a:sym typeface="Merriweather"/>
            </a:endParaRPr>
          </a:p>
        </p:txBody>
      </p:sp>
      <p:sp>
        <p:nvSpPr>
          <p:cNvPr id="81" name="Google Shape;81;p16"/>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How fast does cargo travel via different methods?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How much fuel does it take to move one ton of cargo by these methods?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How much CO2 is produced to move one ton of cargo?</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How much is spent (USD) in fuel to move one ton of cargo?</a:t>
            </a:r>
            <a:endParaRPr>
              <a:latin typeface="Merriweather"/>
              <a:ea typeface="Merriweather"/>
              <a:cs typeface="Merriweather"/>
              <a:sym typeface="Merriweather"/>
            </a:endParaRPr>
          </a:p>
        </p:txBody>
      </p:sp>
      <p:pic>
        <p:nvPicPr>
          <p:cNvPr id="82" name="Google Shape;82;p16"/>
          <p:cNvPicPr preferRelativeResize="0"/>
          <p:nvPr/>
        </p:nvPicPr>
        <p:blipFill>
          <a:blip r:embed="rId3">
            <a:alphaModFix/>
          </a:blip>
          <a:stretch>
            <a:fillRect/>
          </a:stretch>
        </p:blipFill>
        <p:spPr>
          <a:xfrm>
            <a:off x="2739500" y="2614625"/>
            <a:ext cx="3665000" cy="2389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0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Approach</a:t>
            </a:r>
            <a:endParaRPr>
              <a:latin typeface="Merriweather"/>
              <a:ea typeface="Merriweather"/>
              <a:cs typeface="Merriweather"/>
              <a:sym typeface="Merriweather"/>
            </a:endParaRPr>
          </a:p>
        </p:txBody>
      </p:sp>
      <p:sp>
        <p:nvSpPr>
          <p:cNvPr id="88" name="Google Shape;88;p17"/>
          <p:cNvSpPr txBox="1"/>
          <p:nvPr>
            <p:ph idx="1" type="body"/>
          </p:nvPr>
        </p:nvSpPr>
        <p:spPr>
          <a:xfrm>
            <a:off x="311700" y="863550"/>
            <a:ext cx="8520600" cy="3563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Font typeface="Merriweather"/>
              <a:buChar char="●"/>
            </a:pPr>
            <a:r>
              <a:rPr lang="en">
                <a:latin typeface="Merriweather"/>
                <a:ea typeface="Merriweather"/>
                <a:cs typeface="Merriweather"/>
                <a:sym typeface="Merriweather"/>
              </a:rPr>
              <a:t>Find and collect data</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Most data found in CSV format from US Dept. of Transportation &amp; US Dept. of Energy</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Some data found in published graphs or charts in US.gov publications, or cited by US.gov, United Nations, or peer-reviewed publications</a:t>
            </a:r>
            <a:endParaRPr>
              <a:latin typeface="Merriweather"/>
              <a:ea typeface="Merriweather"/>
              <a:cs typeface="Merriweather"/>
              <a:sym typeface="Merriweather"/>
            </a:endParaRPr>
          </a:p>
          <a:p>
            <a:pPr indent="-297497" lvl="2" marL="1371600" rtl="0" algn="l">
              <a:spcBef>
                <a:spcPts val="0"/>
              </a:spcBef>
              <a:spcAft>
                <a:spcPts val="0"/>
              </a:spcAft>
              <a:buSzPct val="100000"/>
              <a:buFont typeface="Merriweather"/>
              <a:buChar char="■"/>
            </a:pPr>
            <a:r>
              <a:rPr lang="en">
                <a:latin typeface="Merriweather"/>
                <a:ea typeface="Merriweather"/>
                <a:cs typeface="Merriweather"/>
                <a:sym typeface="Merriweather"/>
              </a:rPr>
              <a:t>Charts converted to csv using Adobe Acrobat</a:t>
            </a:r>
            <a:endParaRPr>
              <a:latin typeface="Merriweather"/>
              <a:ea typeface="Merriweather"/>
              <a:cs typeface="Merriweather"/>
              <a:sym typeface="Merriweather"/>
            </a:endParaRPr>
          </a:p>
          <a:p>
            <a:pPr indent="-297497" lvl="2" marL="1371600" rtl="0" algn="l">
              <a:spcBef>
                <a:spcPts val="0"/>
              </a:spcBef>
              <a:spcAft>
                <a:spcPts val="0"/>
              </a:spcAft>
              <a:buSzPct val="100000"/>
              <a:buFont typeface="Merriweather"/>
              <a:buChar char="■"/>
            </a:pPr>
            <a:r>
              <a:rPr lang="en">
                <a:latin typeface="Merriweather"/>
                <a:ea typeface="Merriweather"/>
                <a:cs typeface="Merriweather"/>
                <a:sym typeface="Merriweather"/>
              </a:rPr>
              <a:t>Graphs converted to csv using GetData Graph Digitizer</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Some data found as text information within articles on the subject </a:t>
            </a:r>
            <a:endParaRPr>
              <a:latin typeface="Merriweather"/>
              <a:ea typeface="Merriweather"/>
              <a:cs typeface="Merriweather"/>
              <a:sym typeface="Merriweather"/>
            </a:endParaRPr>
          </a:p>
          <a:p>
            <a:pPr indent="-317182" lvl="0" marL="457200" rtl="0" algn="l">
              <a:spcBef>
                <a:spcPts val="0"/>
              </a:spcBef>
              <a:spcAft>
                <a:spcPts val="0"/>
              </a:spcAft>
              <a:buSzPct val="100000"/>
              <a:buFont typeface="Merriweather"/>
              <a:buChar char="●"/>
            </a:pPr>
            <a:r>
              <a:rPr lang="en">
                <a:latin typeface="Merriweather"/>
                <a:ea typeface="Merriweather"/>
                <a:cs typeface="Merriweather"/>
                <a:sym typeface="Merriweather"/>
              </a:rPr>
              <a:t>Clean data</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Drop unneeded columns and irrelevant rows</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Rename select columns and variables for clarity</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Reshape datasets into more useable arrangements</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Fill gaps with cited data from relevant articles</a:t>
            </a:r>
            <a:endParaRPr>
              <a:latin typeface="Merriweather"/>
              <a:ea typeface="Merriweather"/>
              <a:cs typeface="Merriweather"/>
              <a:sym typeface="Merriweather"/>
            </a:endParaRPr>
          </a:p>
          <a:p>
            <a:pPr indent="-317182" lvl="0" marL="457200" rtl="0" algn="l">
              <a:spcBef>
                <a:spcPts val="0"/>
              </a:spcBef>
              <a:spcAft>
                <a:spcPts val="0"/>
              </a:spcAft>
              <a:buSzPct val="100000"/>
              <a:buFont typeface="Merriweather"/>
              <a:buChar char="●"/>
            </a:pPr>
            <a:r>
              <a:rPr lang="en">
                <a:latin typeface="Merriweather"/>
                <a:ea typeface="Merriweather"/>
                <a:cs typeface="Merriweather"/>
                <a:sym typeface="Merriweather"/>
              </a:rPr>
              <a:t>Exploratory data analysis</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Understand the data</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Build calculated columns and queries based upon the data available to find the answers to my data questions</a:t>
            </a:r>
            <a:endParaRPr>
              <a:latin typeface="Merriweather"/>
              <a:ea typeface="Merriweather"/>
              <a:cs typeface="Merriweather"/>
              <a:sym typeface="Merriweather"/>
            </a:endParaRPr>
          </a:p>
          <a:p>
            <a:pPr indent="-317182" lvl="0" marL="457200" rtl="0" algn="l">
              <a:spcBef>
                <a:spcPts val="0"/>
              </a:spcBef>
              <a:spcAft>
                <a:spcPts val="0"/>
              </a:spcAft>
              <a:buSzPct val="100000"/>
              <a:buFont typeface="Merriweather"/>
              <a:buChar char="●"/>
            </a:pPr>
            <a:r>
              <a:rPr lang="en">
                <a:latin typeface="Merriweather"/>
                <a:ea typeface="Merriweather"/>
                <a:cs typeface="Merriweather"/>
                <a:sym typeface="Merriweather"/>
              </a:rPr>
              <a:t>Data visualization</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Isolate important metrics within my data, and convert the information into easily understandable visuals</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Formatting and editing of visuals to maintain thematic consistency </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Assembling visuals into a short presentation</a:t>
            </a:r>
            <a:endParaRPr>
              <a:latin typeface="Merriweather"/>
              <a:ea typeface="Merriweather"/>
              <a:cs typeface="Merriweather"/>
              <a:sym typeface="Merriweather"/>
            </a:endParaRPr>
          </a:p>
        </p:txBody>
      </p:sp>
      <p:pic>
        <p:nvPicPr>
          <p:cNvPr id="89" name="Google Shape;89;p17"/>
          <p:cNvPicPr preferRelativeResize="0"/>
          <p:nvPr/>
        </p:nvPicPr>
        <p:blipFill>
          <a:blip r:embed="rId3">
            <a:alphaModFix/>
          </a:blip>
          <a:stretch>
            <a:fillRect/>
          </a:stretch>
        </p:blipFill>
        <p:spPr>
          <a:xfrm>
            <a:off x="3053550" y="4214700"/>
            <a:ext cx="1769151" cy="928800"/>
          </a:xfrm>
          <a:prstGeom prst="rect">
            <a:avLst/>
          </a:prstGeom>
          <a:noFill/>
          <a:ln>
            <a:noFill/>
          </a:ln>
        </p:spPr>
      </p:pic>
      <p:pic>
        <p:nvPicPr>
          <p:cNvPr id="90" name="Google Shape;90;p17"/>
          <p:cNvPicPr preferRelativeResize="0"/>
          <p:nvPr/>
        </p:nvPicPr>
        <p:blipFill>
          <a:blip r:embed="rId4">
            <a:alphaModFix/>
          </a:blip>
          <a:stretch>
            <a:fillRect/>
          </a:stretch>
        </p:blipFill>
        <p:spPr>
          <a:xfrm>
            <a:off x="4822700" y="4214700"/>
            <a:ext cx="928800" cy="9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0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Challenges</a:t>
            </a:r>
            <a:endParaRPr>
              <a:latin typeface="Merriweather"/>
              <a:ea typeface="Merriweather"/>
              <a:cs typeface="Merriweather"/>
              <a:sym typeface="Merriweather"/>
            </a:endParaRPr>
          </a:p>
        </p:txBody>
      </p:sp>
      <p:sp>
        <p:nvSpPr>
          <p:cNvPr id="96" name="Google Shape;96;p18"/>
          <p:cNvSpPr txBox="1"/>
          <p:nvPr>
            <p:ph idx="1" type="body"/>
          </p:nvPr>
        </p:nvSpPr>
        <p:spPr>
          <a:xfrm>
            <a:off x="311700" y="782200"/>
            <a:ext cx="8520600" cy="20982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Font typeface="Merriweather"/>
              <a:buChar char="●"/>
            </a:pPr>
            <a:r>
              <a:rPr lang="en">
                <a:latin typeface="Merriweather"/>
                <a:ea typeface="Merriweather"/>
                <a:cs typeface="Merriweather"/>
                <a:sym typeface="Merriweather"/>
              </a:rPr>
              <a:t>Variable diversity within the scope of my data questions</a:t>
            </a:r>
            <a:endParaRPr>
              <a:latin typeface="Merriweather"/>
              <a:ea typeface="Merriweather"/>
              <a:cs typeface="Merriweather"/>
              <a:sym typeface="Merriweather"/>
            </a:endParaRPr>
          </a:p>
          <a:p>
            <a:pPr indent="-304165" lvl="1" marL="914400" rtl="0" algn="l">
              <a:lnSpc>
                <a:spcPct val="150000"/>
              </a:lnSpc>
              <a:spcBef>
                <a:spcPts val="0"/>
              </a:spcBef>
              <a:spcAft>
                <a:spcPts val="0"/>
              </a:spcAft>
              <a:buSzPct val="100000"/>
              <a:buFont typeface="Merriweather"/>
              <a:buChar char="○"/>
            </a:pPr>
            <a:r>
              <a:rPr lang="en">
                <a:latin typeface="Merriweather"/>
                <a:ea typeface="Merriweather"/>
                <a:cs typeface="Merriweather"/>
                <a:sym typeface="Merriweather"/>
              </a:rPr>
              <a:t>Many of my questions center on how much fuel is consumed when moving cargo, but that depends upon the kind of fuel being used, the kind of vessel using it, and how much total weight that vessel is carrying</a:t>
            </a:r>
            <a:endParaRPr>
              <a:latin typeface="Merriweather"/>
              <a:ea typeface="Merriweather"/>
              <a:cs typeface="Merriweather"/>
              <a:sym typeface="Merriweather"/>
            </a:endParaRPr>
          </a:p>
          <a:p>
            <a:pPr indent="-304165" lvl="1" marL="914400" rtl="0" algn="l">
              <a:lnSpc>
                <a:spcPct val="150000"/>
              </a:lnSpc>
              <a:spcBef>
                <a:spcPts val="0"/>
              </a:spcBef>
              <a:spcAft>
                <a:spcPts val="0"/>
              </a:spcAft>
              <a:buSzPct val="100000"/>
              <a:buFont typeface="Merriweather"/>
              <a:buChar char="○"/>
            </a:pPr>
            <a:r>
              <a:rPr lang="en">
                <a:latin typeface="Merriweather"/>
                <a:ea typeface="Merriweather"/>
                <a:cs typeface="Merriweather"/>
                <a:sym typeface="Merriweather"/>
              </a:rPr>
              <a:t>The data can be further complicated by a nearly infinite amount of sub-variables such as idling times, age and maintenance of the vessel, individual company policies, urban congestion, and the weather.  These were not factors that I included in my data analysis, which necessitates an unknown measure of inaccuracy in my findings</a:t>
            </a:r>
            <a:endParaRPr>
              <a:latin typeface="Merriweather"/>
              <a:ea typeface="Merriweather"/>
              <a:cs typeface="Merriweather"/>
              <a:sym typeface="Merriweather"/>
            </a:endParaRPr>
          </a:p>
        </p:txBody>
      </p:sp>
      <p:pic>
        <p:nvPicPr>
          <p:cNvPr id="97" name="Google Shape;97;p18"/>
          <p:cNvPicPr preferRelativeResize="0"/>
          <p:nvPr/>
        </p:nvPicPr>
        <p:blipFill>
          <a:blip r:embed="rId3">
            <a:alphaModFix/>
          </a:blip>
          <a:stretch>
            <a:fillRect/>
          </a:stretch>
        </p:blipFill>
        <p:spPr>
          <a:xfrm>
            <a:off x="8078225" y="-8"/>
            <a:ext cx="1065776" cy="799325"/>
          </a:xfrm>
          <a:prstGeom prst="rect">
            <a:avLst/>
          </a:prstGeom>
          <a:noFill/>
          <a:ln>
            <a:noFill/>
          </a:ln>
        </p:spPr>
      </p:pic>
      <p:pic>
        <p:nvPicPr>
          <p:cNvPr id="98" name="Google Shape;98;p18"/>
          <p:cNvPicPr preferRelativeResize="0"/>
          <p:nvPr/>
        </p:nvPicPr>
        <p:blipFill>
          <a:blip r:embed="rId4">
            <a:alphaModFix/>
          </a:blip>
          <a:stretch>
            <a:fillRect/>
          </a:stretch>
        </p:blipFill>
        <p:spPr>
          <a:xfrm>
            <a:off x="6694025" y="0"/>
            <a:ext cx="1320825" cy="652150"/>
          </a:xfrm>
          <a:prstGeom prst="rect">
            <a:avLst/>
          </a:prstGeom>
          <a:noFill/>
          <a:ln>
            <a:noFill/>
          </a:ln>
        </p:spPr>
      </p:pic>
      <p:pic>
        <p:nvPicPr>
          <p:cNvPr id="99" name="Google Shape;99;p18"/>
          <p:cNvPicPr preferRelativeResize="0"/>
          <p:nvPr/>
        </p:nvPicPr>
        <p:blipFill>
          <a:blip r:embed="rId5">
            <a:alphaModFix/>
          </a:blip>
          <a:stretch>
            <a:fillRect/>
          </a:stretch>
        </p:blipFill>
        <p:spPr>
          <a:xfrm>
            <a:off x="5250425" y="120924"/>
            <a:ext cx="1380225" cy="451775"/>
          </a:xfrm>
          <a:prstGeom prst="rect">
            <a:avLst/>
          </a:prstGeom>
          <a:noFill/>
          <a:ln>
            <a:noFill/>
          </a:ln>
        </p:spPr>
      </p:pic>
      <p:pic>
        <p:nvPicPr>
          <p:cNvPr id="100" name="Google Shape;100;p18"/>
          <p:cNvPicPr preferRelativeResize="0"/>
          <p:nvPr/>
        </p:nvPicPr>
        <p:blipFill>
          <a:blip r:embed="rId6">
            <a:alphaModFix/>
          </a:blip>
          <a:stretch>
            <a:fillRect/>
          </a:stretch>
        </p:blipFill>
        <p:spPr>
          <a:xfrm>
            <a:off x="4068075" y="-27003"/>
            <a:ext cx="1182350" cy="747650"/>
          </a:xfrm>
          <a:prstGeom prst="rect">
            <a:avLst/>
          </a:prstGeom>
          <a:noFill/>
          <a:ln>
            <a:noFill/>
          </a:ln>
        </p:spPr>
      </p:pic>
      <p:pic>
        <p:nvPicPr>
          <p:cNvPr id="101" name="Google Shape;101;p18"/>
          <p:cNvPicPr preferRelativeResize="0"/>
          <p:nvPr/>
        </p:nvPicPr>
        <p:blipFill>
          <a:blip r:embed="rId7">
            <a:alphaModFix/>
          </a:blip>
          <a:stretch>
            <a:fillRect/>
          </a:stretch>
        </p:blipFill>
        <p:spPr>
          <a:xfrm>
            <a:off x="3164450" y="-27000"/>
            <a:ext cx="903624" cy="652150"/>
          </a:xfrm>
          <a:prstGeom prst="rect">
            <a:avLst/>
          </a:prstGeom>
          <a:noFill/>
          <a:ln>
            <a:noFill/>
          </a:ln>
        </p:spPr>
      </p:pic>
      <p:sp>
        <p:nvSpPr>
          <p:cNvPr id="102" name="Google Shape;102;p18"/>
          <p:cNvSpPr txBox="1"/>
          <p:nvPr/>
        </p:nvSpPr>
        <p:spPr>
          <a:xfrm>
            <a:off x="311700" y="2880350"/>
            <a:ext cx="8468700" cy="2255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Merriweather"/>
              <a:buChar char="●"/>
            </a:pPr>
            <a:r>
              <a:rPr lang="en" sz="1500">
                <a:solidFill>
                  <a:schemeClr val="dk2"/>
                </a:solidFill>
                <a:latin typeface="Merriweather"/>
                <a:ea typeface="Merriweather"/>
                <a:cs typeface="Merriweather"/>
                <a:sym typeface="Merriweather"/>
              </a:rPr>
              <a:t>Variable diversity within the data itself</a:t>
            </a:r>
            <a:endParaRPr sz="1500">
              <a:solidFill>
                <a:schemeClr val="dk2"/>
              </a:solidFill>
              <a:latin typeface="Merriweather"/>
              <a:ea typeface="Merriweather"/>
              <a:cs typeface="Merriweather"/>
              <a:sym typeface="Merriweather"/>
            </a:endParaRPr>
          </a:p>
          <a:p>
            <a:pPr indent="-301625" lvl="1" marL="914400" rtl="0" algn="l">
              <a:lnSpc>
                <a:spcPct val="115000"/>
              </a:lnSpc>
              <a:spcBef>
                <a:spcPts val="0"/>
              </a:spcBef>
              <a:spcAft>
                <a:spcPts val="0"/>
              </a:spcAft>
              <a:buClr>
                <a:schemeClr val="dk2"/>
              </a:buClr>
              <a:buSzPts val="1150"/>
              <a:buFont typeface="Merriweather"/>
              <a:buChar char="○"/>
            </a:pPr>
            <a:r>
              <a:rPr lang="en" sz="1150">
                <a:solidFill>
                  <a:schemeClr val="dk2"/>
                </a:solidFill>
                <a:latin typeface="Merriweather"/>
                <a:ea typeface="Merriweather"/>
                <a:cs typeface="Merriweather"/>
                <a:sym typeface="Merriweather"/>
              </a:rPr>
              <a:t>Some fuel measurements were listed in tons, others in gallons.  And different types of fuel weigh different amounts</a:t>
            </a:r>
            <a:endParaRPr sz="1150">
              <a:solidFill>
                <a:schemeClr val="dk2"/>
              </a:solidFill>
              <a:latin typeface="Merriweather"/>
              <a:ea typeface="Merriweather"/>
              <a:cs typeface="Merriweather"/>
              <a:sym typeface="Merriweather"/>
            </a:endParaRPr>
          </a:p>
          <a:p>
            <a:pPr indent="-301625" lvl="1" marL="914400" rtl="0" algn="l">
              <a:lnSpc>
                <a:spcPct val="115000"/>
              </a:lnSpc>
              <a:spcBef>
                <a:spcPts val="0"/>
              </a:spcBef>
              <a:spcAft>
                <a:spcPts val="0"/>
              </a:spcAft>
              <a:buClr>
                <a:schemeClr val="dk2"/>
              </a:buClr>
              <a:buSzPts val="1150"/>
              <a:buFont typeface="Merriweather"/>
              <a:buChar char="○"/>
            </a:pPr>
            <a:r>
              <a:rPr lang="en" sz="1150">
                <a:solidFill>
                  <a:schemeClr val="dk2"/>
                </a:solidFill>
                <a:latin typeface="Merriweather"/>
                <a:ea typeface="Merriweather"/>
                <a:cs typeface="Merriweather"/>
                <a:sym typeface="Merriweather"/>
              </a:rPr>
              <a:t>Fuel consumption levels were sometimes provided by amounts of fuel consumed by day, other times by hour, and other times by distance</a:t>
            </a:r>
            <a:endParaRPr sz="1150">
              <a:solidFill>
                <a:schemeClr val="dk2"/>
              </a:solidFill>
              <a:latin typeface="Merriweather"/>
              <a:ea typeface="Merriweather"/>
              <a:cs typeface="Merriweather"/>
              <a:sym typeface="Merriweather"/>
            </a:endParaRPr>
          </a:p>
          <a:p>
            <a:pPr indent="-301625" lvl="1" marL="914400" rtl="0" algn="l">
              <a:lnSpc>
                <a:spcPct val="115000"/>
              </a:lnSpc>
              <a:spcBef>
                <a:spcPts val="0"/>
              </a:spcBef>
              <a:spcAft>
                <a:spcPts val="0"/>
              </a:spcAft>
              <a:buClr>
                <a:schemeClr val="dk2"/>
              </a:buClr>
              <a:buSzPts val="1150"/>
              <a:buFont typeface="Merriweather"/>
              <a:buChar char="○"/>
            </a:pPr>
            <a:r>
              <a:rPr lang="en" sz="1150">
                <a:solidFill>
                  <a:schemeClr val="dk2"/>
                </a:solidFill>
                <a:latin typeface="Merriweather"/>
                <a:ea typeface="Merriweather"/>
                <a:cs typeface="Merriweather"/>
                <a:sym typeface="Merriweather"/>
              </a:rPr>
              <a:t>Speed data was listed in kilometers per hour, miles per hour, and nautical knots across different data sets and different transportation types</a:t>
            </a:r>
            <a:endParaRPr sz="1150">
              <a:solidFill>
                <a:schemeClr val="dk2"/>
              </a:solidFill>
              <a:latin typeface="Merriweather"/>
              <a:ea typeface="Merriweather"/>
              <a:cs typeface="Merriweather"/>
              <a:sym typeface="Merriweather"/>
            </a:endParaRPr>
          </a:p>
          <a:p>
            <a:pPr indent="-301625" lvl="1" marL="914400" rtl="0" algn="l">
              <a:lnSpc>
                <a:spcPct val="115000"/>
              </a:lnSpc>
              <a:spcBef>
                <a:spcPts val="0"/>
              </a:spcBef>
              <a:spcAft>
                <a:spcPts val="0"/>
              </a:spcAft>
              <a:buClr>
                <a:schemeClr val="dk2"/>
              </a:buClr>
              <a:buSzPts val="1150"/>
              <a:buFont typeface="Merriweather"/>
              <a:buChar char="○"/>
            </a:pPr>
            <a:r>
              <a:rPr lang="en" sz="1150">
                <a:solidFill>
                  <a:schemeClr val="dk2"/>
                </a:solidFill>
                <a:latin typeface="Merriweather"/>
                <a:ea typeface="Merriweather"/>
                <a:cs typeface="Merriweather"/>
                <a:sym typeface="Merriweather"/>
              </a:rPr>
              <a:t>The weight of a shipping container, or how much weight a transport vessel is carrying, can vary significantly depending upon what is in the container, necessitating a consistent method of determining averages in cargo weights across my datasets</a:t>
            </a:r>
            <a:endParaRPr sz="11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20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Methodology</a:t>
            </a:r>
            <a:endParaRPr>
              <a:latin typeface="Merriweather"/>
              <a:ea typeface="Merriweather"/>
              <a:cs typeface="Merriweather"/>
              <a:sym typeface="Merriweather"/>
            </a:endParaRPr>
          </a:p>
        </p:txBody>
      </p:sp>
      <p:sp>
        <p:nvSpPr>
          <p:cNvPr id="108" name="Google Shape;108;p19"/>
          <p:cNvSpPr txBox="1"/>
          <p:nvPr>
            <p:ph idx="1" type="body"/>
          </p:nvPr>
        </p:nvSpPr>
        <p:spPr>
          <a:xfrm>
            <a:off x="311700" y="863550"/>
            <a:ext cx="8520600" cy="42051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Font typeface="Merriweather"/>
              <a:buChar char="●"/>
            </a:pPr>
            <a:r>
              <a:rPr b="1" lang="en">
                <a:latin typeface="Merriweather"/>
                <a:ea typeface="Merriweather"/>
                <a:cs typeface="Merriweather"/>
                <a:sym typeface="Merriweather"/>
              </a:rPr>
              <a:t>Convert all speeds to miles per hour (MPH)</a:t>
            </a:r>
            <a:endParaRPr b="1">
              <a:latin typeface="Merriweather"/>
              <a:ea typeface="Merriweather"/>
              <a:cs typeface="Merriweather"/>
              <a:sym typeface="Merriweather"/>
            </a:endParaRPr>
          </a:p>
          <a:p>
            <a:pPr indent="-317182" lvl="0" marL="457200" rtl="0" algn="l">
              <a:spcBef>
                <a:spcPts val="0"/>
              </a:spcBef>
              <a:spcAft>
                <a:spcPts val="0"/>
              </a:spcAft>
              <a:buSzPct val="100000"/>
              <a:buFont typeface="Merriweather"/>
              <a:buChar char="●"/>
            </a:pPr>
            <a:r>
              <a:rPr b="1" lang="en">
                <a:latin typeface="Merriweather"/>
                <a:ea typeface="Merriweather"/>
                <a:cs typeface="Merriweather"/>
                <a:sym typeface="Merriweather"/>
              </a:rPr>
              <a:t>Convert all fuel measurements to gallons</a:t>
            </a:r>
            <a:endParaRPr b="1">
              <a:latin typeface="Merriweather"/>
              <a:ea typeface="Merriweather"/>
              <a:cs typeface="Merriweather"/>
              <a:sym typeface="Merriweather"/>
            </a:endParaRPr>
          </a:p>
          <a:p>
            <a:pPr indent="-317182" lvl="0" marL="457200" rtl="0" algn="l">
              <a:spcBef>
                <a:spcPts val="0"/>
              </a:spcBef>
              <a:spcAft>
                <a:spcPts val="0"/>
              </a:spcAft>
              <a:buSzPct val="100000"/>
              <a:buFont typeface="Merriweather"/>
              <a:buChar char="●"/>
            </a:pPr>
            <a:r>
              <a:rPr b="1" lang="en">
                <a:latin typeface="Merriweather"/>
                <a:ea typeface="Merriweather"/>
                <a:cs typeface="Merriweather"/>
                <a:sym typeface="Merriweather"/>
              </a:rPr>
              <a:t>Determine average weights for cargo loads - convert all to tons</a:t>
            </a:r>
            <a:endParaRPr b="1">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For </a:t>
            </a:r>
            <a:r>
              <a:rPr b="1" lang="en" u="sng">
                <a:latin typeface="Merriweather"/>
                <a:ea typeface="Merriweather"/>
                <a:cs typeface="Merriweather"/>
                <a:sym typeface="Merriweather"/>
              </a:rPr>
              <a:t>ships</a:t>
            </a:r>
            <a:r>
              <a:rPr lang="en">
                <a:latin typeface="Merriweather"/>
                <a:ea typeface="Merriweather"/>
                <a:cs typeface="Merriweather"/>
                <a:sym typeface="Merriweather"/>
              </a:rPr>
              <a:t>, ship size was given in ranges of standard TEU measurements - Twenty-foot Equivalent Unit, the size of a cargo container.  </a:t>
            </a:r>
            <a:endParaRPr>
              <a:latin typeface="Merriweather"/>
              <a:ea typeface="Merriweather"/>
              <a:cs typeface="Merriweather"/>
              <a:sym typeface="Merriweather"/>
            </a:endParaRPr>
          </a:p>
          <a:p>
            <a:pPr indent="-297497" lvl="2" marL="1371600" rtl="0" algn="l">
              <a:spcBef>
                <a:spcPts val="0"/>
              </a:spcBef>
              <a:spcAft>
                <a:spcPts val="0"/>
              </a:spcAft>
              <a:buSzPct val="100000"/>
              <a:buFont typeface="Merriweather"/>
              <a:buChar char="■"/>
            </a:pPr>
            <a:r>
              <a:rPr lang="en">
                <a:latin typeface="Merriweather"/>
                <a:ea typeface="Merriweather"/>
                <a:cs typeface="Merriweather"/>
                <a:sym typeface="Merriweather"/>
              </a:rPr>
              <a:t>Maximum gross mass of dry goods (which excludes non-packaged liquid food cargo) per TEU is 52,910 lbs (5,140 container + 47,770 cargo).  I used the total maximum weight of a TEU times the mean TEU capacity per ship-size-class to determine average ship cargo weights. </a:t>
            </a:r>
            <a:endParaRPr>
              <a:latin typeface="Merriweather"/>
              <a:ea typeface="Merriweather"/>
              <a:cs typeface="Merriweather"/>
              <a:sym typeface="Merriweather"/>
            </a:endParaRPr>
          </a:p>
          <a:p>
            <a:pPr indent="-297497" lvl="2" marL="1371600" rtl="0" algn="l">
              <a:spcBef>
                <a:spcPts val="0"/>
              </a:spcBef>
              <a:spcAft>
                <a:spcPts val="0"/>
              </a:spcAft>
              <a:buSzPct val="100000"/>
              <a:buFont typeface="Merriweather"/>
              <a:buChar char="■"/>
            </a:pPr>
            <a:r>
              <a:rPr lang="en">
                <a:latin typeface="Merriweather"/>
                <a:ea typeface="Merriweather"/>
                <a:cs typeface="Merriweather"/>
                <a:sym typeface="Merriweather"/>
              </a:rPr>
              <a:t>I dropped the largest size category of my dataset - 10,000+.  As I had no information on what the upper ceiling was on that range,  it was impossible to guess average cargo loads with any degree of accuracy.  </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For </a:t>
            </a:r>
            <a:r>
              <a:rPr b="1" lang="en" u="sng">
                <a:latin typeface="Merriweather"/>
                <a:ea typeface="Merriweather"/>
                <a:cs typeface="Merriweather"/>
                <a:sym typeface="Merriweather"/>
              </a:rPr>
              <a:t>planes</a:t>
            </a:r>
            <a:r>
              <a:rPr lang="en">
                <a:latin typeface="Merriweather"/>
                <a:ea typeface="Merriweather"/>
                <a:cs typeface="Merriweather"/>
                <a:sym typeface="Merriweather"/>
              </a:rPr>
              <a:t>, most cargo planes are the same size and make as passenger planes, and the average size plane (Boeing 737) carries an average weight of 45,000 lbs of cargo  </a:t>
            </a:r>
            <a:r>
              <a:rPr lang="en" sz="700">
                <a:latin typeface="Merriweather"/>
                <a:ea typeface="Merriweather"/>
                <a:cs typeface="Merriweather"/>
                <a:sym typeface="Merriweather"/>
              </a:rPr>
              <a:t>*Smithsonian National Air and Space Museum</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For </a:t>
            </a:r>
            <a:r>
              <a:rPr b="1" lang="en" u="sng">
                <a:latin typeface="Merriweather"/>
                <a:ea typeface="Merriweather"/>
                <a:cs typeface="Merriweather"/>
                <a:sym typeface="Merriweather"/>
              </a:rPr>
              <a:t>trucks</a:t>
            </a:r>
            <a:r>
              <a:rPr lang="en">
                <a:latin typeface="Merriweather"/>
                <a:ea typeface="Merriweather"/>
                <a:cs typeface="Merriweather"/>
                <a:sym typeface="Merriweather"/>
              </a:rPr>
              <a:t>, my data provided maximum truck carrying weights (in lbs)  by the old truck-class system (class 1-8), but my truck fuel consumption data was given using a newer government classification system of 3 categories.  To determine an average cargo load of the new system, I filtered the old 8-class system into the new 3-category system and used the mean of the lower maximum weight plus the higher maximum weight within that category as the average cargo weight for trucks within that category.</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For </a:t>
            </a:r>
            <a:r>
              <a:rPr b="1" lang="en" u="sng">
                <a:latin typeface="Merriweather"/>
                <a:ea typeface="Merriweather"/>
                <a:cs typeface="Merriweather"/>
                <a:sym typeface="Merriweather"/>
              </a:rPr>
              <a:t>trains</a:t>
            </a:r>
            <a:r>
              <a:rPr lang="en">
                <a:latin typeface="Merriweather"/>
                <a:ea typeface="Merriweather"/>
                <a:cs typeface="Merriweather"/>
                <a:sym typeface="Merriweather"/>
              </a:rPr>
              <a:t>, I found the average non-liquid cargo load stated clearly within a published article as 30,000 tons per train</a:t>
            </a:r>
            <a:endParaRPr>
              <a:latin typeface="Merriweather"/>
              <a:ea typeface="Merriweather"/>
              <a:cs typeface="Merriweather"/>
              <a:sym typeface="Merriweather"/>
            </a:endParaRPr>
          </a:p>
          <a:p>
            <a:pPr indent="-317182" lvl="0" marL="457200" rtl="0" algn="l">
              <a:spcBef>
                <a:spcPts val="0"/>
              </a:spcBef>
              <a:spcAft>
                <a:spcPts val="0"/>
              </a:spcAft>
              <a:buSzPct val="100000"/>
              <a:buFont typeface="Merriweather"/>
              <a:buChar char="●"/>
            </a:pPr>
            <a:r>
              <a:rPr b="1" lang="en">
                <a:latin typeface="Merriweather"/>
                <a:ea typeface="Merriweather"/>
                <a:cs typeface="Merriweather"/>
                <a:sym typeface="Merriweather"/>
              </a:rPr>
              <a:t>Filter all information through the lens of efficiency via ton-mile</a:t>
            </a:r>
            <a:endParaRPr b="1">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How far a ton of cargo can travel using the different methods</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Calculated by multiplying how much weight a vessel is carrying by the miles-per-gallon of that vessel</a:t>
            </a:r>
            <a:endParaRPr>
              <a:latin typeface="Merriweather"/>
              <a:ea typeface="Merriweather"/>
              <a:cs typeface="Merriweather"/>
              <a:sym typeface="Merriweather"/>
            </a:endParaRPr>
          </a:p>
          <a:p>
            <a:pPr indent="-297497" lvl="1" marL="914400" rtl="0" algn="l">
              <a:spcBef>
                <a:spcPts val="0"/>
              </a:spcBef>
              <a:spcAft>
                <a:spcPts val="0"/>
              </a:spcAft>
              <a:buSzPct val="100000"/>
              <a:buFont typeface="Merriweather"/>
              <a:buChar char="○"/>
            </a:pPr>
            <a:r>
              <a:rPr lang="en">
                <a:latin typeface="Merriweather"/>
                <a:ea typeface="Merriweather"/>
                <a:cs typeface="Merriweather"/>
                <a:sym typeface="Merriweather"/>
              </a:rPr>
              <a:t>The impact of different methods of transport, measured by 1-ton of cargo</a:t>
            </a:r>
            <a:r>
              <a:rPr lang="en">
                <a:latin typeface="Merriweather"/>
                <a:ea typeface="Merriweather"/>
                <a:cs typeface="Merriweather"/>
                <a:sym typeface="Merriweather"/>
              </a:rPr>
              <a:t> </a:t>
            </a:r>
            <a:endParaRPr>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1000"/>
                                        <p:tgtEl>
                                          <p:spTgt spid="1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1000"/>
                                        <p:tgtEl>
                                          <p:spTgt spid="1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9" st="9"/>
                                            </p:txEl>
                                          </p:spTgt>
                                        </p:tgtEl>
                                        <p:attrNameLst>
                                          <p:attrName>style.visibility</p:attrName>
                                        </p:attrNameLst>
                                      </p:cBhvr>
                                      <p:to>
                                        <p:strVal val="visible"/>
                                      </p:to>
                                    </p:set>
                                    <p:animEffect filter="fade" transition="in">
                                      <p:cBhvr>
                                        <p:cTn dur="1000"/>
                                        <p:tgtEl>
                                          <p:spTgt spid="1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0" st="10"/>
                                            </p:txEl>
                                          </p:spTgt>
                                        </p:tgtEl>
                                        <p:attrNameLst>
                                          <p:attrName>style.visibility</p:attrName>
                                        </p:attrNameLst>
                                      </p:cBhvr>
                                      <p:to>
                                        <p:strVal val="visible"/>
                                      </p:to>
                                    </p:set>
                                    <p:animEffect filter="fade" transition="in">
                                      <p:cBhvr>
                                        <p:cTn dur="1000"/>
                                        <p:tgtEl>
                                          <p:spTgt spid="1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1" st="11"/>
                                            </p:txEl>
                                          </p:spTgt>
                                        </p:tgtEl>
                                        <p:attrNameLst>
                                          <p:attrName>style.visibility</p:attrName>
                                        </p:attrNameLst>
                                      </p:cBhvr>
                                      <p:to>
                                        <p:strVal val="visible"/>
                                      </p:to>
                                    </p:set>
                                    <p:animEffect filter="fade" transition="in">
                                      <p:cBhvr>
                                        <p:cTn dur="1000"/>
                                        <p:tgtEl>
                                          <p:spTgt spid="10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2" st="12"/>
                                            </p:txEl>
                                          </p:spTgt>
                                        </p:tgtEl>
                                        <p:attrNameLst>
                                          <p:attrName>style.visibility</p:attrName>
                                        </p:attrNameLst>
                                      </p:cBhvr>
                                      <p:to>
                                        <p:strVal val="visible"/>
                                      </p:to>
                                    </p:set>
                                    <p:animEffect filter="fade" transition="in">
                                      <p:cBhvr>
                                        <p:cTn dur="1000"/>
                                        <p:tgtEl>
                                          <p:spTgt spid="10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Where to start:</a:t>
            </a:r>
            <a:endParaRPr>
              <a:latin typeface="Merriweather"/>
              <a:ea typeface="Merriweather"/>
              <a:cs typeface="Merriweather"/>
              <a:sym typeface="Merriweather"/>
            </a:endParaRPr>
          </a:p>
          <a:p>
            <a:pPr indent="0" lvl="0" marL="0" rtl="0" algn="ctr">
              <a:spcBef>
                <a:spcPts val="0"/>
              </a:spcBef>
              <a:spcAft>
                <a:spcPts val="0"/>
              </a:spcAft>
              <a:buNone/>
            </a:pPr>
            <a:r>
              <a:rPr lang="en">
                <a:latin typeface="Merriweather"/>
                <a:ea typeface="Merriweather"/>
                <a:cs typeface="Merriweather"/>
                <a:sym typeface="Merriweather"/>
              </a:rPr>
              <a:t>How does food get from the source to the market?</a:t>
            </a:r>
            <a:endParaRPr>
              <a:latin typeface="Merriweather"/>
              <a:ea typeface="Merriweather"/>
              <a:cs typeface="Merriweather"/>
              <a:sym typeface="Merriweather"/>
            </a:endParaRPr>
          </a:p>
        </p:txBody>
      </p:sp>
      <p:pic>
        <p:nvPicPr>
          <p:cNvPr id="114" name="Google Shape;114;p20"/>
          <p:cNvPicPr preferRelativeResize="0"/>
          <p:nvPr/>
        </p:nvPicPr>
        <p:blipFill>
          <a:blip r:embed="rId3">
            <a:alphaModFix/>
          </a:blip>
          <a:stretch>
            <a:fillRect/>
          </a:stretch>
        </p:blipFill>
        <p:spPr>
          <a:xfrm>
            <a:off x="1630637" y="891025"/>
            <a:ext cx="5882726" cy="415352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145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How fast does food travel by these different methods?</a:t>
            </a:r>
            <a:endParaRPr>
              <a:latin typeface="Merriweather"/>
              <a:ea typeface="Merriweather"/>
              <a:cs typeface="Merriweather"/>
              <a:sym typeface="Merriweather"/>
            </a:endParaRPr>
          </a:p>
        </p:txBody>
      </p:sp>
      <p:pic>
        <p:nvPicPr>
          <p:cNvPr id="120" name="Google Shape;120;p21"/>
          <p:cNvPicPr preferRelativeResize="0"/>
          <p:nvPr/>
        </p:nvPicPr>
        <p:blipFill>
          <a:blip r:embed="rId3">
            <a:alphaModFix/>
          </a:blip>
          <a:stretch>
            <a:fillRect/>
          </a:stretch>
        </p:blipFill>
        <p:spPr>
          <a:xfrm>
            <a:off x="1111150" y="1022500"/>
            <a:ext cx="6921680" cy="4121000"/>
          </a:xfrm>
          <a:prstGeom prst="rect">
            <a:avLst/>
          </a:prstGeom>
          <a:noFill/>
          <a:ln>
            <a:noFill/>
          </a:ln>
        </p:spPr>
      </p:pic>
      <p:cxnSp>
        <p:nvCxnSpPr>
          <p:cNvPr id="121" name="Google Shape;121;p21"/>
          <p:cNvCxnSpPr/>
          <p:nvPr/>
        </p:nvCxnSpPr>
        <p:spPr>
          <a:xfrm>
            <a:off x="224550" y="2972750"/>
            <a:ext cx="812700" cy="0"/>
          </a:xfrm>
          <a:prstGeom prst="straightConnector1">
            <a:avLst/>
          </a:prstGeom>
          <a:noFill/>
          <a:ln cap="flat" cmpd="sng" w="19050">
            <a:solidFill>
              <a:schemeClr val="dk2"/>
            </a:solidFill>
            <a:prstDash val="solid"/>
            <a:round/>
            <a:headEnd len="med" w="med" type="none"/>
            <a:tailEnd len="med" w="med" type="triangle"/>
          </a:ln>
        </p:spPr>
      </p:cxnSp>
      <p:cxnSp>
        <p:nvCxnSpPr>
          <p:cNvPr id="122" name="Google Shape;122;p21"/>
          <p:cNvCxnSpPr/>
          <p:nvPr/>
        </p:nvCxnSpPr>
        <p:spPr>
          <a:xfrm>
            <a:off x="224550" y="4408350"/>
            <a:ext cx="812700" cy="0"/>
          </a:xfrm>
          <a:prstGeom prst="straightConnector1">
            <a:avLst/>
          </a:prstGeom>
          <a:noFill/>
          <a:ln cap="flat" cmpd="sng" w="19050">
            <a:solidFill>
              <a:schemeClr val="dk2"/>
            </a:solidFill>
            <a:prstDash val="solid"/>
            <a:round/>
            <a:headEnd len="med" w="med" type="none"/>
            <a:tailEnd len="med" w="med" type="triangle"/>
          </a:ln>
        </p:spPr>
      </p:cxnSp>
      <p:sp>
        <p:nvSpPr>
          <p:cNvPr id="123" name="Google Shape;123;p21"/>
          <p:cNvSpPr txBox="1"/>
          <p:nvPr/>
        </p:nvSpPr>
        <p:spPr>
          <a:xfrm>
            <a:off x="3678525" y="2127975"/>
            <a:ext cx="3400500" cy="143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Merriweather"/>
                <a:ea typeface="Merriweather"/>
                <a:cs typeface="Merriweather"/>
                <a:sym typeface="Merriweather"/>
              </a:rPr>
              <a:t>There is a growing trend of cargo ships traveling at lower speeds to improve fuel efficiency for each vessel</a:t>
            </a:r>
            <a:endParaRPr sz="1300">
              <a:latin typeface="Merriweather"/>
              <a:ea typeface="Merriweather"/>
              <a:cs typeface="Merriweather"/>
              <a:sym typeface="Merriweather"/>
            </a:endParaRPr>
          </a:p>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4" name="Google Shape;124;p21"/>
          <p:cNvSpPr txBox="1"/>
          <p:nvPr/>
        </p:nvSpPr>
        <p:spPr>
          <a:xfrm>
            <a:off x="3678525" y="2972750"/>
            <a:ext cx="3400500" cy="118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Merriweather"/>
                <a:ea typeface="Merriweather"/>
                <a:cs typeface="Merriweather"/>
                <a:sym typeface="Merriweather"/>
              </a:rPr>
              <a:t>The pay-off is that it now generally takes longer to deliver goods by water AND shipping companies often have to increase the size of their fleets to meet shipping demands.</a:t>
            </a:r>
            <a:endParaRPr sz="1300">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