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61" r:id="rId5"/>
    <p:sldId id="265" r:id="rId6"/>
    <p:sldId id="274" r:id="rId7"/>
    <p:sldId id="266" r:id="rId8"/>
    <p:sldId id="273" r:id="rId9"/>
    <p:sldId id="260" r:id="rId10"/>
    <p:sldId id="276" r:id="rId11"/>
    <p:sldId id="277" r:id="rId12"/>
    <p:sldId id="278" r:id="rId13"/>
    <p:sldId id="281" r:id="rId14"/>
    <p:sldId id="279" r:id="rId15"/>
    <p:sldId id="280" r:id="rId16"/>
    <p:sldId id="282" r:id="rId17"/>
    <p:sldId id="283" r:id="rId18"/>
    <p:sldId id="284" r:id="rId19"/>
    <p:sldId id="272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8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51692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149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5d5d8128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5d5d8128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736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5d5d8128d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5d5d8128d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0990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5de2a07d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5de2a07d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7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5d5d8128d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5d5d8128d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0080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600e56f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600e56f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3705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5d5d8128d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5d5d8128d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345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5d5d8128d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5d5d8128d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3296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451500" y="136525"/>
            <a:ext cx="6914100" cy="1301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60" b="1"/>
              <a:t>DAYANANDA SAGAR COLLEGE OF ENGINEERING, </a:t>
            </a:r>
            <a:endParaRPr sz="116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520"/>
              <a:t>SHAVIGE MALLESHWARA HILLS, K.S. LAYOUT, BANGALORE -560078. </a:t>
            </a:r>
            <a:endParaRPr sz="116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60" b="1"/>
              <a:t>DEPARTMENT OF COMPUTER SCIENCE AND ENGINEERING</a:t>
            </a:r>
            <a:endParaRPr sz="3950"/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r="24294"/>
          <a:stretch/>
        </p:blipFill>
        <p:spPr>
          <a:xfrm>
            <a:off x="4015000" y="1438225"/>
            <a:ext cx="1787075" cy="16038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5409866" y="3490875"/>
            <a:ext cx="52905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Team Members :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</a:t>
            </a:r>
            <a:r>
              <a:rPr lang="en-IN" dirty="0">
                <a:solidFill>
                  <a:schemeClr val="tx1"/>
                </a:solidFill>
              </a:rPr>
              <a:t>Rhuthu Hegde(1DS18CS731)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Rithvik K Bhat(1DS18CS732)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Roopa Shree S P(1DS18CS733)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2004291" y="2944640"/>
            <a:ext cx="6524973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800" u="sng" dirty="0">
                <a:solidFill>
                  <a:schemeClr val="tx1"/>
                </a:solidFill>
                <a:latin typeface="Arial Black" panose="020B0A04020102020204" pitchFamily="34" charset="0"/>
              </a:rPr>
              <a:t>SCHEDULING ALGORITHMS OF OS WITH GUI</a:t>
            </a:r>
            <a:endParaRPr lang="en-IN" sz="1800" u="sng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8897" y="122897"/>
            <a:ext cx="24128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Priority Based Scheduling</a:t>
            </a:r>
            <a:endParaRPr lang="en-IN" b="1" dirty="0">
              <a:solidFill>
                <a:srgbClr val="FFC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4019" t="2911" r="5007" b="11195"/>
          <a:stretch/>
        </p:blipFill>
        <p:spPr>
          <a:xfrm>
            <a:off x="998897" y="430674"/>
            <a:ext cx="4583711" cy="18633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61378" y="1829525"/>
            <a:ext cx="2218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Multilevel-Queue</a:t>
            </a:r>
            <a:endParaRPr lang="en-IN" sz="2000" b="1" dirty="0">
              <a:solidFill>
                <a:srgbClr val="FFC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811" y="2229635"/>
            <a:ext cx="3093154" cy="22378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AutoShape 4" descr="blob:https://web.whatsapp.com/799ad046-1db2-4a34-b576-d28fee4e3f4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blob:https://web.whatsapp.com/799ad046-1db2-4a34-b576-d28fee4e3f4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3861" y="503685"/>
            <a:ext cx="345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Multilevel-Queue Feedback</a:t>
            </a:r>
            <a:endParaRPr lang="en-IN" sz="2000" b="1" dirty="0">
              <a:solidFill>
                <a:srgbClr val="FFC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355" y="903795"/>
            <a:ext cx="4447925" cy="348891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 descr="blob:https://web.whatsapp.com/0e0d61fc-7e12-421b-b55d-643ef5ab136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13529" y="43697"/>
            <a:ext cx="3495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UI SCREENSHOTS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490" y="683558"/>
            <a:ext cx="4886325" cy="31337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11406" y="3968756"/>
            <a:ext cx="35157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select the CPU Scheduling algorithm</a:t>
            </a:r>
            <a:endParaRPr lang="en-IN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42" y="116542"/>
            <a:ext cx="5809129" cy="374724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78306" y="3935613"/>
            <a:ext cx="4572000" cy="60753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calculating it displays a Gantt Chart with the processes and time taken.</a:t>
            </a:r>
            <a:endParaRPr lang="en-IN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04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43" y="168928"/>
            <a:ext cx="5500128" cy="325559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05200" y="3643556"/>
            <a:ext cx="4572000" cy="9523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 the CPU time and IO time as optional for the individual processes.</a:t>
            </a:r>
            <a:endParaRPr lang="en-IN" sz="16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90" y="122984"/>
            <a:ext cx="6029045" cy="36780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41059" y="3944577"/>
            <a:ext cx="4572000" cy="60753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also displays a timeline chart which gives the duration of each process.</a:t>
            </a:r>
            <a:endParaRPr lang="en-IN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358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71718"/>
            <a:ext cx="5764305" cy="34424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24518" y="3621742"/>
            <a:ext cx="48140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final table with names of the processes, its arrival time, total burst time, completion time, turn around time, waiting time and response time is displayed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81390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5" y="367554"/>
            <a:ext cx="488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cap="all" dirty="0">
                <a:solidFill>
                  <a:schemeClr val="accent1">
                    <a:lumMod val="50000"/>
                  </a:schemeClr>
                </a:solidFill>
              </a:rPr>
              <a:t>FUTURE ENHANCEMENT</a:t>
            </a:r>
            <a:endParaRPr lang="en-IN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17058" y="1111624"/>
            <a:ext cx="57015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an enhancement feature, time log feature can be added which shows the processes step by step from ready queue, waiting state, running, and also process termination.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158684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4729" y="802035"/>
            <a:ext cx="75124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CPU scheduling is a process of determining which process will own CPU for execution while another process is on hold.</a:t>
            </a:r>
          </a:p>
          <a:p>
            <a:r>
              <a:rPr lang="en-US" sz="1800" dirty="0">
                <a:solidFill>
                  <a:schemeClr val="tx1"/>
                </a:solidFill>
                <a:latin typeface="Trebuchet MS" panose="020B0603020202020204" pitchFamily="34" charset="0"/>
              </a:rPr>
              <a:t>The CPU uses scheduling to improve its efficiency.</a:t>
            </a:r>
          </a:p>
          <a:p>
            <a:r>
              <a:rPr lang="en-US" sz="1800" dirty="0">
                <a:solidFill>
                  <a:schemeClr val="tx1"/>
                </a:solidFill>
                <a:latin typeface="Trebuchet MS" panose="020B0603020202020204" pitchFamily="34" charset="0"/>
              </a:rPr>
              <a:t>It helps you to allocate resources among competing processes.</a:t>
            </a:r>
          </a:p>
          <a:p>
            <a:r>
              <a:rPr lang="en-US" sz="1800" dirty="0">
                <a:solidFill>
                  <a:schemeClr val="tx1"/>
                </a:solidFill>
                <a:latin typeface="Trebuchet MS" panose="020B0603020202020204" pitchFamily="34" charset="0"/>
              </a:rPr>
              <a:t>The maximum utilization of CPU can be obtained with multi-programming.</a:t>
            </a:r>
          </a:p>
          <a:p>
            <a:r>
              <a:rPr lang="en-US" sz="1800" dirty="0">
                <a:solidFill>
                  <a:schemeClr val="tx1"/>
                </a:solidFill>
              </a:rPr>
              <a:t>Six types of process scheduling algorithms are: First Come First Serve (FCFS), 2) Shortest-Job-First (SJF) Scheduling 3) Shortest Remaining Time 4) Priority Scheduling 5) Round Robin Scheduling 6) Multilevel Queue Scheduling.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                         In this project we are going to demonstrate all these algorithm using a GUI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10210" y="-134470"/>
            <a:ext cx="39934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Conclusion</a:t>
            </a:r>
            <a:endParaRPr lang="en-IN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63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>
            <a:spLocks noGrp="1"/>
          </p:cNvSpPr>
          <p:nvPr>
            <p:ph type="title"/>
          </p:nvPr>
        </p:nvSpPr>
        <p:spPr>
          <a:xfrm>
            <a:off x="3123750" y="1427950"/>
            <a:ext cx="2896500" cy="1396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1065450" y="174501"/>
            <a:ext cx="7449900" cy="1093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ABSTRACT:</a:t>
            </a:r>
            <a:endParaRPr lang="en-IN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601182" y="1081234"/>
            <a:ext cx="7914168" cy="328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fontAlgn="base">
              <a:buNone/>
            </a:pPr>
            <a:r>
              <a:rPr lang="en-US" sz="1600" dirty="0">
                <a:solidFill>
                  <a:schemeClr val="tx1"/>
                </a:solidFill>
              </a:rPr>
              <a:t>     This project aims to implement the various CPU scheduling algorithms and display a GUI with all the algorithms, so that the user can select the algorithm which he/she wants to execute by giving the arrival time and the process time. The user can add or delete the number of processes. After the calculation, a Gantt chart is displayed with the processes, also a final table with processes, arrival time, total burst time, completion time, turnaround time, waiting time and response time is displayed to the user.</a:t>
            </a:r>
            <a:endParaRPr lang="en-IN" sz="1600" dirty="0">
              <a:solidFill>
                <a:schemeClr val="tx1"/>
              </a:solidFill>
            </a:endParaRPr>
          </a:p>
          <a:p>
            <a:pPr fontAlgn="base">
              <a:buNone/>
            </a:pPr>
            <a:r>
              <a:rPr lang="en-US" sz="1600" dirty="0">
                <a:solidFill>
                  <a:schemeClr val="tx1"/>
                </a:solidFill>
              </a:rPr>
              <a:t>      </a:t>
            </a:r>
            <a:endParaRPr sz="1600" dirty="0">
              <a:solidFill>
                <a:schemeClr val="tx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93975" y="44219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</a:t>
            </a:r>
            <a:r>
              <a:rPr lang="en" sz="2800" dirty="0">
                <a:solidFill>
                  <a:srgbClr val="0B5394"/>
                </a:solidFill>
              </a:rPr>
              <a:t> </a:t>
            </a:r>
            <a:r>
              <a:rPr lang="en" sz="2800" b="1" dirty="0">
                <a:solidFill>
                  <a:srgbClr val="0B5394"/>
                </a:solidFill>
              </a:rPr>
              <a:t>Languages/Technologies Used </a:t>
            </a:r>
            <a:endParaRPr sz="2800" b="1" dirty="0">
              <a:solidFill>
                <a:srgbClr val="0B5394"/>
              </a:solidFill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1166475" y="1120550"/>
            <a:ext cx="7348800" cy="3512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39700" indent="0">
              <a:buNone/>
            </a:pPr>
            <a:r>
              <a:rPr lang="en-US" u="sng" dirty="0"/>
              <a:t>TOOLS :</a:t>
            </a:r>
            <a:r>
              <a:rPr lang="en-US" dirty="0"/>
              <a:t>  A windows system with 8GB ram and </a:t>
            </a:r>
            <a:r>
              <a:rPr lang="en-US" dirty="0" err="1"/>
              <a:t>cire</a:t>
            </a:r>
            <a:r>
              <a:rPr lang="en-US" dirty="0"/>
              <a:t> i3 and the Visual Studio code. </a:t>
            </a:r>
          </a:p>
          <a:p>
            <a:pPr marL="139700" indent="0">
              <a:buNone/>
            </a:pPr>
            <a:r>
              <a:rPr lang="en-US" u="sng" dirty="0"/>
              <a:t>TECHNOLOGIES:</a:t>
            </a:r>
            <a:r>
              <a:rPr lang="en-US" dirty="0"/>
              <a:t>  Bootstrap5,HTML,CSS,JAVASCRIPT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921276" y="-1"/>
            <a:ext cx="7982092" cy="4661377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62500" lnSpcReduction="20000"/>
          </a:bodyPr>
          <a:lstStyle/>
          <a:p>
            <a:pPr algn="ctr">
              <a:buClr>
                <a:srgbClr val="202124"/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INTRODUCTION:</a:t>
            </a:r>
            <a:endParaRPr lang="en-IN" sz="28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600" b="1" dirty="0">
                <a:solidFill>
                  <a:schemeClr val="tx2">
                    <a:lumMod val="10000"/>
                  </a:schemeClr>
                </a:solidFill>
              </a:rPr>
              <a:t>CPU Scheduling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</a:rPr>
              <a:t> is a process of determining which process will own CPU for execution while another process is on hold. A Process Scheduler schedules different processes to be assigned to the CPU based on particular scheduling algorithms. </a:t>
            </a:r>
          </a:p>
          <a:p>
            <a:r>
              <a:rPr lang="en-US" sz="2600" dirty="0">
                <a:solidFill>
                  <a:schemeClr val="tx2">
                    <a:lumMod val="10000"/>
                  </a:schemeClr>
                </a:solidFill>
              </a:rPr>
              <a:t>These algorithms are either </a:t>
            </a:r>
            <a:r>
              <a:rPr lang="en-US" sz="2600" b="1" dirty="0">
                <a:solidFill>
                  <a:schemeClr val="tx2">
                    <a:lumMod val="10000"/>
                  </a:schemeClr>
                </a:solidFill>
              </a:rPr>
              <a:t>non-preemptive or preemptive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</a:rPr>
              <a:t>. </a:t>
            </a:r>
            <a:endParaRPr lang="en-IN" sz="2600" dirty="0">
              <a:solidFill>
                <a:schemeClr val="tx2">
                  <a:lumMod val="10000"/>
                </a:schemeClr>
              </a:solidFill>
            </a:endParaRPr>
          </a:p>
          <a:p>
            <a:pPr lvl="0"/>
            <a:r>
              <a:rPr lang="en-US" sz="2600" b="1" u="sng" dirty="0">
                <a:solidFill>
                  <a:schemeClr val="tx2">
                    <a:lumMod val="10000"/>
                  </a:schemeClr>
                </a:solidFill>
              </a:rPr>
              <a:t>Preemptive Scheduling: 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</a:rPr>
              <a:t>The tasks are mostly assigned with their priorities.</a:t>
            </a:r>
          </a:p>
          <a:p>
            <a:pPr marL="139700" lvl="0" indent="0">
              <a:buNone/>
            </a:pPr>
            <a:endParaRPr lang="en-US" sz="2600" dirty="0">
              <a:solidFill>
                <a:schemeClr val="tx2">
                  <a:lumMod val="10000"/>
                </a:schemeClr>
              </a:solidFill>
            </a:endParaRPr>
          </a:p>
          <a:p>
            <a:pPr marL="139700" lvl="0" indent="0">
              <a:buNone/>
            </a:pPr>
            <a:endParaRPr lang="en-US" sz="2600" dirty="0">
              <a:solidFill>
                <a:schemeClr val="tx2">
                  <a:lumMod val="10000"/>
                </a:schemeClr>
              </a:solidFill>
            </a:endParaRPr>
          </a:p>
          <a:p>
            <a:pPr marL="139700" lvl="0" indent="0">
              <a:buNone/>
            </a:pPr>
            <a:endParaRPr lang="en-IN" sz="2600" dirty="0">
              <a:solidFill>
                <a:schemeClr val="tx2">
                  <a:lumMod val="10000"/>
                </a:schemeClr>
              </a:solidFill>
            </a:endParaRPr>
          </a:p>
          <a:p>
            <a:pPr lvl="0"/>
            <a:endParaRPr lang="en-US" sz="2600" b="1" u="sng" dirty="0">
              <a:solidFill>
                <a:schemeClr val="tx2">
                  <a:lumMod val="10000"/>
                </a:schemeClr>
              </a:solidFill>
            </a:endParaRPr>
          </a:p>
          <a:p>
            <a:pPr lvl="0"/>
            <a:endParaRPr lang="en-US" sz="2600" b="1" u="sng" dirty="0">
              <a:solidFill>
                <a:schemeClr val="tx2">
                  <a:lumMod val="10000"/>
                </a:schemeClr>
              </a:solidFill>
            </a:endParaRPr>
          </a:p>
          <a:p>
            <a:pPr lvl="0"/>
            <a:endParaRPr lang="en-US" sz="2600" b="1" u="sng" dirty="0">
              <a:solidFill>
                <a:schemeClr val="tx2">
                  <a:lumMod val="10000"/>
                </a:schemeClr>
              </a:solidFill>
            </a:endParaRPr>
          </a:p>
          <a:p>
            <a:pPr lvl="0"/>
            <a:r>
              <a:rPr lang="en-US" sz="2600" b="1" u="sng" dirty="0">
                <a:solidFill>
                  <a:schemeClr val="tx2">
                    <a:lumMod val="10000"/>
                  </a:schemeClr>
                </a:solidFill>
              </a:rPr>
              <a:t>Non-Preemptive Scheduling: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</a:rPr>
              <a:t> The CPU has been allocated to a specific process.</a:t>
            </a:r>
          </a:p>
          <a:p>
            <a:r>
              <a:rPr lang="en-US" sz="2600" dirty="0">
                <a:solidFill>
                  <a:schemeClr val="tx2">
                    <a:lumMod val="10000"/>
                  </a:schemeClr>
                </a:solidFill>
              </a:rPr>
              <a:t>The important terminologies are </a:t>
            </a:r>
            <a:r>
              <a:rPr lang="en-IN" sz="2600" dirty="0">
                <a:solidFill>
                  <a:schemeClr val="tx2">
                    <a:lumMod val="10000"/>
                  </a:schemeClr>
                </a:solidFill>
              </a:rPr>
              <a:t>Burst Time/Execution Time,</a:t>
            </a:r>
            <a:r>
              <a:rPr lang="en-IN" sz="26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IN" sz="2600" dirty="0">
                <a:solidFill>
                  <a:schemeClr val="tx2">
                    <a:lumMod val="10000"/>
                  </a:schemeClr>
                </a:solidFill>
              </a:rPr>
              <a:t>Arrival Time, Finish Time, Multiprogramming, Jobs, User, Process, CPU/IO burst cycle.</a:t>
            </a:r>
          </a:p>
          <a:p>
            <a:r>
              <a:rPr lang="en-IN" sz="2600" dirty="0">
                <a:solidFill>
                  <a:schemeClr val="tx2">
                    <a:lumMod val="10000"/>
                  </a:schemeClr>
                </a:solidFill>
              </a:rPr>
              <a:t>The Scheduling algorithm should maximise the CPU utilisation and throughput and minimise the waiting, response and turnaround time.</a:t>
            </a:r>
          </a:p>
          <a:p>
            <a:pPr marL="457200" lvl="0" indent="-317500" algn="ctr" rtl="0">
              <a:spcBef>
                <a:spcPts val="800"/>
              </a:spcBef>
              <a:spcAft>
                <a:spcPts val="0"/>
              </a:spcAft>
              <a:buClr>
                <a:srgbClr val="202124"/>
              </a:buClr>
              <a:buSzPts val="1400"/>
              <a:buNone/>
            </a:pPr>
            <a:endParaRPr lang="en-IN" sz="2600" b="1" dirty="0">
              <a:solidFill>
                <a:schemeClr val="tx2">
                  <a:lumMod val="10000"/>
                </a:schemeClr>
              </a:solidFill>
              <a:highlight>
                <a:schemeClr val="lt1"/>
              </a:highligh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552" y="1664182"/>
            <a:ext cx="3576611" cy="15631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1015808" y="0"/>
            <a:ext cx="7426800" cy="3588847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688"/>
              <a:buNone/>
            </a:pPr>
            <a:endParaRPr sz="1362" dirty="0"/>
          </a:p>
          <a:p>
            <a:pPr marL="914400" lvl="0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688"/>
              <a:buNone/>
            </a:pPr>
            <a:endParaRPr sz="1362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Burst time 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is a time required for the process to complete execution. It is also called running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CPU utilization 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is the main task in which the operating system needs to make sure that CPU remains as busy as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The number of processes that finish their execution per unit time is known 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Throughput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Waiting time 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is an amount that specific process needs to wait in the ready queue. It is an amount to time in which the request was submitted until the first response is produced.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Turnaround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time is an amount of time to execute a specific process. Timer interruption is a method that is closely related to preemption.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A dispatcher is a module that provides control of the CPU to the process.</a:t>
            </a:r>
            <a:endParaRPr lang="en-IN" sz="1600" dirty="0">
              <a:solidFill>
                <a:schemeClr val="tx2">
                  <a:lumMod val="10000"/>
                </a:schemeClr>
              </a:solidFill>
            </a:endParaRPr>
          </a:p>
          <a:p>
            <a:pPr marL="1828800" lvl="0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688"/>
              <a:buNone/>
            </a:pPr>
            <a:endParaRPr sz="16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6447" y="9484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There are mainly six types of process scheduling algorithms :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First Come First Serve (FCFS)/First in First Out (FIFO)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Shortest-Job-First (SJF) Scheduling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Shortest Remaining Time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Priority Scheduling(Pre-emptive)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Priority Scheduling(Non </a:t>
            </a:r>
            <a:r>
              <a:rPr lang="en-IN" dirty="0" err="1">
                <a:solidFill>
                  <a:schemeClr val="tx2">
                    <a:lumMod val="10000"/>
                  </a:schemeClr>
                </a:solidFill>
              </a:rPr>
              <a:t>preemptive</a:t>
            </a:r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)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Round Robin Scheduling</a:t>
            </a:r>
          </a:p>
        </p:txBody>
      </p:sp>
      <p:pic>
        <p:nvPicPr>
          <p:cNvPr id="6" name="Picture 2" descr="https://www.guru99.com/images/1/121119_0541_Scheduling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419" y="1110502"/>
            <a:ext cx="4557933" cy="331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/>
        </p:nvSpPr>
        <p:spPr>
          <a:xfrm>
            <a:off x="1524553" y="933415"/>
            <a:ext cx="19287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1084729" y="125506"/>
            <a:ext cx="70821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10000"/>
                  </a:schemeClr>
                </a:solidFill>
              </a:rPr>
              <a:t>In </a:t>
            </a:r>
            <a:r>
              <a:rPr lang="en-US" sz="1800" b="1" dirty="0">
                <a:solidFill>
                  <a:schemeClr val="tx2">
                    <a:lumMod val="10000"/>
                  </a:schemeClr>
                </a:solidFill>
              </a:rPr>
              <a:t>First Come First Serve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</a:rPr>
              <a:t>method, the process which requests the CPU gets the CPU allocation 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10000"/>
                  </a:schemeClr>
                </a:solidFill>
              </a:rPr>
              <a:t>In the </a:t>
            </a:r>
            <a:r>
              <a:rPr lang="en-US" sz="1800" b="1" dirty="0">
                <a:solidFill>
                  <a:schemeClr val="tx2">
                    <a:lumMod val="10000"/>
                  </a:schemeClr>
                </a:solidFill>
              </a:rPr>
              <a:t>Shortest Remaining time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</a:rPr>
              <a:t>, the process will be allocated to the task, which is closest to its completion.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10000"/>
                  </a:schemeClr>
                </a:solidFill>
              </a:rPr>
              <a:t>In, </a:t>
            </a:r>
            <a:r>
              <a:rPr lang="en-US" sz="1800" b="1" dirty="0">
                <a:solidFill>
                  <a:schemeClr val="tx2">
                    <a:lumMod val="10000"/>
                  </a:schemeClr>
                </a:solidFill>
              </a:rPr>
              <a:t>Priority Scheduling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</a:rPr>
              <a:t>the scheduler selects the tasks to work as per the priority.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10000"/>
                  </a:schemeClr>
                </a:solidFill>
              </a:rPr>
              <a:t>In, </a:t>
            </a:r>
            <a:r>
              <a:rPr lang="en-US" sz="1800" b="1" dirty="0">
                <a:solidFill>
                  <a:schemeClr val="tx2">
                    <a:lumMod val="10000"/>
                  </a:schemeClr>
                </a:solidFill>
              </a:rPr>
              <a:t>Round robin scheduling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</a:rPr>
              <a:t>works on principle, where ‘each person gets an equal share of something in turn’.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2">
                    <a:lumMod val="10000"/>
                  </a:schemeClr>
                </a:solidFill>
              </a:rPr>
              <a:t> Shortest job first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</a:rPr>
              <a:t>the shortest execution time should be selected for execution next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10000"/>
                  </a:schemeClr>
                </a:solidFill>
              </a:rPr>
              <a:t>In Multilevel scheduling, method separates the ready queue into various separate queues. In this method, processes are assigned to a queue based on a specific property. The CPU uses scheduling to improve its efficiency.</a:t>
            </a:r>
            <a:endParaRPr lang="en-IN" sz="1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6878"/>
            <a:ext cx="7886700" cy="928151"/>
          </a:xfrm>
        </p:spPr>
        <p:txBody>
          <a:bodyPr/>
          <a:lstStyle/>
          <a:p>
            <a:pPr algn="ctr"/>
            <a:r>
              <a:rPr lang="en-IN" dirty="0"/>
              <a:t>   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DESIGN</a:t>
            </a:r>
            <a:b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5584" y="478898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First come first serve</a:t>
            </a:r>
            <a:endParaRPr lang="en-IN" sz="2000" b="1" dirty="0">
              <a:solidFill>
                <a:srgbClr val="FFC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4235" t="2110" r="27439" b="16455"/>
          <a:stretch/>
        </p:blipFill>
        <p:spPr>
          <a:xfrm>
            <a:off x="1130736" y="815907"/>
            <a:ext cx="4134102" cy="17048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32327" y="2068239"/>
            <a:ext cx="17155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Shortest Job First</a:t>
            </a:r>
            <a:endParaRPr lang="en-IN" b="1" dirty="0">
              <a:solidFill>
                <a:srgbClr val="FFC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031" t="28396" r="5252" b="10855"/>
          <a:stretch/>
        </p:blipFill>
        <p:spPr>
          <a:xfrm>
            <a:off x="4410635" y="2431407"/>
            <a:ext cx="4681683" cy="19712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1049300" y="-1"/>
            <a:ext cx="7385700" cy="1183341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algn="ctr"/>
            <a:r>
              <a:rPr lang="en-US" sz="3600" dirty="0">
                <a:solidFill>
                  <a:schemeClr val="accent4"/>
                </a:solidFill>
              </a:rPr>
              <a:t>Round Robin</a:t>
            </a:r>
            <a:b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</a:br>
            <a:endParaRPr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694" y="645459"/>
            <a:ext cx="5261867" cy="37024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872</Words>
  <Application>Microsoft Office PowerPoint</Application>
  <PresentationFormat>On-screen Show (16:9)</PresentationFormat>
  <Paragraphs>73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Courier New</vt:lpstr>
      <vt:lpstr>Trebuchet MS</vt:lpstr>
      <vt:lpstr>Office Theme</vt:lpstr>
      <vt:lpstr>DAYANANDA SAGAR COLLEGE OF ENGINEERING,  SHAVIGE MALLESHWARA HILLS, K.S. LAYOUT, BANGALORE -560078.  DEPARTMENT OF COMPUTER SCIENCE AND ENGINEERING</vt:lpstr>
      <vt:lpstr>ABSTRACT:</vt:lpstr>
      <vt:lpstr>    Languages/Technologies Used </vt:lpstr>
      <vt:lpstr>PowerPoint Presentation</vt:lpstr>
      <vt:lpstr>PowerPoint Presentation</vt:lpstr>
      <vt:lpstr>PowerPoint Presentation</vt:lpstr>
      <vt:lpstr>PowerPoint Presentation</vt:lpstr>
      <vt:lpstr>    DESIGN </vt:lpstr>
      <vt:lpstr>Round Robin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DAYANANDA SAGAR COLLEGE OF ENGINEERING,  SHAVIGE MALLESHWARA HILLS, K.S. LAYOUT, BANGALORE -560078.  DEPARTMENT OF COMPUTER SCIENCE AND ENGINEERING</dc:title>
  <dc:creator>P ROOPA SREE</dc:creator>
  <cp:lastModifiedBy>Rhuthu Hegde</cp:lastModifiedBy>
  <cp:revision>38</cp:revision>
  <dcterms:modified xsi:type="dcterms:W3CDTF">2021-08-07T04:52:47Z</dcterms:modified>
</cp:coreProperties>
</file>