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fe9add788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fe9add78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fe9add788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fe9add78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fe9add788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fe9add78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fe9add78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fe9add7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fe9add788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fe9add78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fe9add788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fe9add78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fe9add788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fe9add78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Titanic Survivor Prediction	</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Hemaksh Chaturvedi(hac9624)</a:t>
            </a:r>
            <a:br>
              <a:rPr lang="en"/>
            </a:br>
            <a:r>
              <a:rPr lang="en"/>
              <a:t>	Rhuthvik Dedukuri(rd3377)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512700" y="14992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19" name="Google Shape;119;p22"/>
          <p:cNvSpPr txBox="1"/>
          <p:nvPr/>
        </p:nvSpPr>
        <p:spPr>
          <a:xfrm>
            <a:off x="512700" y="2015350"/>
            <a:ext cx="7857900" cy="20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Old Standard TT"/>
                <a:ea typeface="Old Standard TT"/>
                <a:cs typeface="Old Standard TT"/>
                <a:sym typeface="Old Standard TT"/>
              </a:rPr>
              <a:t>Logistic regression on the Titanic dataset predicts passenger survival (1) or non-survival (0) based on features like class, age, gender, and fare. It offers a probabilistic view of predictions, aiding in understanding key factors influencing survival outcomes.</a:t>
            </a:r>
            <a:endParaRPr sz="2400">
              <a:solidFill>
                <a:schemeClr val="lt1"/>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58025" y="-43927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a:t>
            </a:r>
            <a:endParaRPr/>
          </a:p>
        </p:txBody>
      </p:sp>
      <p:pic>
        <p:nvPicPr>
          <p:cNvPr id="125" name="Google Shape;125;p23"/>
          <p:cNvPicPr preferRelativeResize="0"/>
          <p:nvPr/>
        </p:nvPicPr>
        <p:blipFill>
          <a:blip r:embed="rId3">
            <a:alphaModFix/>
          </a:blip>
          <a:stretch>
            <a:fillRect/>
          </a:stretch>
        </p:blipFill>
        <p:spPr>
          <a:xfrm>
            <a:off x="189500" y="1083525"/>
            <a:ext cx="4643496" cy="3755175"/>
          </a:xfrm>
          <a:prstGeom prst="rect">
            <a:avLst/>
          </a:prstGeom>
          <a:noFill/>
          <a:ln>
            <a:noFill/>
          </a:ln>
        </p:spPr>
      </p:pic>
      <p:sp>
        <p:nvSpPr>
          <p:cNvPr id="126" name="Google Shape;126;p23"/>
          <p:cNvSpPr txBox="1"/>
          <p:nvPr/>
        </p:nvSpPr>
        <p:spPr>
          <a:xfrm>
            <a:off x="5353700" y="1483700"/>
            <a:ext cx="2819100" cy="24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Old Standard TT"/>
                <a:ea typeface="Old Standard TT"/>
                <a:cs typeface="Old Standard TT"/>
                <a:sym typeface="Old Standard TT"/>
              </a:rPr>
              <a:t>We predicted that 266 people did not </a:t>
            </a:r>
            <a:r>
              <a:rPr lang="en" sz="1800">
                <a:solidFill>
                  <a:schemeClr val="lt1"/>
                </a:solidFill>
                <a:latin typeface="Old Standard TT"/>
                <a:ea typeface="Old Standard TT"/>
                <a:cs typeface="Old Standard TT"/>
                <a:sym typeface="Old Standard TT"/>
              </a:rPr>
              <a:t>survive</a:t>
            </a:r>
            <a:r>
              <a:rPr lang="en" sz="1800">
                <a:solidFill>
                  <a:schemeClr val="lt1"/>
                </a:solidFill>
                <a:latin typeface="Old Standard TT"/>
                <a:ea typeface="Old Standard TT"/>
                <a:cs typeface="Old Standard TT"/>
                <a:sym typeface="Old Standard TT"/>
              </a:rPr>
              <a:t> and 152 people </a:t>
            </a:r>
            <a:r>
              <a:rPr lang="en" sz="1800">
                <a:solidFill>
                  <a:schemeClr val="lt1"/>
                </a:solidFill>
                <a:latin typeface="Old Standard TT"/>
                <a:ea typeface="Old Standard TT"/>
                <a:cs typeface="Old Standard TT"/>
                <a:sym typeface="Old Standard TT"/>
              </a:rPr>
              <a:t>survived</a:t>
            </a:r>
            <a:endParaRPr sz="1800">
              <a:solidFill>
                <a:schemeClr val="lt1"/>
              </a:solidFill>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58025" y="-43927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32" name="Google Shape;132;p24"/>
          <p:cNvSpPr txBox="1"/>
          <p:nvPr/>
        </p:nvSpPr>
        <p:spPr>
          <a:xfrm>
            <a:off x="5353700" y="1483700"/>
            <a:ext cx="2819100" cy="24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Old Standard TT"/>
                <a:ea typeface="Old Standard TT"/>
                <a:cs typeface="Old Standard TT"/>
                <a:sym typeface="Old Standard TT"/>
              </a:rPr>
              <a:t>We predicted the survival rate based on gender and we can infer that most females on the ship survived compared while on the other hand most males on the ship did not survive.</a:t>
            </a:r>
            <a:endParaRPr sz="1800">
              <a:solidFill>
                <a:schemeClr val="lt1"/>
              </a:solidFill>
              <a:latin typeface="Old Standard TT"/>
              <a:ea typeface="Old Standard TT"/>
              <a:cs typeface="Old Standard TT"/>
              <a:sym typeface="Old Standard TT"/>
            </a:endParaRPr>
          </a:p>
        </p:txBody>
      </p:sp>
      <p:pic>
        <p:nvPicPr>
          <p:cNvPr id="133" name="Google Shape;133;p24"/>
          <p:cNvPicPr preferRelativeResize="0"/>
          <p:nvPr/>
        </p:nvPicPr>
        <p:blipFill>
          <a:blip r:embed="rId3">
            <a:alphaModFix/>
          </a:blip>
          <a:stretch>
            <a:fillRect/>
          </a:stretch>
        </p:blipFill>
        <p:spPr>
          <a:xfrm>
            <a:off x="152400" y="1083525"/>
            <a:ext cx="4493251" cy="3907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552075" y="0"/>
            <a:ext cx="6594300" cy="16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139" name="Google Shape;139;p25"/>
          <p:cNvSpPr txBox="1"/>
          <p:nvPr/>
        </p:nvSpPr>
        <p:spPr>
          <a:xfrm>
            <a:off x="618200" y="1397150"/>
            <a:ext cx="7035300" cy="3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Old Standard TT"/>
                <a:ea typeface="Old Standard TT"/>
                <a:cs typeface="Old Standard TT"/>
                <a:sym typeface="Old Standard TT"/>
              </a:rPr>
              <a:t>Random Forest on the Titanic dataset leverages an ensemble of decision trees to predict survival, excelling in capturing complex relationships among features like age, class, and gender. Its robustness against overfitting and ability to handle non-linear patterns make it effective for modeling and predicting survival outcomes.</a:t>
            </a:r>
            <a:endParaRPr sz="2100">
              <a:solidFill>
                <a:schemeClr val="lt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552075" y="0"/>
            <a:ext cx="6594300" cy="16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a:t>
            </a:r>
            <a:endParaRPr/>
          </a:p>
        </p:txBody>
      </p:sp>
      <p:pic>
        <p:nvPicPr>
          <p:cNvPr id="145" name="Google Shape;145;p26"/>
          <p:cNvPicPr preferRelativeResize="0"/>
          <p:nvPr/>
        </p:nvPicPr>
        <p:blipFill>
          <a:blip r:embed="rId3">
            <a:alphaModFix/>
          </a:blip>
          <a:stretch>
            <a:fillRect/>
          </a:stretch>
        </p:blipFill>
        <p:spPr>
          <a:xfrm>
            <a:off x="201875" y="1364150"/>
            <a:ext cx="4065641" cy="3231301"/>
          </a:xfrm>
          <a:prstGeom prst="rect">
            <a:avLst/>
          </a:prstGeom>
          <a:noFill/>
          <a:ln>
            <a:noFill/>
          </a:ln>
        </p:spPr>
      </p:pic>
      <p:sp>
        <p:nvSpPr>
          <p:cNvPr id="146" name="Google Shape;146;p26"/>
          <p:cNvSpPr txBox="1"/>
          <p:nvPr/>
        </p:nvSpPr>
        <p:spPr>
          <a:xfrm>
            <a:off x="5131125" y="1570250"/>
            <a:ext cx="3128100" cy="22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lt1"/>
                </a:solidFill>
                <a:latin typeface="Old Standard TT"/>
                <a:ea typeface="Old Standard TT"/>
                <a:cs typeface="Old Standard TT"/>
                <a:sym typeface="Old Standard TT"/>
              </a:rPr>
              <a:t>We predicted that 259 people did not survive and 158 people survived</a:t>
            </a:r>
            <a:endParaRPr sz="1800">
              <a:solidFill>
                <a:schemeClr val="dk1"/>
              </a:solidFill>
              <a:latin typeface="Old Standard TT"/>
              <a:ea typeface="Old Standard TT"/>
              <a:cs typeface="Old Standard TT"/>
              <a:sym typeface="Old Standard TT"/>
            </a:endParaRPr>
          </a:p>
        </p:txBody>
      </p:sp>
      <p:pic>
        <p:nvPicPr>
          <p:cNvPr id="147" name="Google Shape;147;p26"/>
          <p:cNvPicPr preferRelativeResize="0"/>
          <p:nvPr/>
        </p:nvPicPr>
        <p:blipFill>
          <a:blip r:embed="rId4">
            <a:alphaModFix/>
          </a:blip>
          <a:stretch>
            <a:fillRect/>
          </a:stretch>
        </p:blipFill>
        <p:spPr>
          <a:xfrm>
            <a:off x="4337076" y="2754650"/>
            <a:ext cx="4546574" cy="1840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664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intend to answer who is most likely to survive using Machine Learning Algorithms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49875" y="2595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Data</a:t>
            </a:r>
            <a:endParaRPr/>
          </a:p>
        </p:txBody>
      </p:sp>
      <p:sp>
        <p:nvSpPr>
          <p:cNvPr id="71" name="Google Shape;71;p15"/>
          <p:cNvSpPr txBox="1"/>
          <p:nvPr>
            <p:ph idx="1" type="body"/>
          </p:nvPr>
        </p:nvSpPr>
        <p:spPr>
          <a:xfrm>
            <a:off x="249875" y="873150"/>
            <a:ext cx="82692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Loaded necessary libraries</a:t>
            </a:r>
            <a:endParaRPr sz="1600"/>
          </a:p>
          <a:p>
            <a:pPr indent="-330200" lvl="0" marL="457200" rtl="0" algn="l">
              <a:spcBef>
                <a:spcPts val="1600"/>
              </a:spcBef>
              <a:spcAft>
                <a:spcPts val="0"/>
              </a:spcAft>
              <a:buSzPts val="1600"/>
              <a:buAutoNum type="arabicPeriod"/>
            </a:pPr>
            <a:r>
              <a:rPr lang="en" sz="1600"/>
              <a:t>Loaded the dataset</a:t>
            </a:r>
            <a:endParaRPr sz="1600"/>
          </a:p>
          <a:p>
            <a:pPr indent="-330200" lvl="0" marL="457200" rtl="0" algn="l">
              <a:spcBef>
                <a:spcPts val="1600"/>
              </a:spcBef>
              <a:spcAft>
                <a:spcPts val="0"/>
              </a:spcAft>
              <a:buSzPts val="1600"/>
              <a:buAutoNum type="arabicPeriod"/>
            </a:pPr>
            <a:r>
              <a:rPr lang="en" sz="1600"/>
              <a:t>Performing EDA</a:t>
            </a:r>
            <a:endParaRPr sz="1600"/>
          </a:p>
          <a:p>
            <a:pPr indent="-330200" lvl="1" marL="914400" rtl="0" algn="l">
              <a:spcBef>
                <a:spcPts val="1600"/>
              </a:spcBef>
              <a:spcAft>
                <a:spcPts val="0"/>
              </a:spcAft>
              <a:buSzPts val="1600"/>
              <a:buAutoNum type="alphaLcPeriod"/>
            </a:pPr>
            <a:r>
              <a:rPr lang="en" sz="1600"/>
              <a:t>Found Correlation between the attributes of the dataset</a:t>
            </a:r>
            <a:endParaRPr sz="1600"/>
          </a:p>
          <a:p>
            <a:pPr indent="-330200" lvl="1" marL="914400" rtl="0" algn="l">
              <a:spcBef>
                <a:spcPts val="1600"/>
              </a:spcBef>
              <a:spcAft>
                <a:spcPts val="0"/>
              </a:spcAft>
              <a:buSzPts val="1600"/>
              <a:buAutoNum type="alphaLcPeriod"/>
            </a:pPr>
            <a:r>
              <a:rPr lang="en" sz="1600"/>
              <a:t>Dropped the unnecessary attributes </a:t>
            </a:r>
            <a:endParaRPr sz="1600"/>
          </a:p>
          <a:p>
            <a:pPr indent="-330200" lvl="1" marL="914400" rtl="0" algn="l">
              <a:spcBef>
                <a:spcPts val="1600"/>
              </a:spcBef>
              <a:spcAft>
                <a:spcPts val="0"/>
              </a:spcAft>
              <a:buSzPts val="1600"/>
              <a:buAutoNum type="alphaLcPeriod"/>
            </a:pPr>
            <a:r>
              <a:rPr lang="en" sz="1600"/>
              <a:t>Checked for NA values in attributes</a:t>
            </a:r>
            <a:endParaRPr sz="1600"/>
          </a:p>
          <a:p>
            <a:pPr indent="-330200" lvl="1" marL="914400" rtl="0" algn="l">
              <a:spcBef>
                <a:spcPts val="1600"/>
              </a:spcBef>
              <a:spcAft>
                <a:spcPts val="0"/>
              </a:spcAft>
              <a:buSzPts val="1600"/>
              <a:buAutoNum type="alphaLcPeriod"/>
            </a:pPr>
            <a:r>
              <a:rPr lang="en" sz="1600"/>
              <a:t>Removed Attribute ‘cabin’ since an alphanumeric attribute </a:t>
            </a:r>
            <a:r>
              <a:rPr lang="en" sz="1600"/>
              <a:t>won't</a:t>
            </a:r>
            <a:r>
              <a:rPr lang="en" sz="1600"/>
              <a:t> help us classify </a:t>
            </a:r>
            <a:endParaRPr sz="1600"/>
          </a:p>
          <a:p>
            <a:pPr indent="-330200" lvl="1" marL="914400" rtl="0" algn="l">
              <a:spcBef>
                <a:spcPts val="1600"/>
              </a:spcBef>
              <a:spcAft>
                <a:spcPts val="0"/>
              </a:spcAft>
              <a:buSzPts val="1600"/>
              <a:buAutoNum type="alphaLcPeriod"/>
            </a:pPr>
            <a:r>
              <a:rPr lang="en" sz="1600"/>
              <a:t>Fill the empty values of "Embarked" column with the least </a:t>
            </a:r>
            <a:r>
              <a:rPr lang="en" sz="1600"/>
              <a:t>attribute</a:t>
            </a:r>
            <a:r>
              <a:rPr lang="en" sz="1600"/>
              <a:t> frequency. here, we fill the NA "Embarked" with Q.</a:t>
            </a:r>
            <a:endParaRPr sz="1600"/>
          </a:p>
          <a:p>
            <a:pPr indent="0" lvl="0" marL="457200" rtl="0" algn="l">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463250" y="273575"/>
            <a:ext cx="5780700" cy="74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lt1"/>
                </a:solidFill>
              </a:rPr>
              <a:t>Understanding the Data</a:t>
            </a:r>
            <a:endParaRPr sz="4600">
              <a:solidFill>
                <a:schemeClr val="lt1"/>
              </a:solidFill>
            </a:endParaRPr>
          </a:p>
        </p:txBody>
      </p:sp>
      <p:sp>
        <p:nvSpPr>
          <p:cNvPr id="77" name="Google Shape;77;p16"/>
          <p:cNvSpPr txBox="1"/>
          <p:nvPr/>
        </p:nvSpPr>
        <p:spPr>
          <a:xfrm>
            <a:off x="581125" y="1088050"/>
            <a:ext cx="7789500" cy="3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Old Standard TT"/>
                <a:ea typeface="Old Standard TT"/>
                <a:cs typeface="Old Standard TT"/>
                <a:sym typeface="Old Standard TT"/>
              </a:rPr>
              <a:t>4. Checked for relation between ‘fare’ and ‘survival</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lt1"/>
                </a:solidFill>
                <a:latin typeface="Old Standard TT"/>
                <a:ea typeface="Old Standard TT"/>
                <a:cs typeface="Old Standard TT"/>
                <a:sym typeface="Old Standard TT"/>
              </a:rPr>
              <a:t>							</a:t>
            </a:r>
            <a:endParaRPr sz="1800">
              <a:solidFill>
                <a:schemeClr val="lt1"/>
              </a:solidFill>
              <a:latin typeface="Old Standard TT"/>
              <a:ea typeface="Old Standard TT"/>
              <a:cs typeface="Old Standard TT"/>
              <a:sym typeface="Old Standard TT"/>
            </a:endParaRPr>
          </a:p>
        </p:txBody>
      </p:sp>
      <p:pic>
        <p:nvPicPr>
          <p:cNvPr id="78" name="Google Shape;78;p16"/>
          <p:cNvPicPr preferRelativeResize="0"/>
          <p:nvPr/>
        </p:nvPicPr>
        <p:blipFill>
          <a:blip r:embed="rId3">
            <a:alphaModFix/>
          </a:blip>
          <a:stretch>
            <a:fillRect/>
          </a:stretch>
        </p:blipFill>
        <p:spPr>
          <a:xfrm>
            <a:off x="647825" y="1490914"/>
            <a:ext cx="4656300" cy="3504237"/>
          </a:xfrm>
          <a:prstGeom prst="rect">
            <a:avLst/>
          </a:prstGeom>
          <a:noFill/>
          <a:ln>
            <a:noFill/>
          </a:ln>
        </p:spPr>
      </p:pic>
      <p:sp>
        <p:nvSpPr>
          <p:cNvPr id="79" name="Google Shape;79;p16"/>
          <p:cNvSpPr txBox="1"/>
          <p:nvPr/>
        </p:nvSpPr>
        <p:spPr>
          <a:xfrm>
            <a:off x="5687525" y="1854625"/>
            <a:ext cx="2683200" cy="26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Old Standard TT"/>
                <a:ea typeface="Old Standard TT"/>
                <a:cs typeface="Old Standard TT"/>
                <a:sym typeface="Old Standard TT"/>
              </a:rPr>
              <a:t>There was an equal opportunity of survival regardless of the fare. </a:t>
            </a:r>
            <a:br>
              <a:rPr lang="en" sz="1800">
                <a:solidFill>
                  <a:schemeClr val="lt1"/>
                </a:solidFill>
                <a:latin typeface="Old Standard TT"/>
                <a:ea typeface="Old Standard TT"/>
                <a:cs typeface="Old Standard TT"/>
                <a:sym typeface="Old Standard TT"/>
              </a:rPr>
            </a:br>
            <a:br>
              <a:rPr lang="en" sz="1800">
                <a:solidFill>
                  <a:schemeClr val="lt1"/>
                </a:solidFill>
                <a:latin typeface="Old Standard TT"/>
                <a:ea typeface="Old Standard TT"/>
                <a:cs typeface="Old Standard TT"/>
                <a:sym typeface="Old Standard TT"/>
              </a:rPr>
            </a:br>
            <a:r>
              <a:rPr lang="en" sz="1800">
                <a:solidFill>
                  <a:schemeClr val="lt1"/>
                </a:solidFill>
                <a:latin typeface="Old Standard TT"/>
                <a:ea typeface="Old Standard TT"/>
                <a:cs typeface="Old Standard TT"/>
                <a:sym typeface="Old Standard TT"/>
              </a:rPr>
              <a:t>There was only one outlier.</a:t>
            </a:r>
            <a:endParaRPr sz="1800">
              <a:solidFill>
                <a:schemeClr val="lt1"/>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463250" y="100500"/>
            <a:ext cx="5347800" cy="74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lt1"/>
                </a:solidFill>
              </a:rPr>
              <a:t>Understanding the Data</a:t>
            </a:r>
            <a:endParaRPr sz="4600">
              <a:solidFill>
                <a:schemeClr val="lt1"/>
              </a:solidFill>
            </a:endParaRPr>
          </a:p>
        </p:txBody>
      </p:sp>
      <p:sp>
        <p:nvSpPr>
          <p:cNvPr id="85" name="Google Shape;85;p17"/>
          <p:cNvSpPr txBox="1"/>
          <p:nvPr/>
        </p:nvSpPr>
        <p:spPr>
          <a:xfrm>
            <a:off x="581225" y="915000"/>
            <a:ext cx="7789500" cy="3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Old Standard TT"/>
                <a:ea typeface="Old Standard TT"/>
                <a:cs typeface="Old Standard TT"/>
                <a:sym typeface="Old Standard TT"/>
              </a:rPr>
              <a:t>5. Visualized the rate of survival</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lt1"/>
                </a:solidFill>
                <a:latin typeface="Old Standard TT"/>
                <a:ea typeface="Old Standard TT"/>
                <a:cs typeface="Old Standard TT"/>
                <a:sym typeface="Old Standard TT"/>
              </a:rPr>
              <a:t>							</a:t>
            </a:r>
            <a:endParaRPr sz="1800">
              <a:solidFill>
                <a:schemeClr val="lt1"/>
              </a:solidFill>
              <a:latin typeface="Old Standard TT"/>
              <a:ea typeface="Old Standard TT"/>
              <a:cs typeface="Old Standard TT"/>
              <a:sym typeface="Old Standard TT"/>
            </a:endParaRPr>
          </a:p>
        </p:txBody>
      </p:sp>
      <p:sp>
        <p:nvSpPr>
          <p:cNvPr id="86" name="Google Shape;86;p17"/>
          <p:cNvSpPr txBox="1"/>
          <p:nvPr/>
        </p:nvSpPr>
        <p:spPr>
          <a:xfrm>
            <a:off x="5687525" y="1854625"/>
            <a:ext cx="2683200" cy="26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Old Standard TT"/>
                <a:ea typeface="Old Standard TT"/>
                <a:cs typeface="Old Standard TT"/>
                <a:sym typeface="Old Standard TT"/>
              </a:rPr>
              <a:t>0 - did not survive</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lt1"/>
                </a:solidFill>
                <a:latin typeface="Old Standard TT"/>
                <a:ea typeface="Old Standard TT"/>
                <a:cs typeface="Old Standard TT"/>
                <a:sym typeface="Old Standard TT"/>
              </a:rPr>
              <a:t>1 - survived</a:t>
            </a:r>
            <a:endParaRPr sz="1800">
              <a:solidFill>
                <a:schemeClr val="lt1"/>
              </a:solidFill>
              <a:latin typeface="Old Standard TT"/>
              <a:ea typeface="Old Standard TT"/>
              <a:cs typeface="Old Standard TT"/>
              <a:sym typeface="Old Standard TT"/>
            </a:endParaRPr>
          </a:p>
        </p:txBody>
      </p:sp>
      <p:pic>
        <p:nvPicPr>
          <p:cNvPr id="87" name="Google Shape;87;p17"/>
          <p:cNvPicPr preferRelativeResize="0"/>
          <p:nvPr/>
        </p:nvPicPr>
        <p:blipFill>
          <a:blip r:embed="rId3">
            <a:alphaModFix/>
          </a:blip>
          <a:stretch>
            <a:fillRect/>
          </a:stretch>
        </p:blipFill>
        <p:spPr>
          <a:xfrm>
            <a:off x="1495600" y="1385375"/>
            <a:ext cx="3283101" cy="354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49875" y="2595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Understanding the Data</a:t>
            </a:r>
            <a:endParaRPr/>
          </a:p>
          <a:p>
            <a:pPr indent="0" lvl="0" marL="0" rtl="0" algn="l">
              <a:spcBef>
                <a:spcPts val="0"/>
              </a:spcBef>
              <a:spcAft>
                <a:spcPts val="0"/>
              </a:spcAft>
              <a:buNone/>
            </a:pPr>
            <a:r>
              <a:rPr lang="en"/>
              <a:t> </a:t>
            </a:r>
            <a:endParaRPr/>
          </a:p>
        </p:txBody>
      </p:sp>
      <p:sp>
        <p:nvSpPr>
          <p:cNvPr id="93" name="Google Shape;93;p18"/>
          <p:cNvSpPr txBox="1"/>
          <p:nvPr>
            <p:ph idx="1" type="body"/>
          </p:nvPr>
        </p:nvSpPr>
        <p:spPr>
          <a:xfrm>
            <a:off x="249875" y="1108075"/>
            <a:ext cx="82692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6. Visualized counts of {Pclass', 'Sex', 'Embarked'} by Category from Train Set</a:t>
            </a:r>
            <a:endParaRPr sz="1600"/>
          </a:p>
          <a:p>
            <a:pPr indent="0" lvl="0" marL="0" rtl="0" algn="l">
              <a:spcBef>
                <a:spcPts val="1600"/>
              </a:spcBef>
              <a:spcAft>
                <a:spcPts val="0"/>
              </a:spcAft>
              <a:buNone/>
            </a:pPr>
            <a:r>
              <a:rPr lang="en" sz="1600"/>
              <a:t>7. Visualized distribution of {'Age', 'SibSp', 'Parch', 'Fare'} from Train Set</a:t>
            </a:r>
            <a:endParaRPr sz="1600"/>
          </a:p>
          <a:p>
            <a:pPr indent="0" lvl="0" marL="0" rtl="0" algn="l">
              <a:spcBef>
                <a:spcPts val="1600"/>
              </a:spcBef>
              <a:spcAft>
                <a:spcPts val="0"/>
              </a:spcAft>
              <a:buNone/>
            </a:pPr>
            <a:r>
              <a:rPr lang="en" sz="1600"/>
              <a:t>8. Visualized counts of {Pclass', 'Sex', 'Embarked'} by Category from Test Set</a:t>
            </a:r>
            <a:endParaRPr sz="1600"/>
          </a:p>
          <a:p>
            <a:pPr indent="0" lvl="0" marL="0" rtl="0" algn="l">
              <a:spcBef>
                <a:spcPts val="1600"/>
              </a:spcBef>
              <a:spcAft>
                <a:spcPts val="0"/>
              </a:spcAft>
              <a:buNone/>
            </a:pPr>
            <a:r>
              <a:rPr lang="en" sz="1600"/>
              <a:t>9</a:t>
            </a:r>
            <a:r>
              <a:rPr lang="en" sz="1600"/>
              <a:t>. Visualized distribution of {'Age', 'SibSp', 'Parch', 'Fare'} from Test Set</a:t>
            </a:r>
            <a:endParaRPr sz="1600"/>
          </a:p>
          <a:p>
            <a:pPr indent="0" lvl="0" marL="0" rtl="0" algn="l">
              <a:spcBef>
                <a:spcPts val="1600"/>
              </a:spcBef>
              <a:spcAft>
                <a:spcPts val="0"/>
              </a:spcAft>
              <a:buNone/>
            </a:pPr>
            <a:r>
              <a:rPr lang="en" sz="1600"/>
              <a:t>10. Set dummies for {'Sex', 'Pclass', 'Embarked'} in train and test set</a:t>
            </a:r>
            <a:endParaRPr sz="1600"/>
          </a:p>
          <a:p>
            <a:pPr indent="0" lvl="0" marL="0" rtl="0" algn="l">
              <a:spcBef>
                <a:spcPts val="1600"/>
              </a:spcBef>
              <a:spcAft>
                <a:spcPts val="0"/>
              </a:spcAft>
              <a:buNone/>
            </a:pPr>
            <a:r>
              <a:rPr lang="en" sz="1600"/>
              <a:t>11. Created a swarm plot which showcases the ‘age’, ‘sex’ and ‘gender’</a:t>
            </a:r>
            <a:endParaRPr sz="1600"/>
          </a:p>
          <a:p>
            <a:pPr indent="0" lvl="0" marL="0" rtl="0" algn="l">
              <a:spcBef>
                <a:spcPts val="1600"/>
              </a:spcBef>
              <a:spcAft>
                <a:spcPts val="1600"/>
              </a:spcAft>
              <a:buNone/>
            </a:pPr>
            <a:r>
              <a:rPr lang="en" sz="1600"/>
              <a:t>12. Performed MinMaxScaler on ‘age’ and ‘fare’ to transform the data</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63250" y="273575"/>
            <a:ext cx="5347800" cy="74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lt1"/>
                </a:solidFill>
              </a:rPr>
              <a:t>Understanding the Data</a:t>
            </a:r>
            <a:endParaRPr sz="4600"/>
          </a:p>
        </p:txBody>
      </p:sp>
      <p:sp>
        <p:nvSpPr>
          <p:cNvPr id="99" name="Google Shape;99;p19"/>
          <p:cNvSpPr txBox="1"/>
          <p:nvPr/>
        </p:nvSpPr>
        <p:spPr>
          <a:xfrm>
            <a:off x="581225" y="915000"/>
            <a:ext cx="7789500" cy="3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lt1"/>
                </a:solidFill>
                <a:latin typeface="Old Standard TT"/>
                <a:ea typeface="Old Standard TT"/>
                <a:cs typeface="Old Standard TT"/>
                <a:sym typeface="Old Standard TT"/>
              </a:rPr>
              <a:t>							</a:t>
            </a:r>
            <a:endParaRPr sz="1800">
              <a:solidFill>
                <a:schemeClr val="lt1"/>
              </a:solidFill>
              <a:latin typeface="Old Standard TT"/>
              <a:ea typeface="Old Standard TT"/>
              <a:cs typeface="Old Standard TT"/>
              <a:sym typeface="Old Standard TT"/>
            </a:endParaRPr>
          </a:p>
        </p:txBody>
      </p:sp>
      <p:pic>
        <p:nvPicPr>
          <p:cNvPr id="100" name="Google Shape;100;p19"/>
          <p:cNvPicPr preferRelativeResize="0"/>
          <p:nvPr/>
        </p:nvPicPr>
        <p:blipFill>
          <a:blip r:embed="rId3">
            <a:alphaModFix/>
          </a:blip>
          <a:stretch>
            <a:fillRect/>
          </a:stretch>
        </p:blipFill>
        <p:spPr>
          <a:xfrm>
            <a:off x="0" y="1013975"/>
            <a:ext cx="9144003" cy="41210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463250" y="273575"/>
            <a:ext cx="5347800" cy="74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lt1"/>
                </a:solidFill>
              </a:rPr>
              <a:t>Understanding the Data</a:t>
            </a:r>
            <a:endParaRPr sz="4600"/>
          </a:p>
        </p:txBody>
      </p:sp>
      <p:sp>
        <p:nvSpPr>
          <p:cNvPr id="106" name="Google Shape;106;p20"/>
          <p:cNvSpPr txBox="1"/>
          <p:nvPr/>
        </p:nvSpPr>
        <p:spPr>
          <a:xfrm>
            <a:off x="581225" y="915000"/>
            <a:ext cx="7789500" cy="3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lt1"/>
                </a:solidFill>
                <a:latin typeface="Old Standard TT"/>
                <a:ea typeface="Old Standard TT"/>
                <a:cs typeface="Old Standard TT"/>
                <a:sym typeface="Old Standard TT"/>
              </a:rPr>
              <a:t>							</a:t>
            </a:r>
            <a:endParaRPr sz="1800">
              <a:solidFill>
                <a:schemeClr val="lt1"/>
              </a:solidFill>
              <a:latin typeface="Old Standard TT"/>
              <a:ea typeface="Old Standard TT"/>
              <a:cs typeface="Old Standard TT"/>
              <a:sym typeface="Old Standard TT"/>
            </a:endParaRPr>
          </a:p>
        </p:txBody>
      </p:sp>
      <p:pic>
        <p:nvPicPr>
          <p:cNvPr id="107" name="Google Shape;107;p20"/>
          <p:cNvPicPr preferRelativeResize="0"/>
          <p:nvPr/>
        </p:nvPicPr>
        <p:blipFill>
          <a:blip r:embed="rId3">
            <a:alphaModFix/>
          </a:blip>
          <a:stretch>
            <a:fillRect/>
          </a:stretch>
        </p:blipFill>
        <p:spPr>
          <a:xfrm>
            <a:off x="0" y="1163411"/>
            <a:ext cx="9144000" cy="28166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277850" y="19051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Algorithms Used</a:t>
            </a:r>
            <a:endParaRPr/>
          </a:p>
        </p:txBody>
      </p:sp>
      <p:sp>
        <p:nvSpPr>
          <p:cNvPr id="113" name="Google Shape;113;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Logistic Regression</a:t>
            </a:r>
            <a:endParaRPr/>
          </a:p>
          <a:p>
            <a:pPr indent="-342900" lvl="0" marL="457200" rtl="0" algn="l">
              <a:spcBef>
                <a:spcPts val="1600"/>
              </a:spcBef>
              <a:spcAft>
                <a:spcPts val="1600"/>
              </a:spcAft>
              <a:buSzPts val="1800"/>
              <a:buChar char="●"/>
            </a:pPr>
            <a:r>
              <a:rPr lang="en"/>
              <a:t>Random Forest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