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8" r:id="rId4"/>
    <p:sldId id="258" r:id="rId5"/>
    <p:sldId id="259" r:id="rId6"/>
    <p:sldId id="260" r:id="rId7"/>
    <p:sldId id="261" r:id="rId8"/>
    <p:sldId id="262" r:id="rId9"/>
    <p:sldId id="264" r:id="rId10"/>
    <p:sldId id="265" r:id="rId11"/>
    <p:sldId id="266" r:id="rId12"/>
    <p:sldId id="267"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268547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305174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159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3658661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84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4202549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1577821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389030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427748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6116-043A-4EAD-93FC-BFDA6099904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404743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C06116-043A-4EAD-93FC-BFDA60999040}"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10623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C06116-043A-4EAD-93FC-BFDA60999040}"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321138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C06116-043A-4EAD-93FC-BFDA60999040}"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18074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06116-043A-4EAD-93FC-BFDA60999040}"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1922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C06116-043A-4EAD-93FC-BFDA60999040}"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42813-F0EE-4410-8D15-368410E2F53F}" type="slidenum">
              <a:rPr lang="en-US" smtClean="0"/>
              <a:t>‹#›</a:t>
            </a:fld>
            <a:endParaRPr lang="en-US"/>
          </a:p>
        </p:txBody>
      </p:sp>
    </p:spTree>
    <p:extLst>
      <p:ext uri="{BB962C8B-B14F-4D97-AF65-F5344CB8AC3E}">
        <p14:creationId xmlns:p14="http://schemas.microsoft.com/office/powerpoint/2010/main" val="246088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42813-F0EE-4410-8D15-368410E2F53F}" type="slidenum">
              <a:rPr lang="en-US" smtClean="0"/>
              <a:t>‹#›</a:t>
            </a:fld>
            <a:endParaRPr lang="en-US"/>
          </a:p>
        </p:txBody>
      </p:sp>
      <p:sp>
        <p:nvSpPr>
          <p:cNvPr id="5" name="Date Placeholder 4"/>
          <p:cNvSpPr>
            <a:spLocks noGrp="1"/>
          </p:cNvSpPr>
          <p:nvPr>
            <p:ph type="dt" sz="half" idx="10"/>
          </p:nvPr>
        </p:nvSpPr>
        <p:spPr/>
        <p:txBody>
          <a:bodyPr/>
          <a:lstStyle/>
          <a:p>
            <a:fld id="{62C06116-043A-4EAD-93FC-BFDA60999040}" type="datetimeFigureOut">
              <a:rPr lang="en-US" smtClean="0"/>
              <a:t>9/16/2022</a:t>
            </a:fld>
            <a:endParaRPr lang="en-US"/>
          </a:p>
        </p:txBody>
      </p:sp>
    </p:spTree>
    <p:extLst>
      <p:ext uri="{BB962C8B-B14F-4D97-AF65-F5344CB8AC3E}">
        <p14:creationId xmlns:p14="http://schemas.microsoft.com/office/powerpoint/2010/main" val="210828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C06116-043A-4EAD-93FC-BFDA60999040}" type="datetimeFigureOut">
              <a:rPr lang="en-US" smtClean="0"/>
              <a:t>9/16/2022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842813-F0EE-4410-8D15-368410E2F53F}" type="slidenum">
              <a:rPr lang="en-US" smtClean="0"/>
              <a:t>‹#›</a:t>
            </a:fld>
            <a:endParaRPr lang="en-US"/>
          </a:p>
        </p:txBody>
      </p:sp>
    </p:spTree>
    <p:extLst>
      <p:ext uri="{BB962C8B-B14F-4D97-AF65-F5344CB8AC3E}">
        <p14:creationId xmlns:p14="http://schemas.microsoft.com/office/powerpoint/2010/main" val="21006429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462C-1DD3-688C-BF2F-E539915F93AC}"/>
              </a:ext>
            </a:extLst>
          </p:cNvPr>
          <p:cNvSpPr>
            <a:spLocks noGrp="1"/>
          </p:cNvSpPr>
          <p:nvPr>
            <p:ph type="ctrTitle"/>
          </p:nvPr>
        </p:nvSpPr>
        <p:spPr/>
        <p:txBody>
          <a:bodyPr/>
          <a:lstStyle/>
          <a:p>
            <a:r>
              <a:rPr lang="en-US" dirty="0"/>
              <a:t>Data Science in Business</a:t>
            </a:r>
          </a:p>
        </p:txBody>
      </p:sp>
      <p:sp>
        <p:nvSpPr>
          <p:cNvPr id="3" name="Subtitle 2">
            <a:extLst>
              <a:ext uri="{FF2B5EF4-FFF2-40B4-BE49-F238E27FC236}">
                <a16:creationId xmlns:a16="http://schemas.microsoft.com/office/drawing/2014/main" id="{85FA2358-23E2-3921-9170-8373311C1AA8}"/>
              </a:ext>
            </a:extLst>
          </p:cNvPr>
          <p:cNvSpPr>
            <a:spLocks noGrp="1"/>
          </p:cNvSpPr>
          <p:nvPr>
            <p:ph type="subTitle" idx="1"/>
          </p:nvPr>
        </p:nvSpPr>
        <p:spPr/>
        <p:txBody>
          <a:bodyPr>
            <a:normAutofit lnSpcReduction="10000"/>
          </a:bodyPr>
          <a:lstStyle/>
          <a:p>
            <a:r>
              <a:rPr lang="en-US" dirty="0"/>
              <a:t>RHYTHM SHAH</a:t>
            </a:r>
          </a:p>
          <a:p>
            <a:r>
              <a:rPr lang="en-US" dirty="0"/>
              <a:t>20BIT053</a:t>
            </a:r>
          </a:p>
          <a:p>
            <a:r>
              <a:rPr lang="en-US" dirty="0"/>
              <a:t>Jai Hind College</a:t>
            </a:r>
          </a:p>
        </p:txBody>
      </p:sp>
    </p:spTree>
    <p:extLst>
      <p:ext uri="{BB962C8B-B14F-4D97-AF65-F5344CB8AC3E}">
        <p14:creationId xmlns:p14="http://schemas.microsoft.com/office/powerpoint/2010/main" val="58954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3364164937"/>
              </p:ext>
            </p:extLst>
          </p:nvPr>
        </p:nvGraphicFramePr>
        <p:xfrm>
          <a:off x="407030" y="79298"/>
          <a:ext cx="11377940" cy="6425083"/>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IN" sz="1800" dirty="0">
                          <a:latin typeface="Calibri" pitchFamily="34" charset="0"/>
                          <a:ea typeface="Calibri" pitchFamily="34" charset="0"/>
                          <a:cs typeface="Calibri" pitchFamily="34" charset="0"/>
                        </a:rPr>
                        <a:t>TDWI RESEARCH</a:t>
                      </a:r>
                    </a:p>
                  </a:txBody>
                  <a:tcPr/>
                </a:tc>
                <a:tc>
                  <a:txBody>
                    <a:bodyPr/>
                    <a:lstStyle/>
                    <a:p>
                      <a:r>
                        <a:rPr lang="en-IN" sz="1800" dirty="0">
                          <a:latin typeface="Calibri" pitchFamily="34" charset="0"/>
                          <a:ea typeface="Calibri" pitchFamily="34" charset="0"/>
                          <a:cs typeface="Calibri" pitchFamily="34" charset="0"/>
                        </a:rPr>
                        <a:t>Philip </a:t>
                      </a:r>
                      <a:r>
                        <a:rPr lang="en-IN" sz="1800" dirty="0" err="1">
                          <a:latin typeface="Calibri" pitchFamily="34" charset="0"/>
                          <a:ea typeface="Calibri" pitchFamily="34" charset="0"/>
                          <a:cs typeface="Calibri" pitchFamily="34" charset="0"/>
                        </a:rPr>
                        <a:t>Russom</a:t>
                      </a:r>
                      <a:r>
                        <a:rPr lang="en-IN" sz="1800" dirty="0">
                          <a:latin typeface="Calibri" pitchFamily="34" charset="0"/>
                          <a:ea typeface="Calibri" pitchFamily="34" charset="0"/>
                          <a:cs typeface="Calibri" pitchFamily="34" charset="0"/>
                        </a:rPr>
                        <a:t> </a:t>
                      </a:r>
                    </a:p>
                  </a:txBody>
                  <a:tcPr/>
                </a:tc>
                <a:tc>
                  <a:txBody>
                    <a:bodyPr/>
                    <a:lstStyle/>
                    <a:p>
                      <a:r>
                        <a:rPr lang="en-IN" sz="1800" dirty="0">
                          <a:latin typeface="Calibri" pitchFamily="34" charset="0"/>
                          <a:ea typeface="Calibri" pitchFamily="34" charset="0"/>
                          <a:cs typeface="Calibri" pitchFamily="34" charset="0"/>
                        </a:rPr>
                        <a:t>BIG DATA ANALYTICS</a:t>
                      </a:r>
                    </a:p>
                  </a:txBody>
                  <a:tcPr/>
                </a:tc>
                <a:tc>
                  <a:txBody>
                    <a:bodyPr/>
                    <a:lstStyle/>
                    <a:p>
                      <a:r>
                        <a:rPr lang="en-US" sz="1800" dirty="0">
                          <a:latin typeface="Calibri" pitchFamily="34" charset="0"/>
                          <a:ea typeface="Calibri" pitchFamily="34" charset="0"/>
                          <a:cs typeface="Calibri" pitchFamily="34" charset="0"/>
                        </a:rPr>
                        <a:t>Big data analytics is where advanced analytic techniques operate on big data sets. Hence, big data analytics is really about two things—big data and analytics—plus how the two have teamed up to create one of the most profound trends in business intelligence (BI) today. Let’s start by </a:t>
                      </a:r>
                      <a:r>
                        <a:rPr lang="en-US" sz="1800" dirty="0" err="1">
                          <a:latin typeface="Calibri" pitchFamily="34" charset="0"/>
                          <a:ea typeface="Calibri" pitchFamily="34" charset="0"/>
                          <a:cs typeface="Calibri" pitchFamily="34" charset="0"/>
                        </a:rPr>
                        <a:t>defning</a:t>
                      </a:r>
                      <a:r>
                        <a:rPr lang="en-US" sz="1800" dirty="0">
                          <a:latin typeface="Calibri" pitchFamily="34" charset="0"/>
                          <a:ea typeface="Calibri" pitchFamily="34" charset="0"/>
                          <a:cs typeface="Calibri" pitchFamily="34" charset="0"/>
                        </a:rPr>
                        <a:t> advanced analytics, then move on to big data and the combination of the two.</a:t>
                      </a:r>
                      <a:endParaRPr lang="en-IN" sz="1800" dirty="0">
                        <a:latin typeface="Calibri" pitchFamily="34" charset="0"/>
                        <a:ea typeface="Calibri" pitchFamily="34" charset="0"/>
                        <a:cs typeface="Calibri" pitchFamily="34" charset="0"/>
                      </a:endParaRPr>
                    </a:p>
                  </a:txBody>
                  <a:tcPr/>
                </a:tc>
                <a:tc>
                  <a:txBody>
                    <a:bodyPr/>
                    <a:lstStyle/>
                    <a:p>
                      <a:r>
                        <a:rPr lang="en-US" sz="1800" b="0" i="0" kern="1200" dirty="0">
                          <a:solidFill>
                            <a:schemeClr val="dk1"/>
                          </a:solidFill>
                          <a:effectLst/>
                          <a:latin typeface="+mn-lt"/>
                          <a:ea typeface="+mn-ea"/>
                          <a:cs typeface="+mn-cs"/>
                        </a:rPr>
                        <a:t> </a:t>
                      </a:r>
                      <a:r>
                        <a:rPr lang="en-US" sz="1800" dirty="0">
                          <a:latin typeface="Calibri" pitchFamily="34" charset="0"/>
                          <a:ea typeface="Calibri" pitchFamily="34" charset="0"/>
                          <a:cs typeface="Calibri" pitchFamily="34" charset="0"/>
                        </a:rPr>
                        <a:t>Today, enterprises are exploring big data to discover facts they didn’t know before. Tis is an important task right now because the recent economic recession forced deep changes into most businesses, especially those that depend on mass consumers.</a:t>
                      </a:r>
                      <a:endParaRPr lang="en-IN" sz="1800" dirty="0">
                        <a:latin typeface="Calibri" pitchFamily="34" charset="0"/>
                        <a:ea typeface="Calibri" pitchFamily="34" charset="0"/>
                        <a:cs typeface="Calibri" pitchFamily="34" charset="0"/>
                      </a:endParaRPr>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57760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3495583241"/>
              </p:ext>
            </p:extLst>
          </p:nvPr>
        </p:nvGraphicFramePr>
        <p:xfrm>
          <a:off x="407030" y="79298"/>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Calibri" pitchFamily="34" charset="0"/>
                          <a:ea typeface="Calibri" pitchFamily="34" charset="0"/>
                          <a:cs typeface="Calibri" pitchFamily="34" charset="0"/>
                        </a:rPr>
                        <a:t>Journal of Parallel and Distributed Computing </a:t>
                      </a:r>
                    </a:p>
                  </a:txBody>
                  <a:tcPr/>
                </a:tc>
                <a:tc>
                  <a:txBody>
                    <a:bodyPr/>
                    <a:lstStyle/>
                    <a:p>
                      <a:r>
                        <a:rPr lang="en-IN" sz="1800" dirty="0">
                          <a:latin typeface="Calibri" pitchFamily="34" charset="0"/>
                          <a:ea typeface="Calibri" pitchFamily="34" charset="0"/>
                          <a:cs typeface="Calibri" pitchFamily="34" charset="0"/>
                        </a:rPr>
                        <a:t>Karthik </a:t>
                      </a:r>
                      <a:r>
                        <a:rPr lang="en-IN" sz="1800" dirty="0" err="1">
                          <a:latin typeface="Calibri" pitchFamily="34" charset="0"/>
                          <a:ea typeface="Calibri" pitchFamily="34" charset="0"/>
                          <a:cs typeface="Calibri" pitchFamily="34" charset="0"/>
                        </a:rPr>
                        <a:t>kambatla</a:t>
                      </a:r>
                      <a:endParaRPr lang="en-IN" sz="1800" dirty="0">
                        <a:latin typeface="Calibri" pitchFamily="34" charset="0"/>
                        <a:ea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Calibri" pitchFamily="34" charset="0"/>
                          <a:ea typeface="Calibri" pitchFamily="34" charset="0"/>
                          <a:cs typeface="Calibri" pitchFamily="34" charset="0"/>
                        </a:rPr>
                        <a:t>Trends in big data analytics</a:t>
                      </a:r>
                    </a:p>
                  </a:txBody>
                  <a:tcPr/>
                </a:tc>
                <a:tc>
                  <a:txBody>
                    <a:bodyPr/>
                    <a:lstStyle/>
                    <a:p>
                      <a:pPr lvl="0"/>
                      <a:r>
                        <a:rPr lang="en-US" sz="1800" b="0" i="0" kern="1200" dirty="0">
                          <a:solidFill>
                            <a:schemeClr val="dk1"/>
                          </a:solidFill>
                          <a:effectLst/>
                          <a:latin typeface="+mn-lt"/>
                          <a:ea typeface="+mn-ea"/>
                          <a:cs typeface="+mn-cs"/>
                        </a:rPr>
                        <a:t> </a:t>
                      </a:r>
                      <a:r>
                        <a:rPr lang="en-US" sz="1800" b="0" i="0" kern="1200" dirty="0">
                          <a:solidFill>
                            <a:schemeClr val="dk1"/>
                          </a:solidFill>
                          <a:effectLst/>
                          <a:latin typeface="Calibri" pitchFamily="34" charset="0"/>
                          <a:ea typeface="Calibri" pitchFamily="34" charset="0"/>
                          <a:cs typeface="Calibri" pitchFamily="34" charset="0"/>
                        </a:rPr>
                        <a:t>Data repositories for such applications currently exceed exabytes and are rapidly increasing in size. Beyond their sheer magnitude, these datasets and associated applications’ considerations pose significant challenges for method and software development. </a:t>
                      </a:r>
                      <a:endParaRPr lang="en-US" sz="1600" dirty="0"/>
                    </a:p>
                  </a:txBody>
                  <a:tcPr/>
                </a:tc>
                <a:tc>
                  <a:txBody>
                    <a:bodyPr/>
                    <a:lstStyle/>
                    <a:p>
                      <a:r>
                        <a:rPr lang="en-US" sz="1800" b="0" i="0" kern="1200" dirty="0">
                          <a:solidFill>
                            <a:schemeClr val="dk1"/>
                          </a:solidFill>
                          <a:effectLst/>
                          <a:latin typeface="+mn-lt"/>
                          <a:ea typeface="+mn-ea"/>
                          <a:cs typeface="+mn-cs"/>
                        </a:rPr>
                        <a:t> </a:t>
                      </a:r>
                      <a:r>
                        <a:rPr lang="en-US" sz="1800" b="0" i="0" kern="1200" dirty="0">
                          <a:solidFill>
                            <a:schemeClr val="dk1"/>
                          </a:solidFill>
                          <a:effectLst/>
                          <a:latin typeface="Calibri" pitchFamily="34" charset="0"/>
                          <a:ea typeface="Calibri" pitchFamily="34" charset="0"/>
                          <a:cs typeface="Calibri" pitchFamily="34" charset="0"/>
                        </a:rPr>
                        <a:t>overview of the state-of-the-art and focus on emerging trends to highlight the hardware, software, and application landscape of big-data analytics.</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91188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734288701"/>
              </p:ext>
            </p:extLst>
          </p:nvPr>
        </p:nvGraphicFramePr>
        <p:xfrm>
          <a:off x="407030" y="79298"/>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92794">
                  <a:extLst>
                    <a:ext uri="{9D8B030D-6E8A-4147-A177-3AD203B41FA5}">
                      <a16:colId xmlns:a16="http://schemas.microsoft.com/office/drawing/2014/main" val="4209643859"/>
                    </a:ext>
                  </a:extLst>
                </a:gridCol>
                <a:gridCol w="2258382">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IN" sz="1800" dirty="0">
                          <a:latin typeface="Calibri" pitchFamily="34" charset="0"/>
                          <a:ea typeface="Calibri" pitchFamily="34" charset="0"/>
                          <a:cs typeface="Calibri" pitchFamily="34" charset="0"/>
                        </a:rPr>
                        <a:t>Springer</a:t>
                      </a:r>
                    </a:p>
                    <a:p>
                      <a:endParaRPr lang="en-IN" sz="1800" dirty="0">
                        <a:latin typeface="Calibri" pitchFamily="34" charset="0"/>
                        <a:ea typeface="Calibri" pitchFamily="34" charset="0"/>
                        <a:cs typeface="Calibri" pitchFamily="34" charset="0"/>
                      </a:endParaRPr>
                    </a:p>
                  </a:txBody>
                  <a:tcPr/>
                </a:tc>
                <a:tc>
                  <a:txBody>
                    <a:bodyPr/>
                    <a:lstStyle/>
                    <a:p>
                      <a:r>
                        <a:rPr lang="en-IN" sz="1800" dirty="0">
                          <a:latin typeface="Calibri" pitchFamily="34" charset="0"/>
                          <a:ea typeface="Calibri" pitchFamily="34" charset="0"/>
                          <a:cs typeface="Calibri" pitchFamily="34" charset="0"/>
                        </a:rPr>
                        <a:t>Michael Berthold</a:t>
                      </a:r>
                    </a:p>
                  </a:txBody>
                  <a:tcPr/>
                </a:tc>
                <a:tc>
                  <a:txBody>
                    <a:bodyPr/>
                    <a:lstStyle/>
                    <a:p>
                      <a:r>
                        <a:rPr lang="en-IN" sz="1800" dirty="0">
                          <a:latin typeface="Calibri" pitchFamily="34" charset="0"/>
                          <a:ea typeface="Calibri" pitchFamily="34" charset="0"/>
                          <a:cs typeface="Calibri" pitchFamily="34" charset="0"/>
                        </a:rPr>
                        <a:t>Intelligent</a:t>
                      </a:r>
                    </a:p>
                    <a:p>
                      <a:r>
                        <a:rPr lang="en-IN" sz="1800" dirty="0">
                          <a:latin typeface="Calibri" pitchFamily="34" charset="0"/>
                          <a:ea typeface="Calibri" pitchFamily="34" charset="0"/>
                          <a:cs typeface="Calibri" pitchFamily="34" charset="0"/>
                        </a:rPr>
                        <a:t>Data Analysis</a:t>
                      </a:r>
                    </a:p>
                  </a:txBody>
                  <a:tcPr/>
                </a:tc>
                <a:tc>
                  <a:txBody>
                    <a:bodyPr/>
                    <a:lstStyle/>
                    <a:p>
                      <a:r>
                        <a:rPr lang="en-US" sz="1800" dirty="0">
                          <a:latin typeface="Calibri" pitchFamily="34" charset="0"/>
                          <a:ea typeface="Calibri" pitchFamily="34" charset="0"/>
                          <a:cs typeface="Calibri" pitchFamily="34" charset="0"/>
                        </a:rPr>
                        <a:t>They deal with kernel methods and support </a:t>
                      </a:r>
                      <a:r>
                        <a:rPr lang="en-US" sz="1800" dirty="0" err="1">
                          <a:latin typeface="Calibri" pitchFamily="34" charset="0"/>
                          <a:ea typeface="Calibri" pitchFamily="34" charset="0"/>
                          <a:cs typeface="Calibri" pitchFamily="34" charset="0"/>
                        </a:rPr>
                        <a:t>vec</a:t>
                      </a:r>
                      <a:r>
                        <a:rPr lang="en-US" sz="1800" dirty="0">
                          <a:latin typeface="Calibri" pitchFamily="34" charset="0"/>
                          <a:ea typeface="Calibri" pitchFamily="34" charset="0"/>
                          <a:cs typeface="Calibri" pitchFamily="34" charset="0"/>
                        </a:rPr>
                        <a:t>-</a:t>
                      </a:r>
                    </a:p>
                    <a:p>
                      <a:r>
                        <a:rPr lang="en-US" sz="1800" dirty="0">
                          <a:latin typeface="Calibri" pitchFamily="34" charset="0"/>
                          <a:ea typeface="Calibri" pitchFamily="34" charset="0"/>
                          <a:cs typeface="Calibri" pitchFamily="34" charset="0"/>
                        </a:rPr>
                        <a:t>tor machines on the one hand, and visualization on the other. Kernel methods</a:t>
                      </a:r>
                    </a:p>
                    <a:p>
                      <a:r>
                        <a:rPr lang="en-US" sz="1800" dirty="0">
                          <a:latin typeface="Calibri" pitchFamily="34" charset="0"/>
                          <a:ea typeface="Calibri" pitchFamily="34" charset="0"/>
                          <a:cs typeface="Calibri" pitchFamily="34" charset="0"/>
                        </a:rPr>
                        <a:t>represent a relatively new technology, but one which is showing great promise.</a:t>
                      </a:r>
                    </a:p>
                  </a:txBody>
                  <a:tcPr/>
                </a:tc>
                <a:tc>
                  <a:txBody>
                    <a:bodyPr/>
                    <a:lstStyle/>
                    <a:p>
                      <a:r>
                        <a:rPr lang="en-US" sz="1800" b="0" i="0" kern="1200" dirty="0">
                          <a:solidFill>
                            <a:schemeClr val="dk1"/>
                          </a:solidFill>
                          <a:effectLst/>
                          <a:latin typeface="+mn-lt"/>
                          <a:ea typeface="+mn-ea"/>
                          <a:cs typeface="+mn-cs"/>
                        </a:rPr>
                        <a:t> </a:t>
                      </a:r>
                      <a:r>
                        <a:rPr lang="en-US" sz="1800" dirty="0">
                          <a:latin typeface="Calibri" pitchFamily="34" charset="0"/>
                          <a:ea typeface="Calibri" pitchFamily="34" charset="0"/>
                          <a:cs typeface="Calibri" pitchFamily="34" charset="0"/>
                        </a:rPr>
                        <a:t>The importance of </a:t>
                      </a:r>
                      <a:r>
                        <a:rPr lang="en-US" sz="1800" dirty="0" err="1">
                          <a:latin typeface="Calibri" pitchFamily="34" charset="0"/>
                          <a:ea typeface="Calibri" pitchFamily="34" charset="0"/>
                          <a:cs typeface="Calibri" pitchFamily="34" charset="0"/>
                        </a:rPr>
                        <a:t>intelhgent</a:t>
                      </a:r>
                      <a:r>
                        <a:rPr lang="en-US" sz="1800" dirty="0">
                          <a:latin typeface="Calibri" pitchFamily="34" charset="0"/>
                          <a:ea typeface="Calibri" pitchFamily="34" charset="0"/>
                          <a:cs typeface="Calibri" pitchFamily="34" charset="0"/>
                        </a:rPr>
                        <a:t> data analysis arises from the fact that the</a:t>
                      </a:r>
                    </a:p>
                    <a:p>
                      <a:r>
                        <a:rPr lang="en-US" sz="1800" dirty="0">
                          <a:latin typeface="Calibri" pitchFamily="34" charset="0"/>
                          <a:ea typeface="Calibri" pitchFamily="34" charset="0"/>
                          <a:cs typeface="Calibri" pitchFamily="34" charset="0"/>
                        </a:rPr>
                        <a:t>modern world is a data-driven world. </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3455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CBBD-25E9-BF92-B29D-02FBD7E5EF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C2FA48-2307-88F4-C531-4AB429F0AB80}"/>
              </a:ext>
            </a:extLst>
          </p:cNvPr>
          <p:cNvSpPr>
            <a:spLocks noGrp="1"/>
          </p:cNvSpPr>
          <p:nvPr>
            <p:ph idx="1"/>
          </p:nvPr>
        </p:nvSpPr>
        <p:spPr/>
        <p:txBody>
          <a:bodyPr/>
          <a:lstStyle/>
          <a:p>
            <a:r>
              <a:rPr lang="en-US" b="0" i="0" dirty="0">
                <a:solidFill>
                  <a:srgbClr val="51565E"/>
                </a:solidFill>
                <a:effectLst/>
                <a:latin typeface="Roboto" panose="02000000000000000000" pitchFamily="2" charset="0"/>
              </a:rPr>
              <a:t>Data science is an essential part of many industries today, given the massive amounts of data that are produced, and is one of the most debated topics in IT circles.</a:t>
            </a:r>
          </a:p>
          <a:p>
            <a:r>
              <a:rPr lang="en-US" b="0" i="0" dirty="0">
                <a:solidFill>
                  <a:srgbClr val="51565E"/>
                </a:solidFill>
                <a:effectLst/>
                <a:latin typeface="Roboto" panose="02000000000000000000" pitchFamily="2" charset="0"/>
              </a:rPr>
              <a:t> Its popularity has grown over the years, and companies have started implementing data science techniques to grow their business and increase customer satisfaction</a:t>
            </a:r>
          </a:p>
          <a:p>
            <a:r>
              <a:rPr lang="en-US" dirty="0">
                <a:solidFill>
                  <a:srgbClr val="51565E"/>
                </a:solidFill>
                <a:latin typeface="Roboto" panose="02000000000000000000" pitchFamily="2" charset="0"/>
              </a:rPr>
              <a:t>Every Business has to use data science to upgrade and expand their business</a:t>
            </a:r>
          </a:p>
          <a:p>
            <a:r>
              <a:rPr lang="en-US" dirty="0">
                <a:solidFill>
                  <a:schemeClr val="tx1">
                    <a:lumMod val="65000"/>
                    <a:lumOff val="35000"/>
                  </a:schemeClr>
                </a:solidFill>
                <a:latin typeface="Roboto" panose="02000000000000000000" pitchFamily="2" charset="0"/>
                <a:ea typeface="Roboto" panose="02000000000000000000" pitchFamily="2" charset="0"/>
              </a:rPr>
              <a:t>E</a:t>
            </a:r>
            <a:r>
              <a:rPr lang="en-US" i="0" dirty="0">
                <a:solidFill>
                  <a:schemeClr val="tx1">
                    <a:lumMod val="65000"/>
                    <a:lumOff val="35000"/>
                  </a:schemeClr>
                </a:solidFill>
                <a:effectLst/>
                <a:latin typeface="Roboto" panose="02000000000000000000" pitchFamily="2" charset="0"/>
                <a:ea typeface="Roboto" panose="02000000000000000000" pitchFamily="2" charset="0"/>
              </a:rPr>
              <a:t>nables companies to efficiently understand gigantic data from multiple sources and derive valuable insights to make smarter data-driven decisions</a:t>
            </a:r>
            <a:endParaRPr lang="en-US" dirty="0">
              <a:solidFill>
                <a:schemeClr val="tx1">
                  <a:lumMod val="65000"/>
                  <a:lumOff val="3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9454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D58D-D7F8-B9FD-1D64-44B8352C0B27}"/>
              </a:ext>
            </a:extLst>
          </p:cNvPr>
          <p:cNvSpPr>
            <a:spLocks noGrp="1"/>
          </p:cNvSpPr>
          <p:nvPr>
            <p:ph type="title"/>
          </p:nvPr>
        </p:nvSpPr>
        <p:spPr>
          <a:xfrm>
            <a:off x="2264087" y="2519083"/>
            <a:ext cx="8596668" cy="1320800"/>
          </a:xfrm>
        </p:spPr>
        <p:txBody>
          <a:bodyPr/>
          <a:lstStyle/>
          <a:p>
            <a:r>
              <a:rPr lang="en-US" dirty="0"/>
              <a:t>THANK YOU</a:t>
            </a:r>
          </a:p>
        </p:txBody>
      </p:sp>
      <p:sp>
        <p:nvSpPr>
          <p:cNvPr id="5" name="Content Placeholder 4">
            <a:extLst>
              <a:ext uri="{FF2B5EF4-FFF2-40B4-BE49-F238E27FC236}">
                <a16:creationId xmlns:a16="http://schemas.microsoft.com/office/drawing/2014/main" id="{05C92D12-BDEB-E118-E28D-B79EBFB858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287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35FD-998E-EFC7-A8C2-E801E3C5E689}"/>
              </a:ext>
            </a:extLst>
          </p:cNvPr>
          <p:cNvSpPr>
            <a:spLocks noGrp="1"/>
          </p:cNvSpPr>
          <p:nvPr>
            <p:ph type="title"/>
          </p:nvPr>
        </p:nvSpPr>
        <p:spPr/>
        <p:txBody>
          <a:bodyPr/>
          <a:lstStyle/>
          <a:p>
            <a:pPr algn="ctr"/>
            <a:r>
              <a:rPr lang="en-US" dirty="0"/>
              <a:t> CONTENTS</a:t>
            </a:r>
          </a:p>
        </p:txBody>
      </p:sp>
      <p:sp>
        <p:nvSpPr>
          <p:cNvPr id="3" name="Content Placeholder 2">
            <a:extLst>
              <a:ext uri="{FF2B5EF4-FFF2-40B4-BE49-F238E27FC236}">
                <a16:creationId xmlns:a16="http://schemas.microsoft.com/office/drawing/2014/main" id="{9FE4853B-4EB4-9AF8-792D-7443C88E13B9}"/>
              </a:ext>
            </a:extLst>
          </p:cNvPr>
          <p:cNvSpPr>
            <a:spLocks noGrp="1"/>
          </p:cNvSpPr>
          <p:nvPr>
            <p:ph idx="1"/>
          </p:nvPr>
        </p:nvSpPr>
        <p:spPr/>
        <p:txBody>
          <a:bodyPr/>
          <a:lstStyle/>
          <a:p>
            <a:r>
              <a:rPr lang="en-US" dirty="0"/>
              <a:t>INTRODUCTION</a:t>
            </a:r>
          </a:p>
          <a:p>
            <a:r>
              <a:rPr lang="en-US" dirty="0"/>
              <a:t>LITERATURE REVIEW</a:t>
            </a:r>
          </a:p>
          <a:p>
            <a:r>
              <a:rPr lang="en-US" dirty="0"/>
              <a:t>CONCLUSION</a:t>
            </a:r>
          </a:p>
          <a:p>
            <a:r>
              <a:rPr lang="en-US"/>
              <a:t>REFERENCES</a:t>
            </a:r>
          </a:p>
        </p:txBody>
      </p:sp>
    </p:spTree>
    <p:extLst>
      <p:ext uri="{BB962C8B-B14F-4D97-AF65-F5344CB8AC3E}">
        <p14:creationId xmlns:p14="http://schemas.microsoft.com/office/powerpoint/2010/main" val="290513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2049532722"/>
              </p:ext>
            </p:extLst>
          </p:nvPr>
        </p:nvGraphicFramePr>
        <p:xfrm>
          <a:off x="407030" y="79298"/>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IN" sz="1800" dirty="0">
                          <a:latin typeface="Calibri" pitchFamily="34" charset="0"/>
                          <a:ea typeface="Calibri" pitchFamily="34" charset="0"/>
                          <a:cs typeface="Calibri" pitchFamily="34" charset="0"/>
                        </a:rPr>
                        <a:t>NEW</a:t>
                      </a:r>
                      <a:r>
                        <a:rPr lang="en-IN" sz="1800" baseline="0" dirty="0">
                          <a:latin typeface="Calibri" pitchFamily="34" charset="0"/>
                          <a:ea typeface="Calibri" pitchFamily="34" charset="0"/>
                          <a:cs typeface="Calibri" pitchFamily="34" charset="0"/>
                        </a:rPr>
                        <a:t> YORK UNIVERSITY</a:t>
                      </a:r>
                      <a:endParaRPr lang="en-IN" sz="1800" dirty="0">
                        <a:latin typeface="Calibri" pitchFamily="34" charset="0"/>
                        <a:ea typeface="Calibri" pitchFamily="34" charset="0"/>
                        <a:cs typeface="Calibri"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ea typeface="Calibri" pitchFamily="34" charset="0"/>
                          <a:cs typeface="Calibri" pitchFamily="34" charset="0"/>
                        </a:rPr>
                        <a:t>Vasant Dhar</a:t>
                      </a:r>
                    </a:p>
                    <a:p>
                      <a:endParaRPr lang="en-US" dirty="0"/>
                    </a:p>
                  </a:txBody>
                  <a:tcPr/>
                </a:tc>
                <a:tc>
                  <a:txBody>
                    <a:bodyPr/>
                    <a:lstStyle/>
                    <a:p>
                      <a:r>
                        <a:rPr lang="en-IN" sz="1800" dirty="0">
                          <a:latin typeface="Calibri" pitchFamily="34" charset="0"/>
                          <a:ea typeface="Calibri" pitchFamily="34" charset="0"/>
                          <a:cs typeface="Calibri" pitchFamily="34" charset="0"/>
                        </a:rPr>
                        <a:t>Data Science and Prediction</a:t>
                      </a:r>
                    </a:p>
                  </a:txBody>
                  <a:tcPr/>
                </a:tc>
                <a:tc>
                  <a:txBody>
                    <a:bodyPr/>
                    <a:lstStyle/>
                    <a:p>
                      <a:r>
                        <a:rPr lang="en-US" sz="1800" dirty="0">
                          <a:latin typeface="Calibri" pitchFamily="34" charset="0"/>
                          <a:ea typeface="Calibri" pitchFamily="34" charset="0"/>
                          <a:cs typeface="Calibri" pitchFamily="34" charset="0"/>
                        </a:rPr>
                        <a:t>The use of the term “Data Science” is becoming increasingly common along with “Big Data.” What does</a:t>
                      </a:r>
                    </a:p>
                    <a:p>
                      <a:r>
                        <a:rPr lang="en-US" sz="1800" dirty="0">
                          <a:latin typeface="Calibri" pitchFamily="34" charset="0"/>
                          <a:ea typeface="Calibri" pitchFamily="34" charset="0"/>
                          <a:cs typeface="Calibri" pitchFamily="34" charset="0"/>
                        </a:rPr>
                        <a:t>Data Science mean? Is there something unique about it? What skills should a “data scientist” possess to</a:t>
                      </a:r>
                    </a:p>
                    <a:p>
                      <a:r>
                        <a:rPr lang="en-US" sz="1800" dirty="0">
                          <a:latin typeface="Calibri" pitchFamily="34" charset="0"/>
                          <a:ea typeface="Calibri" pitchFamily="34" charset="0"/>
                          <a:cs typeface="Calibri" pitchFamily="34" charset="0"/>
                        </a:rPr>
                        <a:t>be productive in the emerging digital age characterized by a deluge of data? What are the implications</a:t>
                      </a:r>
                    </a:p>
                    <a:p>
                      <a:r>
                        <a:rPr lang="en-US" sz="1800" dirty="0">
                          <a:latin typeface="Calibri" pitchFamily="34" charset="0"/>
                          <a:ea typeface="Calibri" pitchFamily="34" charset="0"/>
                          <a:cs typeface="Calibri" pitchFamily="34" charset="0"/>
                        </a:rPr>
                        <a:t>for scientific inquiry?</a:t>
                      </a:r>
                      <a:endParaRPr lang="en-IN" sz="1800" dirty="0">
                        <a:latin typeface="Calibri" pitchFamily="34" charset="0"/>
                        <a:ea typeface="Calibri" pitchFamily="34" charset="0"/>
                        <a:cs typeface="Calibri" pitchFamily="34" charset="0"/>
                      </a:endParaRPr>
                    </a:p>
                  </a:txBody>
                  <a:tcPr/>
                </a:tc>
                <a:tc>
                  <a:txBody>
                    <a:bodyPr/>
                    <a:lstStyle/>
                    <a:p>
                      <a:r>
                        <a:rPr lang="en-US" sz="1800" b="0" i="0" kern="1200" dirty="0">
                          <a:solidFill>
                            <a:schemeClr val="dk1"/>
                          </a:solidFill>
                          <a:effectLst/>
                          <a:latin typeface="+mn-lt"/>
                          <a:ea typeface="+mn-ea"/>
                          <a:cs typeface="+mn-cs"/>
                        </a:rPr>
                        <a:t> Data Science is everywhere.</a:t>
                      </a:r>
                    </a:p>
                    <a:p>
                      <a:r>
                        <a:rPr lang="en-US" sz="1800" b="0" i="0" kern="1200" dirty="0">
                          <a:solidFill>
                            <a:schemeClr val="dk1"/>
                          </a:solidFill>
                          <a:effectLst/>
                          <a:latin typeface="+mn-lt"/>
                          <a:ea typeface="+mn-ea"/>
                          <a:cs typeface="+mn-cs"/>
                        </a:rPr>
                        <a:t>Data science combines math and statistics, specialized programming, advanced analytics, artificial intelligence (AI), and machine learning with specific subject</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28175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62F2-5D50-B8BC-8D79-50919AFC22C9}"/>
              </a:ext>
            </a:extLst>
          </p:cNvPr>
          <p:cNvSpPr>
            <a:spLocks noGrp="1"/>
          </p:cNvSpPr>
          <p:nvPr>
            <p:ph type="title"/>
          </p:nvPr>
        </p:nvSpPr>
        <p:spPr>
          <a:xfrm>
            <a:off x="-1" y="197223"/>
            <a:ext cx="12192001" cy="1320800"/>
          </a:xfrm>
        </p:spPr>
        <p:txBody>
          <a:bodyPr/>
          <a:lstStyle/>
          <a:p>
            <a:pPr algn="ctr"/>
            <a:r>
              <a:rPr lang="en-US" dirty="0"/>
              <a:t>LITERATURE REVIEW</a:t>
            </a:r>
          </a:p>
        </p:txBody>
      </p:sp>
      <p:graphicFrame>
        <p:nvGraphicFramePr>
          <p:cNvPr id="4" name="Table 4">
            <a:extLst>
              <a:ext uri="{FF2B5EF4-FFF2-40B4-BE49-F238E27FC236}">
                <a16:creationId xmlns:a16="http://schemas.microsoft.com/office/drawing/2014/main" id="{53132106-1EB4-6315-6D3A-532031137841}"/>
              </a:ext>
            </a:extLst>
          </p:cNvPr>
          <p:cNvGraphicFramePr>
            <a:graphicFrameLocks noGrp="1"/>
          </p:cNvGraphicFramePr>
          <p:nvPr>
            <p:ph idx="1"/>
            <p:extLst>
              <p:ext uri="{D42A27DB-BD31-4B8C-83A1-F6EECF244321}">
                <p14:modId xmlns:p14="http://schemas.microsoft.com/office/powerpoint/2010/main" val="3102642783"/>
              </p:ext>
            </p:extLst>
          </p:nvPr>
        </p:nvGraphicFramePr>
        <p:xfrm>
          <a:off x="383754" y="857623"/>
          <a:ext cx="11548270" cy="5760934"/>
        </p:xfrm>
        <a:graphic>
          <a:graphicData uri="http://schemas.openxmlformats.org/drawingml/2006/table">
            <a:tbl>
              <a:tblPr firstRow="1" bandRow="1">
                <a:tableStyleId>{5C22544A-7EE6-4342-B048-85BDC9FD1C3A}</a:tableStyleId>
              </a:tblPr>
              <a:tblGrid>
                <a:gridCol w="2309654">
                  <a:extLst>
                    <a:ext uri="{9D8B030D-6E8A-4147-A177-3AD203B41FA5}">
                      <a16:colId xmlns:a16="http://schemas.microsoft.com/office/drawing/2014/main" val="711081652"/>
                    </a:ext>
                  </a:extLst>
                </a:gridCol>
                <a:gridCol w="2309654">
                  <a:extLst>
                    <a:ext uri="{9D8B030D-6E8A-4147-A177-3AD203B41FA5}">
                      <a16:colId xmlns:a16="http://schemas.microsoft.com/office/drawing/2014/main" val="4209643859"/>
                    </a:ext>
                  </a:extLst>
                </a:gridCol>
                <a:gridCol w="2309654">
                  <a:extLst>
                    <a:ext uri="{9D8B030D-6E8A-4147-A177-3AD203B41FA5}">
                      <a16:colId xmlns:a16="http://schemas.microsoft.com/office/drawing/2014/main" val="2758263343"/>
                    </a:ext>
                  </a:extLst>
                </a:gridCol>
                <a:gridCol w="2309654">
                  <a:extLst>
                    <a:ext uri="{9D8B030D-6E8A-4147-A177-3AD203B41FA5}">
                      <a16:colId xmlns:a16="http://schemas.microsoft.com/office/drawing/2014/main" val="483849153"/>
                    </a:ext>
                  </a:extLst>
                </a:gridCol>
                <a:gridCol w="2309654">
                  <a:extLst>
                    <a:ext uri="{9D8B030D-6E8A-4147-A177-3AD203B41FA5}">
                      <a16:colId xmlns:a16="http://schemas.microsoft.com/office/drawing/2014/main" val="468760441"/>
                    </a:ext>
                  </a:extLst>
                </a:gridCol>
              </a:tblGrid>
              <a:tr h="1036534">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4685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Formal Aspects of Computing (2021)</a:t>
                      </a:r>
                      <a:endParaRPr lang="en-IN" sz="1800" dirty="0"/>
                    </a:p>
                    <a:p>
                      <a:endParaRPr lang="en-US" dirty="0"/>
                    </a:p>
                  </a:txBody>
                  <a:tcPr/>
                </a:tc>
                <a:tc>
                  <a:txBody>
                    <a:bodyPr/>
                    <a:lstStyle/>
                    <a:p>
                      <a:r>
                        <a:rPr lang="en-US" dirty="0"/>
                        <a:t>DAKUO WANG, IBM Research </a:t>
                      </a:r>
                    </a:p>
                    <a:p>
                      <a:r>
                        <a:rPr lang="en-US" dirty="0"/>
                        <a:t>Q. VERA LIAO, IBM Research </a:t>
                      </a:r>
                    </a:p>
                    <a:p>
                      <a:r>
                        <a:rPr lang="en-US" dirty="0"/>
                        <a:t>YUNFENG ZHANG, IBM Research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How Much Automation Does a Data Scientist Want? </a:t>
                      </a:r>
                    </a:p>
                    <a:p>
                      <a:endParaRPr lang="en-US" dirty="0"/>
                    </a:p>
                  </a:txBody>
                  <a:tcPr/>
                </a:tc>
                <a:tc>
                  <a:txBody>
                    <a:bodyPr/>
                    <a:lstStyle/>
                    <a:p>
                      <a:pPr lvl="0"/>
                      <a:r>
                        <a:rPr lang="en-US" sz="1600" b="0" i="0" kern="1200" dirty="0">
                          <a:solidFill>
                            <a:schemeClr val="dk1"/>
                          </a:solidFill>
                          <a:effectLst/>
                          <a:latin typeface="+mn-lt"/>
                          <a:ea typeface="+mn-ea"/>
                          <a:cs typeface="+mn-cs"/>
                        </a:rPr>
                        <a:t>With the recent promising advancement of </a:t>
                      </a:r>
                      <a:r>
                        <a:rPr lang="en-US" sz="1600" b="0" i="0" kern="1200" dirty="0" err="1">
                          <a:solidFill>
                            <a:schemeClr val="dk1"/>
                          </a:solidFill>
                          <a:effectLst/>
                          <a:latin typeface="+mn-lt"/>
                          <a:ea typeface="+mn-ea"/>
                          <a:cs typeface="+mn-cs"/>
                        </a:rPr>
                        <a:t>AutoML</a:t>
                      </a:r>
                      <a:r>
                        <a:rPr lang="en-US" sz="1600" b="0" i="0" kern="1200" dirty="0">
                          <a:solidFill>
                            <a:schemeClr val="dk1"/>
                          </a:solidFill>
                          <a:effectLst/>
                          <a:latin typeface="+mn-lt"/>
                          <a:ea typeface="+mn-ea"/>
                          <a:cs typeface="+mn-cs"/>
                        </a:rPr>
                        <a:t> research, more and more researchers have started to explore the possibility of a full end-to-end </a:t>
                      </a:r>
                      <a:r>
                        <a:rPr lang="en-US" sz="1600" b="0" i="0" kern="1200" dirty="0" err="1">
                          <a:solidFill>
                            <a:schemeClr val="dk1"/>
                          </a:solidFill>
                          <a:effectLst/>
                          <a:latin typeface="+mn-lt"/>
                          <a:ea typeface="+mn-ea"/>
                          <a:cs typeface="+mn-cs"/>
                        </a:rPr>
                        <a:t>AutoML</a:t>
                      </a:r>
                      <a:r>
                        <a:rPr lang="en-US" sz="1600" b="0" i="0" kern="1200" dirty="0">
                          <a:solidFill>
                            <a:schemeClr val="dk1"/>
                          </a:solidFill>
                          <a:effectLst/>
                          <a:latin typeface="+mn-lt"/>
                          <a:ea typeface="+mn-ea"/>
                          <a:cs typeface="+mn-cs"/>
                        </a:rPr>
                        <a:t> system. In that vision, from the requirement gathering and problem formulation, to data cleaning, to model building and deployment, and eventually to decision making, no human is needed in this process </a:t>
                      </a:r>
                      <a:endParaRPr lang="en-US" sz="1600" dirty="0"/>
                    </a:p>
                  </a:txBody>
                  <a:tcPr/>
                </a:tc>
                <a:tc>
                  <a:txBody>
                    <a:bodyPr/>
                    <a:lstStyle/>
                    <a:p>
                      <a:r>
                        <a:rPr lang="en-US" sz="1800" b="0" i="0" kern="1200" dirty="0">
                          <a:solidFill>
                            <a:schemeClr val="dk1"/>
                          </a:solidFill>
                          <a:effectLst/>
                          <a:latin typeface="+mn-lt"/>
                          <a:ea typeface="+mn-ea"/>
                          <a:cs typeface="+mn-cs"/>
                        </a:rPr>
                        <a:t>humanin-the-loop </a:t>
                      </a:r>
                      <a:r>
                        <a:rPr lang="en-US" sz="1800" b="0" i="0" kern="1200" dirty="0" err="1">
                          <a:solidFill>
                            <a:schemeClr val="dk1"/>
                          </a:solidFill>
                          <a:effectLst/>
                          <a:latin typeface="+mn-lt"/>
                          <a:ea typeface="+mn-ea"/>
                          <a:cs typeface="+mn-cs"/>
                        </a:rPr>
                        <a:t>AutoML</a:t>
                      </a:r>
                      <a:r>
                        <a:rPr lang="en-US" sz="1800" b="0" i="0" kern="1200" dirty="0">
                          <a:solidFill>
                            <a:schemeClr val="dk1"/>
                          </a:solidFill>
                          <a:effectLst/>
                          <a:latin typeface="+mn-lt"/>
                          <a:ea typeface="+mn-ea"/>
                          <a:cs typeface="+mn-cs"/>
                        </a:rPr>
                        <a:t> framework will be capable of evolving along with new findings and methods, and will help with the evolving research endeavor as well as the soon-to-come user adoption.</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245512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F902-7018-E28B-41AF-D95A633B0D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C76214-C429-F984-FFD5-9DDF789E8D87}"/>
              </a:ext>
            </a:extLst>
          </p:cNvPr>
          <p:cNvSpPr>
            <a:spLocks noGrp="1"/>
          </p:cNvSpPr>
          <p:nvPr>
            <p:ph idx="1"/>
          </p:nvPr>
        </p:nvSpPr>
        <p:spPr/>
        <p:txBody>
          <a:bodyPr/>
          <a:lstStyle/>
          <a:p>
            <a:endParaRPr lang="en-US"/>
          </a:p>
        </p:txBody>
      </p:sp>
      <p:graphicFrame>
        <p:nvGraphicFramePr>
          <p:cNvPr id="4" name="Table 4">
            <a:extLst>
              <a:ext uri="{FF2B5EF4-FFF2-40B4-BE49-F238E27FC236}">
                <a16:creationId xmlns:a16="http://schemas.microsoft.com/office/drawing/2014/main" id="{0676FB1B-838D-4CA1-4B8F-4C846066B609}"/>
              </a:ext>
            </a:extLst>
          </p:cNvPr>
          <p:cNvGraphicFramePr>
            <a:graphicFrameLocks/>
          </p:cNvGraphicFramePr>
          <p:nvPr>
            <p:extLst>
              <p:ext uri="{D42A27DB-BD31-4B8C-83A1-F6EECF244321}">
                <p14:modId xmlns:p14="http://schemas.microsoft.com/office/powerpoint/2010/main" val="3585812235"/>
              </p:ext>
            </p:extLst>
          </p:nvPr>
        </p:nvGraphicFramePr>
        <p:xfrm>
          <a:off x="276567" y="258379"/>
          <a:ext cx="11638865" cy="6223103"/>
        </p:xfrm>
        <a:graphic>
          <a:graphicData uri="http://schemas.openxmlformats.org/drawingml/2006/table">
            <a:tbl>
              <a:tblPr firstRow="1" bandRow="1">
                <a:tableStyleId>{5C22544A-7EE6-4342-B048-85BDC9FD1C3A}</a:tableStyleId>
              </a:tblPr>
              <a:tblGrid>
                <a:gridCol w="2327773">
                  <a:extLst>
                    <a:ext uri="{9D8B030D-6E8A-4147-A177-3AD203B41FA5}">
                      <a16:colId xmlns:a16="http://schemas.microsoft.com/office/drawing/2014/main" val="711081652"/>
                    </a:ext>
                  </a:extLst>
                </a:gridCol>
                <a:gridCol w="2327773">
                  <a:extLst>
                    <a:ext uri="{9D8B030D-6E8A-4147-A177-3AD203B41FA5}">
                      <a16:colId xmlns:a16="http://schemas.microsoft.com/office/drawing/2014/main" val="4209643859"/>
                    </a:ext>
                  </a:extLst>
                </a:gridCol>
                <a:gridCol w="2327773">
                  <a:extLst>
                    <a:ext uri="{9D8B030D-6E8A-4147-A177-3AD203B41FA5}">
                      <a16:colId xmlns:a16="http://schemas.microsoft.com/office/drawing/2014/main" val="2758263343"/>
                    </a:ext>
                  </a:extLst>
                </a:gridCol>
                <a:gridCol w="2327773">
                  <a:extLst>
                    <a:ext uri="{9D8B030D-6E8A-4147-A177-3AD203B41FA5}">
                      <a16:colId xmlns:a16="http://schemas.microsoft.com/office/drawing/2014/main" val="483849153"/>
                    </a:ext>
                  </a:extLst>
                </a:gridCol>
                <a:gridCol w="2327773">
                  <a:extLst>
                    <a:ext uri="{9D8B030D-6E8A-4147-A177-3AD203B41FA5}">
                      <a16:colId xmlns:a16="http://schemas.microsoft.com/office/drawing/2014/main" val="468760441"/>
                    </a:ext>
                  </a:extLst>
                </a:gridCol>
              </a:tblGrid>
              <a:tr h="1139148">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083955">
                <a:tc>
                  <a:txBody>
                    <a:bodyPr/>
                    <a:lstStyle/>
                    <a:p>
                      <a:r>
                        <a:rPr lang="en-US" dirty="0"/>
                        <a:t>Eller College of Management, University of Arizona,</a:t>
                      </a:r>
                    </a:p>
                  </a:txBody>
                  <a:tcPr/>
                </a:tc>
                <a:tc>
                  <a:txBody>
                    <a:bodyPr/>
                    <a:lstStyle/>
                    <a:p>
                      <a:r>
                        <a:rPr lang="en-US" dirty="0" err="1"/>
                        <a:t>Hsinchun</a:t>
                      </a:r>
                      <a:r>
                        <a:rPr lang="en-US" dirty="0"/>
                        <a:t> Chen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BUSINESS INTELLIGENCE AND ANALYTICS: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FROM BIG DATA TO BIG IMPACT </a:t>
                      </a:r>
                    </a:p>
                  </a:txBody>
                  <a:tcPr/>
                </a:tc>
                <a:tc>
                  <a:txBody>
                    <a:bodyPr/>
                    <a:lstStyle/>
                    <a:p>
                      <a:pPr lvl="0"/>
                      <a:r>
                        <a:rPr lang="en-US" sz="1800" b="0" i="0" kern="1200" dirty="0">
                          <a:solidFill>
                            <a:schemeClr val="dk1"/>
                          </a:solidFill>
                          <a:effectLst/>
                          <a:latin typeface="+mn-lt"/>
                          <a:ea typeface="+mn-ea"/>
                          <a:cs typeface="+mn-cs"/>
                        </a:rPr>
                        <a:t> In addition to the underlying data processing and analytical technologies, BI&amp;A includes business-centric practices and methodologies that can be applied to various high-impact applications such as e-commerce, market intelligence, e-government, healthcare, and security.</a:t>
                      </a:r>
                      <a:r>
                        <a:rPr lang="en-US" sz="1600" b="0" i="0" kern="1200" dirty="0">
                          <a:solidFill>
                            <a:schemeClr val="dk1"/>
                          </a:solidFill>
                          <a:effectLst/>
                          <a:latin typeface="+mn-lt"/>
                          <a:ea typeface="+mn-ea"/>
                          <a:cs typeface="+mn-cs"/>
                        </a:rPr>
                        <a:t> </a:t>
                      </a:r>
                      <a:endParaRPr lang="en-US" sz="1600" dirty="0"/>
                    </a:p>
                  </a:txBody>
                  <a:tcPr/>
                </a:tc>
                <a:tc>
                  <a:txBody>
                    <a:bodyPr/>
                    <a:lstStyle/>
                    <a:p>
                      <a:r>
                        <a:rPr lang="en-US" sz="1800" b="0" i="0" kern="1200" dirty="0">
                          <a:solidFill>
                            <a:schemeClr val="dk1"/>
                          </a:solidFill>
                          <a:effectLst/>
                          <a:latin typeface="+mn-lt"/>
                          <a:ea typeface="+mn-ea"/>
                          <a:cs typeface="+mn-cs"/>
                        </a:rPr>
                        <a:t> text analytics using MapReduce, Hadoop, and cloud services will continue to foster active research directions in both academia and industry</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99156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5E25-D364-FA63-25F2-89A3A491AA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9F196E-B285-8889-98FE-362020FC1187}"/>
              </a:ext>
            </a:extLst>
          </p:cNvPr>
          <p:cNvSpPr>
            <a:spLocks noGrp="1"/>
          </p:cNvSpPr>
          <p:nvPr>
            <p:ph idx="1"/>
          </p:nvPr>
        </p:nvSpPr>
        <p:spPr/>
        <p:txBody>
          <a:bodyPr/>
          <a:lstStyle/>
          <a:p>
            <a:endParaRPr lang="en-US" sz="1800" b="0" i="0" u="none" strike="noStrike" dirty="0">
              <a:effectLst/>
              <a:latin typeface="Arial" panose="020B0604020202020204" pitchFamily="34" charset="0"/>
            </a:endParaRPr>
          </a:p>
          <a:p>
            <a:endParaRPr lang="en-US" sz="1800" b="0" i="0" u="none" strike="noStrike" dirty="0">
              <a:effectLst/>
              <a:latin typeface="Arial" panose="020B0604020202020204" pitchFamily="34" charset="0"/>
            </a:endParaRPr>
          </a:p>
          <a:p>
            <a:endParaRPr lang="en-US" dirty="0"/>
          </a:p>
        </p:txBody>
      </p:sp>
      <p:graphicFrame>
        <p:nvGraphicFramePr>
          <p:cNvPr id="4" name="Table 4">
            <a:extLst>
              <a:ext uri="{FF2B5EF4-FFF2-40B4-BE49-F238E27FC236}">
                <a16:creationId xmlns:a16="http://schemas.microsoft.com/office/drawing/2014/main" id="{4AE61A74-8B5C-C244-AC10-406DB4EF135D}"/>
              </a:ext>
            </a:extLst>
          </p:cNvPr>
          <p:cNvGraphicFramePr>
            <a:graphicFrameLocks/>
          </p:cNvGraphicFramePr>
          <p:nvPr>
            <p:extLst>
              <p:ext uri="{D42A27DB-BD31-4B8C-83A1-F6EECF244321}">
                <p14:modId xmlns:p14="http://schemas.microsoft.com/office/powerpoint/2010/main" val="3056911415"/>
              </p:ext>
            </p:extLst>
          </p:nvPr>
        </p:nvGraphicFramePr>
        <p:xfrm>
          <a:off x="455472" y="98387"/>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US" dirty="0"/>
                        <a:t>Eller College of Management, University of Arizona, Eindhoven University of Technology, Eindhoven, The Netherlands.</a:t>
                      </a:r>
                    </a:p>
                  </a:txBody>
                  <a:tcPr/>
                </a:tc>
                <a:tc>
                  <a:txBody>
                    <a:bodyPr/>
                    <a:lstStyle/>
                    <a:p>
                      <a:r>
                        <a:rPr lang="nl-NL" dirty="0"/>
                        <a:t>Wil M.P. van der Aalst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Scientist: The Engineer of the Future</a:t>
                      </a:r>
                    </a:p>
                  </a:txBody>
                  <a:tcPr/>
                </a:tc>
                <a:tc>
                  <a:txBody>
                    <a:bodyPr/>
                    <a:lstStyle/>
                    <a:p>
                      <a:pPr lvl="0"/>
                      <a:r>
                        <a:rPr lang="en-US" sz="1800" b="0" i="0" kern="1200" dirty="0">
                          <a:solidFill>
                            <a:schemeClr val="dk1"/>
                          </a:solidFill>
                          <a:effectLst/>
                          <a:latin typeface="+mn-lt"/>
                          <a:ea typeface="+mn-ea"/>
                          <a:cs typeface="+mn-cs"/>
                        </a:rPr>
                        <a:t> Data is collected about anything, at any time, and at any place. The term «Big Data» is often used to refer to the incredible growth of data in recent years. </a:t>
                      </a:r>
                      <a:endParaRPr lang="en-US" sz="1600" dirty="0"/>
                    </a:p>
                  </a:txBody>
                  <a:tcPr/>
                </a:tc>
                <a:tc>
                  <a:txBody>
                    <a:bodyPr/>
                    <a:lstStyle/>
                    <a:p>
                      <a:r>
                        <a:rPr lang="en-US" sz="1800" b="0" i="0" kern="1200" dirty="0">
                          <a:solidFill>
                            <a:schemeClr val="dk1"/>
                          </a:solidFill>
                          <a:effectLst/>
                          <a:latin typeface="+mn-lt"/>
                          <a:ea typeface="+mn-ea"/>
                          <a:cs typeface="+mn-cs"/>
                        </a:rPr>
                        <a:t> Typical data mining tasks are classification, clustering, regression, summarization, and association rule learning</a:t>
                      </a:r>
                    </a:p>
                    <a:p>
                      <a:r>
                        <a:rPr lang="en-US" sz="1800" b="0" i="0" kern="1200" dirty="0">
                          <a:solidFill>
                            <a:schemeClr val="dk1"/>
                          </a:solidFill>
                          <a:effectLst/>
                          <a:latin typeface="+mn-lt"/>
                          <a:ea typeface="+mn-ea"/>
                          <a:cs typeface="+mn-cs"/>
                        </a:rPr>
                        <a:t>over time the data mining discipline has become mature as characterized by solid scientific methods and many practical applications .</a:t>
                      </a:r>
                    </a:p>
                    <a:p>
                      <a:r>
                        <a:rPr lang="en-US" sz="1800" b="0" i="0" kern="1200" dirty="0">
                          <a:solidFill>
                            <a:schemeClr val="dk1"/>
                          </a:solidFill>
                          <a:effectLst/>
                          <a:latin typeface="+mn-lt"/>
                          <a:ea typeface="+mn-ea"/>
                          <a:cs typeface="+mn-cs"/>
                        </a:rPr>
                        <a:t>Organizations that do not use data intelligently, will not survive.</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84669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0CF-8509-1188-DDC5-73E364B4E0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FB056F-6538-CBD7-2BA3-BE5B39825C89}"/>
              </a:ext>
            </a:extLst>
          </p:cNvPr>
          <p:cNvSpPr>
            <a:spLocks noGrp="1"/>
          </p:cNvSpPr>
          <p:nvPr>
            <p:ph idx="1"/>
          </p:nvPr>
        </p:nvSpPr>
        <p:spPr/>
        <p:txBody>
          <a:bodyPr/>
          <a:lstStyle/>
          <a:p>
            <a:endParaRPr lang="en-US"/>
          </a:p>
        </p:txBody>
      </p:sp>
      <p:graphicFrame>
        <p:nvGraphicFramePr>
          <p:cNvPr id="5" name="Table 4">
            <a:extLst>
              <a:ext uri="{FF2B5EF4-FFF2-40B4-BE49-F238E27FC236}">
                <a16:creationId xmlns:a16="http://schemas.microsoft.com/office/drawing/2014/main" id="{1ECA5D63-71D3-9C69-3217-984E0E74AA78}"/>
              </a:ext>
            </a:extLst>
          </p:cNvPr>
          <p:cNvGraphicFramePr>
            <a:graphicFrameLocks/>
          </p:cNvGraphicFramePr>
          <p:nvPr>
            <p:extLst>
              <p:ext uri="{D42A27DB-BD31-4B8C-83A1-F6EECF244321}">
                <p14:modId xmlns:p14="http://schemas.microsoft.com/office/powerpoint/2010/main" val="4210900224"/>
              </p:ext>
            </p:extLst>
          </p:nvPr>
        </p:nvGraphicFramePr>
        <p:xfrm>
          <a:off x="407030" y="79298"/>
          <a:ext cx="11377940" cy="6699403"/>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US" dirty="0"/>
                        <a:t>Xi’an </a:t>
                      </a:r>
                      <a:r>
                        <a:rPr lang="en-US" dirty="0" err="1"/>
                        <a:t>Jiaotong</a:t>
                      </a:r>
                      <a:r>
                        <a:rPr lang="en-US" dirty="0"/>
                        <a:t> Liverpool University, Suzhou, China</a:t>
                      </a:r>
                    </a:p>
                  </a:txBody>
                  <a:tcPr/>
                </a:tc>
                <a:tc>
                  <a:txBody>
                    <a:bodyPr/>
                    <a:lstStyle/>
                    <a:p>
                      <a:r>
                        <a:rPr lang="nl-NL" dirty="0"/>
                        <a:t>Victor Chang</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Review and Future Direction of Agile,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Business Intelligence, Analytics and Data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Science</a:t>
                      </a:r>
                    </a:p>
                  </a:txBody>
                  <a:tcPr/>
                </a:tc>
                <a:tc>
                  <a:txBody>
                    <a:bodyPr/>
                    <a:lstStyle/>
                    <a:p>
                      <a:pPr lvl="0"/>
                      <a:r>
                        <a:rPr lang="en-US" sz="1800" b="0" i="0" kern="1200" dirty="0">
                          <a:solidFill>
                            <a:schemeClr val="dk1"/>
                          </a:solidFill>
                          <a:effectLst/>
                          <a:latin typeface="+mn-lt"/>
                          <a:ea typeface="+mn-ea"/>
                          <a:cs typeface="+mn-cs"/>
                        </a:rPr>
                        <a:t> Agile methodologies were introduced in 2001. Since this time, practitioners have applied Agile</a:t>
                      </a:r>
                    </a:p>
                    <a:p>
                      <a:pPr lvl="0"/>
                      <a:r>
                        <a:rPr lang="en-US" sz="1800" b="0" i="0" kern="1200" dirty="0">
                          <a:solidFill>
                            <a:schemeClr val="dk1"/>
                          </a:solidFill>
                          <a:effectLst/>
                          <a:latin typeface="+mn-lt"/>
                          <a:ea typeface="+mn-ea"/>
                          <a:cs typeface="+mn-cs"/>
                        </a:rPr>
                        <a:t>methodologies to many delivery disciplines. This article explores the application of Agile</a:t>
                      </a:r>
                    </a:p>
                    <a:p>
                      <a:pPr lvl="0"/>
                      <a:r>
                        <a:rPr lang="en-US" sz="1800" b="0" i="0" kern="1200" dirty="0">
                          <a:solidFill>
                            <a:schemeClr val="dk1"/>
                          </a:solidFill>
                          <a:effectLst/>
                          <a:latin typeface="+mn-lt"/>
                          <a:ea typeface="+mn-ea"/>
                          <a:cs typeface="+mn-cs"/>
                        </a:rPr>
                        <a:t>methodologies and principles to business intelligence delivery and how Agile has changed with</a:t>
                      </a:r>
                    </a:p>
                    <a:p>
                      <a:pPr lvl="0"/>
                      <a:r>
                        <a:rPr lang="en-US" sz="1800" b="0" i="0" kern="1200" dirty="0">
                          <a:solidFill>
                            <a:schemeClr val="dk1"/>
                          </a:solidFill>
                          <a:effectLst/>
                          <a:latin typeface="+mn-lt"/>
                          <a:ea typeface="+mn-ea"/>
                          <a:cs typeface="+mn-cs"/>
                        </a:rPr>
                        <a:t>the evolution of business intelligence</a:t>
                      </a:r>
                      <a:endParaRPr lang="en-US" sz="1600" dirty="0"/>
                    </a:p>
                  </a:txBody>
                  <a:tcPr/>
                </a:tc>
                <a:tc>
                  <a:txBody>
                    <a:bodyPr/>
                    <a:lstStyle/>
                    <a:p>
                      <a:r>
                        <a:rPr lang="en-US" sz="1800" b="0" i="0" kern="1200" dirty="0">
                          <a:solidFill>
                            <a:schemeClr val="dk1"/>
                          </a:solidFill>
                          <a:effectLst/>
                          <a:latin typeface="+mn-lt"/>
                          <a:ea typeface="+mn-ea"/>
                          <a:cs typeface="+mn-cs"/>
                        </a:rPr>
                        <a:t> Business Intelligence is a data driven process that combines data storage and gathering with</a:t>
                      </a:r>
                    </a:p>
                    <a:p>
                      <a:r>
                        <a:rPr lang="en-US" sz="1800" b="0" i="0" kern="1200" dirty="0">
                          <a:solidFill>
                            <a:schemeClr val="dk1"/>
                          </a:solidFill>
                          <a:effectLst/>
                          <a:latin typeface="+mn-lt"/>
                          <a:ea typeface="+mn-ea"/>
                          <a:cs typeface="+mn-cs"/>
                        </a:rPr>
                        <a:t>knowledge management to provide input into the business decision making process. Business</a:t>
                      </a:r>
                    </a:p>
                    <a:p>
                      <a:r>
                        <a:rPr lang="en-US" sz="1800" b="0" i="0" kern="1200" dirty="0">
                          <a:solidFill>
                            <a:schemeClr val="dk1"/>
                          </a:solidFill>
                          <a:effectLst/>
                          <a:latin typeface="+mn-lt"/>
                          <a:ea typeface="+mn-ea"/>
                          <a:cs typeface="+mn-cs"/>
                        </a:rPr>
                        <a:t>Intelligence enables organizations to enhance the decision making process..</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32674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2912191412"/>
              </p:ext>
            </p:extLst>
          </p:nvPr>
        </p:nvGraphicFramePr>
        <p:xfrm>
          <a:off x="407030" y="79298"/>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r>
                        <a:rPr lang="en-US" dirty="0"/>
                        <a:t>Xi’an </a:t>
                      </a:r>
                      <a:r>
                        <a:rPr lang="en-US" dirty="0" err="1"/>
                        <a:t>Jiaotong</a:t>
                      </a:r>
                      <a:r>
                        <a:rPr lang="en-US" dirty="0"/>
                        <a:t> Liverpool University, Suzhou, China</a:t>
                      </a:r>
                    </a:p>
                  </a:txBody>
                  <a:tcPr/>
                </a:tc>
                <a:tc>
                  <a:txBody>
                    <a:bodyPr/>
                    <a:lstStyle/>
                    <a:p>
                      <a:r>
                        <a:rPr lang="nl-NL" dirty="0"/>
                        <a:t>by Linda D. Lowry1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Bridging the Business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Divide: Insights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into Primary and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Secondary Data Use by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Business Researchers</a:t>
                      </a:r>
                    </a:p>
                  </a:txBody>
                  <a:tcPr/>
                </a:tc>
                <a:tc>
                  <a:txBody>
                    <a:bodyPr/>
                    <a:lstStyle/>
                    <a:p>
                      <a:pPr lvl="0"/>
                      <a:r>
                        <a:rPr lang="en-US" sz="1800" b="0" i="0" kern="1200" dirty="0">
                          <a:solidFill>
                            <a:schemeClr val="dk1"/>
                          </a:solidFill>
                          <a:effectLst/>
                          <a:latin typeface="+mn-lt"/>
                          <a:ea typeface="+mn-ea"/>
                          <a:cs typeface="+mn-cs"/>
                        </a:rPr>
                        <a:t> This paper explores</a:t>
                      </a:r>
                    </a:p>
                    <a:p>
                      <a:pPr lvl="0"/>
                      <a:r>
                        <a:rPr lang="en-US" sz="1800" b="0" i="0" kern="1200" dirty="0">
                          <a:solidFill>
                            <a:schemeClr val="dk1"/>
                          </a:solidFill>
                          <a:effectLst/>
                          <a:latin typeface="+mn-lt"/>
                          <a:ea typeface="+mn-ea"/>
                          <a:cs typeface="+mn-cs"/>
                        </a:rPr>
                        <a:t>variations in research designs and data collection methods between and within business subfields</a:t>
                      </a:r>
                    </a:p>
                    <a:p>
                      <a:pPr lvl="0"/>
                      <a:r>
                        <a:rPr lang="en-US" sz="1800" b="0" i="0" kern="1200" dirty="0">
                          <a:solidFill>
                            <a:schemeClr val="dk1"/>
                          </a:solidFill>
                          <a:effectLst/>
                          <a:latin typeface="+mn-lt"/>
                          <a:ea typeface="+mn-ea"/>
                          <a:cs typeface="+mn-cs"/>
                        </a:rPr>
                        <a:t>in order to better understand the extent to which these researchers collect and analyze</a:t>
                      </a:r>
                    </a:p>
                    <a:p>
                      <a:pPr lvl="0"/>
                      <a:r>
                        <a:rPr lang="en-US" sz="1800" b="0" i="0" kern="1200" dirty="0">
                          <a:solidFill>
                            <a:schemeClr val="dk1"/>
                          </a:solidFill>
                          <a:effectLst/>
                          <a:latin typeface="+mn-lt"/>
                          <a:ea typeface="+mn-ea"/>
                          <a:cs typeface="+mn-cs"/>
                        </a:rPr>
                        <a:t>primary data or secondary data sources, including</a:t>
                      </a:r>
                    </a:p>
                    <a:p>
                      <a:pPr lvl="0"/>
                      <a:r>
                        <a:rPr lang="en-US" sz="1800" b="0" i="0" kern="1200" dirty="0">
                          <a:solidFill>
                            <a:schemeClr val="dk1"/>
                          </a:solidFill>
                          <a:effectLst/>
                          <a:latin typeface="+mn-lt"/>
                          <a:ea typeface="+mn-ea"/>
                          <a:cs typeface="+mn-cs"/>
                        </a:rPr>
                        <a:t>commercial or open data sources.</a:t>
                      </a:r>
                      <a:endParaRPr lang="en-US" sz="1600" dirty="0"/>
                    </a:p>
                  </a:txBody>
                  <a:tcPr/>
                </a:tc>
                <a:tc>
                  <a:txBody>
                    <a:bodyPr/>
                    <a:lstStyle/>
                    <a:p>
                      <a:r>
                        <a:rPr lang="en-US" sz="1800" b="0" i="0" kern="1200" dirty="0">
                          <a:solidFill>
                            <a:schemeClr val="dk1"/>
                          </a:solidFill>
                          <a:effectLst/>
                          <a:latin typeface="+mn-lt"/>
                          <a:ea typeface="+mn-ea"/>
                          <a:cs typeface="+mn-cs"/>
                        </a:rPr>
                        <a:t> The results of this exploratory study can serve</a:t>
                      </a:r>
                    </a:p>
                    <a:p>
                      <a:r>
                        <a:rPr lang="en-US" sz="1800" b="0" i="0" kern="1200" dirty="0">
                          <a:solidFill>
                            <a:schemeClr val="dk1"/>
                          </a:solidFill>
                          <a:effectLst/>
                          <a:latin typeface="+mn-lt"/>
                          <a:ea typeface="+mn-ea"/>
                          <a:cs typeface="+mn-cs"/>
                        </a:rPr>
                        <a:t>as a benchmark for future discipline-specific content analysis</a:t>
                      </a:r>
                    </a:p>
                    <a:p>
                      <a:r>
                        <a:rPr lang="en-US" sz="1800" b="0" i="0" kern="1200" dirty="0">
                          <a:solidFill>
                            <a:schemeClr val="dk1"/>
                          </a:solidFill>
                          <a:effectLst/>
                          <a:latin typeface="+mn-lt"/>
                          <a:ea typeface="+mn-ea"/>
                          <a:cs typeface="+mn-cs"/>
                        </a:rPr>
                        <a:t>studies, and the content analysis method can be used to examine</a:t>
                      </a:r>
                    </a:p>
                    <a:p>
                      <a:r>
                        <a:rPr lang="en-US" sz="1800" b="0" i="0" kern="1200" dirty="0">
                          <a:solidFill>
                            <a:schemeClr val="dk1"/>
                          </a:solidFill>
                          <a:effectLst/>
                          <a:latin typeface="+mn-lt"/>
                          <a:ea typeface="+mn-ea"/>
                          <a:cs typeface="+mn-cs"/>
                        </a:rPr>
                        <a:t>variations in data practices within other social science disciplines.</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4894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F30-4343-54DD-F8DC-03B7151F3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60088-372D-E4E8-0C3B-181AE0A4618C}"/>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D14FBA87-78F1-D508-807D-B56D6EB6F5D8}"/>
              </a:ext>
            </a:extLst>
          </p:cNvPr>
          <p:cNvGraphicFramePr>
            <a:graphicFrameLocks/>
          </p:cNvGraphicFramePr>
          <p:nvPr>
            <p:extLst>
              <p:ext uri="{D42A27DB-BD31-4B8C-83A1-F6EECF244321}">
                <p14:modId xmlns:p14="http://schemas.microsoft.com/office/powerpoint/2010/main" val="2430763195"/>
              </p:ext>
            </p:extLst>
          </p:nvPr>
        </p:nvGraphicFramePr>
        <p:xfrm>
          <a:off x="407030" y="79298"/>
          <a:ext cx="11377940" cy="6401025"/>
        </p:xfrm>
        <a:graphic>
          <a:graphicData uri="http://schemas.openxmlformats.org/drawingml/2006/table">
            <a:tbl>
              <a:tblPr firstRow="1" bandRow="1">
                <a:tableStyleId>{5C22544A-7EE6-4342-B048-85BDC9FD1C3A}</a:tableStyleId>
              </a:tblPr>
              <a:tblGrid>
                <a:gridCol w="2275588">
                  <a:extLst>
                    <a:ext uri="{9D8B030D-6E8A-4147-A177-3AD203B41FA5}">
                      <a16:colId xmlns:a16="http://schemas.microsoft.com/office/drawing/2014/main" val="711081652"/>
                    </a:ext>
                  </a:extLst>
                </a:gridCol>
                <a:gridCol w="2275588">
                  <a:extLst>
                    <a:ext uri="{9D8B030D-6E8A-4147-A177-3AD203B41FA5}">
                      <a16:colId xmlns:a16="http://schemas.microsoft.com/office/drawing/2014/main" val="4209643859"/>
                    </a:ext>
                  </a:extLst>
                </a:gridCol>
                <a:gridCol w="2275588">
                  <a:extLst>
                    <a:ext uri="{9D8B030D-6E8A-4147-A177-3AD203B41FA5}">
                      <a16:colId xmlns:a16="http://schemas.microsoft.com/office/drawing/2014/main" val="2758263343"/>
                    </a:ext>
                  </a:extLst>
                </a:gridCol>
                <a:gridCol w="2275588">
                  <a:extLst>
                    <a:ext uri="{9D8B030D-6E8A-4147-A177-3AD203B41FA5}">
                      <a16:colId xmlns:a16="http://schemas.microsoft.com/office/drawing/2014/main" val="483849153"/>
                    </a:ext>
                  </a:extLst>
                </a:gridCol>
                <a:gridCol w="2275588">
                  <a:extLst>
                    <a:ext uri="{9D8B030D-6E8A-4147-A177-3AD203B41FA5}">
                      <a16:colId xmlns:a16="http://schemas.microsoft.com/office/drawing/2014/main" val="468760441"/>
                    </a:ext>
                  </a:extLst>
                </a:gridCol>
              </a:tblGrid>
              <a:tr h="847243">
                <a:tc>
                  <a:txBody>
                    <a:bodyPr/>
                    <a:lstStyle/>
                    <a:p>
                      <a:r>
                        <a:rPr lang="en-US" dirty="0"/>
                        <a:t>JOURNAL</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CONCLUSION</a:t>
                      </a:r>
                    </a:p>
                  </a:txBody>
                  <a:tcPr/>
                </a:tc>
                <a:extLst>
                  <a:ext uri="{0D108BD9-81ED-4DB2-BD59-A6C34878D82A}">
                    <a16:rowId xmlns:a16="http://schemas.microsoft.com/office/drawing/2014/main" val="3147782869"/>
                  </a:ext>
                </a:extLst>
              </a:tr>
              <a:tr h="5553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International </a:t>
                      </a:r>
                      <a:r>
                        <a:rPr lang="en-US" sz="1800" dirty="0"/>
                        <a:t>Journal of Scientific Research &amp; Engineering Trends</a:t>
                      </a:r>
                      <a:endParaRPr lang="en-IN" sz="1800" dirty="0"/>
                    </a:p>
                    <a:p>
                      <a:endParaRPr lang="en-US" dirty="0"/>
                    </a:p>
                  </a:txBody>
                  <a:tcPr/>
                </a:tc>
                <a:tc>
                  <a:txBody>
                    <a:bodyPr/>
                    <a:lstStyle/>
                    <a:p>
                      <a:r>
                        <a:rPr lang="en-IN" sz="1800" dirty="0">
                          <a:latin typeface="Calibri" pitchFamily="34" charset="0"/>
                          <a:ea typeface="Calibri" pitchFamily="34" charset="0"/>
                          <a:cs typeface="Calibri" pitchFamily="34" charset="0"/>
                        </a:rPr>
                        <a:t>Erwin Adi</a:t>
                      </a:r>
                    </a:p>
                  </a:txBody>
                  <a:tcPr/>
                </a:tc>
                <a:tc>
                  <a:txBody>
                    <a:bodyPr/>
                    <a:lstStyle/>
                    <a:p>
                      <a:r>
                        <a:rPr lang="en-US" sz="1800" dirty="0">
                          <a:latin typeface="Calibri" pitchFamily="34" charset="0"/>
                          <a:ea typeface="Calibri" pitchFamily="34" charset="0"/>
                          <a:cs typeface="Calibri" pitchFamily="34" charset="0"/>
                        </a:rPr>
                        <a:t>Machine Learning and Data Analytics for the IoT</a:t>
                      </a:r>
                      <a:endParaRPr lang="en-IN" sz="1800" dirty="0">
                        <a:latin typeface="Calibri" pitchFamily="34" charset="0"/>
                        <a:ea typeface="Calibri" pitchFamily="34" charset="0"/>
                        <a:cs typeface="Calibri" pitchFamily="34" charset="0"/>
                      </a:endParaRPr>
                    </a:p>
                  </a:txBody>
                  <a:tcPr/>
                </a:tc>
                <a:tc>
                  <a:txBody>
                    <a:bodyPr/>
                    <a:lstStyle/>
                    <a:p>
                      <a:r>
                        <a:rPr lang="en-US" sz="1800" b="0" i="0" kern="1200" dirty="0">
                          <a:solidFill>
                            <a:schemeClr val="dk1"/>
                          </a:solidFill>
                          <a:effectLst/>
                          <a:latin typeface="+mn-lt"/>
                          <a:ea typeface="+mn-ea"/>
                          <a:cs typeface="+mn-cs"/>
                        </a:rPr>
                        <a:t> </a:t>
                      </a:r>
                      <a:r>
                        <a:rPr lang="en-US" sz="1800" dirty="0">
                          <a:latin typeface="Calibri" pitchFamily="34" charset="0"/>
                          <a:ea typeface="Calibri" pitchFamily="34" charset="0"/>
                          <a:cs typeface="Calibri" pitchFamily="34" charset="0"/>
                        </a:rPr>
                        <a:t>The Internet of Things (IoT) applications has grown in exorbitant</a:t>
                      </a:r>
                    </a:p>
                    <a:p>
                      <a:r>
                        <a:rPr lang="en-US" sz="1800" dirty="0">
                          <a:latin typeface="Calibri" pitchFamily="34" charset="0"/>
                          <a:ea typeface="Calibri" pitchFamily="34" charset="0"/>
                          <a:cs typeface="Calibri" pitchFamily="34" charset="0"/>
                        </a:rPr>
                        <a:t>numbers, generating a large amount of data required for intelligent data pro-</a:t>
                      </a:r>
                    </a:p>
                    <a:p>
                      <a:r>
                        <a:rPr lang="en-US" sz="1800" dirty="0" err="1">
                          <a:latin typeface="Calibri" pitchFamily="34" charset="0"/>
                          <a:ea typeface="Calibri" pitchFamily="34" charset="0"/>
                          <a:cs typeface="Calibri" pitchFamily="34" charset="0"/>
                        </a:rPr>
                        <a:t>cessing</a:t>
                      </a:r>
                      <a:r>
                        <a:rPr lang="en-US" sz="1800" dirty="0">
                          <a:latin typeface="Calibri" pitchFamily="34" charset="0"/>
                          <a:ea typeface="Calibri" pitchFamily="34" charset="0"/>
                          <a:cs typeface="Calibri" pitchFamily="34" charset="0"/>
                        </a:rPr>
                        <a:t>.</a:t>
                      </a:r>
                      <a:endParaRPr lang="en-US" sz="1800" b="0" i="0" kern="1200" dirty="0">
                        <a:solidFill>
                          <a:schemeClr val="dk1"/>
                        </a:solidFill>
                        <a:effectLst/>
                        <a:latin typeface="+mn-lt"/>
                        <a:ea typeface="+mn-ea"/>
                        <a:cs typeface="+mn-cs"/>
                      </a:endParaRPr>
                    </a:p>
                  </a:txBody>
                  <a:tcPr/>
                </a:tc>
                <a:tc>
                  <a:txBody>
                    <a:bodyPr/>
                    <a:lstStyle/>
                    <a:p>
                      <a:r>
                        <a:rPr lang="en-US" sz="1800" dirty="0">
                          <a:latin typeface="Calibri" pitchFamily="34" charset="0"/>
                          <a:ea typeface="Calibri" pitchFamily="34" charset="0"/>
                          <a:cs typeface="Calibri" pitchFamily="34" charset="0"/>
                        </a:rPr>
                        <a:t>The IoT paradigm has become an integral part of our daily lives. However,</a:t>
                      </a:r>
                    </a:p>
                    <a:p>
                      <a:r>
                        <a:rPr lang="en-US" sz="1800" dirty="0">
                          <a:latin typeface="Calibri" pitchFamily="34" charset="0"/>
                          <a:ea typeface="Calibri" pitchFamily="34" charset="0"/>
                          <a:cs typeface="Calibri" pitchFamily="34" charset="0"/>
                        </a:rPr>
                        <a:t>IoT devices are constrained in computation and communication resources,</a:t>
                      </a:r>
                    </a:p>
                    <a:p>
                      <a:r>
                        <a:rPr lang="en-US" sz="1800" dirty="0">
                          <a:latin typeface="Calibri" pitchFamily="34" charset="0"/>
                          <a:ea typeface="Calibri" pitchFamily="34" charset="0"/>
                          <a:cs typeface="Calibri" pitchFamily="34" charset="0"/>
                        </a:rPr>
                        <a:t>which are the bottlenecks in the development of adaptive, intelligent solutions</a:t>
                      </a:r>
                    </a:p>
                    <a:p>
                      <a:r>
                        <a:rPr lang="en-US" sz="1800" dirty="0">
                          <a:latin typeface="Calibri" pitchFamily="34" charset="0"/>
                          <a:ea typeface="Calibri" pitchFamily="34" charset="0"/>
                          <a:cs typeface="Calibri" pitchFamily="34" charset="0"/>
                        </a:rPr>
                        <a:t>employing machine learning techniques</a:t>
                      </a:r>
                      <a:endParaRPr lang="en-US" dirty="0"/>
                    </a:p>
                  </a:txBody>
                  <a:tcPr/>
                </a:tc>
                <a:extLst>
                  <a:ext uri="{0D108BD9-81ED-4DB2-BD59-A6C34878D82A}">
                    <a16:rowId xmlns:a16="http://schemas.microsoft.com/office/drawing/2014/main" val="1264605744"/>
                  </a:ext>
                </a:extLst>
              </a:tr>
            </a:tbl>
          </a:graphicData>
        </a:graphic>
      </p:graphicFrame>
    </p:spTree>
    <p:extLst>
      <p:ext uri="{BB962C8B-B14F-4D97-AF65-F5344CB8AC3E}">
        <p14:creationId xmlns:p14="http://schemas.microsoft.com/office/powerpoint/2010/main" val="1572350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242</TotalTime>
  <Words>1170</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Trebuchet MS</vt:lpstr>
      <vt:lpstr>Wingdings 3</vt:lpstr>
      <vt:lpstr>Facet</vt:lpstr>
      <vt:lpstr>Data Science in Business</vt:lpstr>
      <vt:lpstr> CONTENTS</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Business</dc:title>
  <dc:creator>Rhythm Shah</dc:creator>
  <cp:lastModifiedBy>Rhythm Shah</cp:lastModifiedBy>
  <cp:revision>2</cp:revision>
  <dcterms:created xsi:type="dcterms:W3CDTF">2022-09-15T15:31:50Z</dcterms:created>
  <dcterms:modified xsi:type="dcterms:W3CDTF">2022-09-16T12:28:19Z</dcterms:modified>
</cp:coreProperties>
</file>