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310" r:id="rId4"/>
    <p:sldId id="313" r:id="rId5"/>
    <p:sldId id="314" r:id="rId6"/>
    <p:sldId id="315" r:id="rId7"/>
    <p:sldId id="309" r:id="rId8"/>
    <p:sldId id="258" r:id="rId9"/>
    <p:sldId id="312" r:id="rId10"/>
    <p:sldId id="28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6FFDDC-6FF6-4A4D-9B46-1F9714CF517E}">
  <a:tblStyle styleId="{CC6FFDDC-6FF6-4A4D-9B46-1F9714CF5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1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59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0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4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41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53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21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138458" y="185774"/>
            <a:ext cx="313076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Bogo</a:t>
            </a:r>
            <a:r>
              <a:rPr lang="pt-BR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pt-BR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000" dirty="0" err="1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endParaRPr sz="6000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204791" y="2238373"/>
            <a:ext cx="3191596" cy="595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Alunos: Mateus Ferreira da Silva e Rhyan Mezaroba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845ACE-80D7-4BA6-A103-C33BA38D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615" y="477158"/>
            <a:ext cx="4287385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4082833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dirty="0"/>
              <a:t>Fim!</a:t>
            </a:r>
            <a:endParaRPr sz="9600" dirty="0"/>
          </a:p>
        </p:txBody>
      </p:sp>
      <p:sp>
        <p:nvSpPr>
          <p:cNvPr id="649" name="Google Shape;649;p62"/>
          <p:cNvSpPr txBox="1"/>
          <p:nvPr/>
        </p:nvSpPr>
        <p:spPr>
          <a:xfrm>
            <a:off x="713224" y="230915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Obrigado pela atenção!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7ECD238-4761-402C-BDD8-584FB7171B44}"/>
              </a:ext>
            </a:extLst>
          </p:cNvPr>
          <p:cNvSpPr/>
          <p:nvPr/>
        </p:nvSpPr>
        <p:spPr>
          <a:xfrm>
            <a:off x="369393" y="3409319"/>
            <a:ext cx="4299497" cy="647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06766"/>
            <a:ext cx="7717500" cy="649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600" dirty="0"/>
              <a:t>Quem criou? E qual sua História?</a:t>
            </a:r>
            <a:endParaRPr sz="3600"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4"/>
            <a:ext cx="7717500" cy="345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690B0B"/>
                </a:solidFill>
              </a:rPr>
              <a:t>Quem criou?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6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solidFill>
                  <a:schemeClr val="dk1"/>
                </a:solidFill>
              </a:rPr>
              <a:t>O </a:t>
            </a:r>
            <a:r>
              <a:rPr lang="pt-BR" sz="1600" dirty="0" err="1">
                <a:solidFill>
                  <a:schemeClr val="dk1"/>
                </a:solidFill>
              </a:rPr>
              <a:t>BogoSort</a:t>
            </a:r>
            <a:r>
              <a:rPr lang="pt-BR" sz="1600" dirty="0">
                <a:solidFill>
                  <a:schemeClr val="dk1"/>
                </a:solidFill>
              </a:rPr>
              <a:t> é considerado um algoritmo "brincadeira" e não tem um criador específico, sendo frequentemente atribuído a várias fontes na literatura de programação como uma piada sobre algoritmos de ordenação.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6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690B0B"/>
                </a:solidFill>
              </a:rPr>
              <a:t>Sua história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solidFill>
                  <a:schemeClr val="tx1"/>
                </a:solidFill>
              </a:rPr>
              <a:t>O </a:t>
            </a:r>
            <a:r>
              <a:rPr lang="pt-BR" sz="1600" dirty="0" err="1">
                <a:solidFill>
                  <a:schemeClr val="tx1"/>
                </a:solidFill>
              </a:rPr>
              <a:t>BogoSort</a:t>
            </a:r>
            <a:r>
              <a:rPr lang="pt-BR" sz="1600" dirty="0">
                <a:solidFill>
                  <a:schemeClr val="tx1"/>
                </a:solidFill>
              </a:rPr>
              <a:t> não tem uma história formal, mas se tornou famoso como um exemplo de "algoritmo ruim" em discussões sobre a teoria da computação e eficiência de algoritmos. É frequentemente mencionado em contexto humorístico.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solidFill>
                  <a:schemeClr val="tx1"/>
                </a:solidFill>
              </a:rPr>
              <a:t>A origem é um concurso fictício na CMU para projetar o algoritmo de ordenação com o pior tempo de execução (Aparentemente depois que um aluno encontrou um algoritmo para fazer a ordenação enquanto tentava projetar um bom).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895926" y="160338"/>
            <a:ext cx="3352148" cy="649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600" dirty="0"/>
              <a:t>Implementação</a:t>
            </a:r>
            <a:endParaRPr sz="3600"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662763" y="966123"/>
            <a:ext cx="7818474" cy="3378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690B0B"/>
                </a:solidFill>
              </a:rPr>
              <a:t>Casos Práticos: </a:t>
            </a:r>
            <a:r>
              <a:rPr lang="pt-BR" sz="1800" dirty="0">
                <a:solidFill>
                  <a:schemeClr val="dk1"/>
                </a:solidFill>
              </a:rPr>
              <a:t>O </a:t>
            </a:r>
            <a:r>
              <a:rPr lang="pt-BR" sz="1800" dirty="0" err="1">
                <a:solidFill>
                  <a:schemeClr val="dk1"/>
                </a:solidFill>
              </a:rPr>
              <a:t>BogoSort</a:t>
            </a:r>
            <a:r>
              <a:rPr lang="pt-BR" sz="1800" dirty="0">
                <a:solidFill>
                  <a:schemeClr val="dk1"/>
                </a:solidFill>
              </a:rPr>
              <a:t> não é utilizado em aplicações reais devido à sua ineficiência. Ele é mais uma demonstração de como não se deve implementar um algoritmo de ordenação. O tempo exato de execução esperado depende do quantos diferentes valores de elementos ocorrem, e quantas vezes cada um deles ocorre, mas para casos não-triviais o tempo esperado de execução é exponencial ou super-exponencial a </a:t>
            </a:r>
            <a:r>
              <a:rPr lang="pt-BR" sz="1800" b="1" dirty="0">
                <a:solidFill>
                  <a:srgbClr val="690B0B"/>
                </a:solidFill>
              </a:rPr>
              <a:t>N! </a:t>
            </a:r>
            <a:r>
              <a:rPr lang="pt-BR" sz="1800" dirty="0">
                <a:solidFill>
                  <a:schemeClr val="tx1"/>
                </a:solidFill>
              </a:rPr>
              <a:t>(N ao fatorial).</a:t>
            </a:r>
            <a:endParaRPr lang="pt-BR" sz="1400" dirty="0">
              <a:solidFill>
                <a:schemeClr val="tx1"/>
              </a:solidFill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4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4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690B0B"/>
                </a:solidFill>
              </a:rPr>
              <a:t>Análise Teórica: </a:t>
            </a:r>
            <a:r>
              <a:rPr lang="pt-BR" sz="1800" dirty="0">
                <a:solidFill>
                  <a:schemeClr val="dk1"/>
                </a:solidFill>
              </a:rPr>
              <a:t>Embora seja interessante do ponto de vista teórico, é frequentemente mencionado em discussões sobre algoritmos por ser um exemplo de algoritmo que, apesar de ser conceitualmente simples, é impraticável.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AutoShape 10" descr="{\displaystyle n}">
            <a:extLst>
              <a:ext uri="{FF2B5EF4-FFF2-40B4-BE49-F238E27FC236}">
                <a16:creationId xmlns:a16="http://schemas.microsoft.com/office/drawing/2014/main" id="{17231B87-7447-499F-BBD2-A5F7DB0E1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73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9EBA78-4E2B-4EE0-81D3-169769C9D875}"/>
              </a:ext>
            </a:extLst>
          </p:cNvPr>
          <p:cNvSpPr txBox="1"/>
          <p:nvPr/>
        </p:nvSpPr>
        <p:spPr>
          <a:xfrm>
            <a:off x="2605741" y="4500698"/>
            <a:ext cx="393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>
                <a:solidFill>
                  <a:srgbClr val="0070C0"/>
                </a:solidFill>
              </a:rPr>
              <a:t>https://www.sortvisualizer.com/bogosort/</a:t>
            </a:r>
          </a:p>
        </p:txBody>
      </p:sp>
    </p:spTree>
    <p:extLst>
      <p:ext uri="{BB962C8B-B14F-4D97-AF65-F5344CB8AC3E}">
        <p14:creationId xmlns:p14="http://schemas.microsoft.com/office/powerpoint/2010/main" val="118143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 descr="{\displaystyle n}">
            <a:extLst>
              <a:ext uri="{FF2B5EF4-FFF2-40B4-BE49-F238E27FC236}">
                <a16:creationId xmlns:a16="http://schemas.microsoft.com/office/drawing/2014/main" id="{17231B87-7447-499F-BBD2-A5F7DB0E1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73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900BDE-C5A9-D321-3682-F1956A7E9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44"/>
          <a:stretch/>
        </p:blipFill>
        <p:spPr>
          <a:xfrm>
            <a:off x="1343584" y="51750"/>
            <a:ext cx="645683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4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 descr="{\displaystyle n}">
            <a:extLst>
              <a:ext uri="{FF2B5EF4-FFF2-40B4-BE49-F238E27FC236}">
                <a16:creationId xmlns:a16="http://schemas.microsoft.com/office/drawing/2014/main" id="{17231B87-7447-499F-BBD2-A5F7DB0E1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73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F305B94-ED70-9DFE-4890-9DE422E2B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922"/>
          <a:stretch/>
        </p:blipFill>
        <p:spPr>
          <a:xfrm>
            <a:off x="252000" y="658734"/>
            <a:ext cx="8640000" cy="38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6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 descr="{\displaystyle n}">
            <a:extLst>
              <a:ext uri="{FF2B5EF4-FFF2-40B4-BE49-F238E27FC236}">
                <a16:creationId xmlns:a16="http://schemas.microsoft.com/office/drawing/2014/main" id="{17231B87-7447-499F-BBD2-A5F7DB0E1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73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8F6702-CBF0-FAD0-8F32-D938723F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743"/>
            <a:ext cx="9000000" cy="48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7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06766"/>
            <a:ext cx="7717500" cy="649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600" dirty="0"/>
              <a:t>Comparação</a:t>
            </a:r>
            <a:endParaRPr sz="3600"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b="1" dirty="0">
                <a:solidFill>
                  <a:srgbClr val="690B0B"/>
                </a:solidFill>
              </a:rPr>
              <a:t>Comparado a outros algoritmos: </a:t>
            </a:r>
            <a:r>
              <a:rPr lang="pt-BR" sz="1400" dirty="0">
                <a:solidFill>
                  <a:schemeClr val="dk1"/>
                </a:solidFill>
              </a:rPr>
              <a:t>É muito menos eficiente do que algoritmos de ordenação como </a:t>
            </a:r>
            <a:r>
              <a:rPr lang="pt-BR" sz="1400" dirty="0" err="1">
                <a:solidFill>
                  <a:schemeClr val="dk1"/>
                </a:solidFill>
              </a:rPr>
              <a:t>QuickSort</a:t>
            </a:r>
            <a:r>
              <a:rPr lang="pt-BR" sz="1400" dirty="0">
                <a:solidFill>
                  <a:schemeClr val="dk1"/>
                </a:solidFill>
              </a:rPr>
              <a:t>, </a:t>
            </a:r>
            <a:r>
              <a:rPr lang="pt-BR" sz="1400" dirty="0" err="1">
                <a:solidFill>
                  <a:schemeClr val="dk1"/>
                </a:solidFill>
              </a:rPr>
              <a:t>MergeSort</a:t>
            </a:r>
            <a:r>
              <a:rPr lang="pt-BR" sz="1400" dirty="0">
                <a:solidFill>
                  <a:schemeClr val="dk1"/>
                </a:solidFill>
              </a:rPr>
              <a:t> ou </a:t>
            </a:r>
            <a:r>
              <a:rPr lang="pt-BR" sz="1400" dirty="0" err="1">
                <a:solidFill>
                  <a:schemeClr val="dk1"/>
                </a:solidFill>
              </a:rPr>
              <a:t>HeapSort</a:t>
            </a:r>
            <a:r>
              <a:rPr lang="pt-BR" sz="1400" dirty="0">
                <a:solidFill>
                  <a:schemeClr val="dk1"/>
                </a:solidFill>
              </a:rPr>
              <a:t>, que têm complexidades de tempo e são usados na prática.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4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b="1" dirty="0">
                <a:solidFill>
                  <a:srgbClr val="690B0B"/>
                </a:solidFill>
              </a:rPr>
              <a:t>Comparado ao </a:t>
            </a:r>
            <a:r>
              <a:rPr lang="pt-BR" sz="1600" b="1" dirty="0" err="1">
                <a:solidFill>
                  <a:srgbClr val="690B0B"/>
                </a:solidFill>
              </a:rPr>
              <a:t>BubbleSort</a:t>
            </a:r>
            <a:r>
              <a:rPr lang="pt-BR" sz="1600" b="1" dirty="0">
                <a:solidFill>
                  <a:srgbClr val="690B0B"/>
                </a:solidFill>
              </a:rPr>
              <a:t>: </a:t>
            </a:r>
            <a:r>
              <a:rPr lang="pt-BR" sz="1400" dirty="0">
                <a:solidFill>
                  <a:schemeClr val="dk1"/>
                </a:solidFill>
              </a:rPr>
              <a:t>O </a:t>
            </a:r>
            <a:r>
              <a:rPr lang="pt-BR" sz="1400" dirty="0" err="1">
                <a:solidFill>
                  <a:schemeClr val="dk1"/>
                </a:solidFill>
              </a:rPr>
              <a:t>BogoSort</a:t>
            </a:r>
            <a:r>
              <a:rPr lang="pt-BR" sz="1400" dirty="0">
                <a:solidFill>
                  <a:schemeClr val="dk1"/>
                </a:solidFill>
              </a:rPr>
              <a:t> é ainda pior que o </a:t>
            </a:r>
            <a:r>
              <a:rPr lang="pt-BR" sz="1400" dirty="0" err="1">
                <a:solidFill>
                  <a:schemeClr val="dk1"/>
                </a:solidFill>
              </a:rPr>
              <a:t>BubbleSort</a:t>
            </a:r>
            <a:r>
              <a:rPr lang="pt-BR" sz="1400" dirty="0">
                <a:solidFill>
                  <a:schemeClr val="dk1"/>
                </a:solidFill>
              </a:rPr>
              <a:t>, que tem complexidade O(n²) no pior caso, enquanto o </a:t>
            </a:r>
            <a:r>
              <a:rPr lang="pt-BR" sz="1400" dirty="0" err="1">
                <a:solidFill>
                  <a:schemeClr val="dk1"/>
                </a:solidFill>
              </a:rPr>
              <a:t>BogoSort</a:t>
            </a:r>
            <a:r>
              <a:rPr lang="pt-BR" sz="1400" dirty="0">
                <a:solidFill>
                  <a:schemeClr val="dk1"/>
                </a:solidFill>
              </a:rPr>
              <a:t> pode levar tempo exponencial, ou seja, quanto maior o valor maior tempo exponencial.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4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b="1" dirty="0">
                <a:solidFill>
                  <a:srgbClr val="690B0B"/>
                </a:solidFill>
              </a:rPr>
              <a:t>Por exemplo: </a:t>
            </a:r>
            <a:r>
              <a:rPr lang="pt-BR" sz="1400" dirty="0">
                <a:solidFill>
                  <a:schemeClr val="tx1"/>
                </a:solidFill>
              </a:rPr>
              <a:t>Supomos que temos 10 cartas de baralho na mão e temos que alinha-las em sequência, ou temos muita sorte de conseguirmos na primeira possibilidade, ou muito azar para ser a última chance. Com 10 cartas teríamos 3.628.800 tentativas, ou seja, </a:t>
            </a:r>
            <a:r>
              <a:rPr lang="pt-BR" sz="1400" b="1" dirty="0">
                <a:solidFill>
                  <a:srgbClr val="690B0B"/>
                </a:solidFill>
              </a:rPr>
              <a:t>10! </a:t>
            </a:r>
            <a:r>
              <a:rPr lang="pt-BR" sz="1400" dirty="0">
                <a:solidFill>
                  <a:schemeClr val="tx1"/>
                </a:solidFill>
              </a:rPr>
              <a:t>.</a:t>
            </a:r>
            <a:endParaRPr lang="pt-BR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Pontos Positivos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940956" y="1222754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Simplicidade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348406" y="1296966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940956" y="1634816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O conceito do </a:t>
            </a:r>
            <a:r>
              <a:rPr lang="pt-BR" dirty="0" err="1"/>
              <a:t>BogoSort</a:t>
            </a:r>
            <a:r>
              <a:rPr lang="pt-BR" dirty="0"/>
              <a:t> é muito simples e fácil de entender.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457469" y="2776857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Demonstração de Aleatoriedade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868069" y="3234769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457469" y="3572622"/>
            <a:ext cx="21504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Pode ser usado como um exemplo didático para ensinar sobre algoritmos aleatórios e permutações.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Pontos Negativos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Ineficiência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Extremamente ineficiente, com complexidade média O((</a:t>
            </a:r>
            <a:r>
              <a:rPr lang="pt-BR" dirty="0" err="1"/>
              <a:t>n+n</a:t>
            </a:r>
            <a:r>
              <a:rPr lang="pt-BR" dirty="0"/>
              <a:t>!).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Não Prático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Não é utilizado em situações reais devido à sua alta ineficiência.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4125400" y="2939252"/>
            <a:ext cx="2150400" cy="643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Dependência de Aleatoriedade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2532850" y="324506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4125400" y="3582940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O desempenho depende da qualidade do gerador de números aleatórios.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215906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C20E0E"/>
      </a:dk2>
      <a:lt2>
        <a:srgbClr val="EFEFEF"/>
      </a:lt2>
      <a:accent1>
        <a:srgbClr val="690B0B"/>
      </a:accent1>
      <a:accent2>
        <a:srgbClr val="000000"/>
      </a:accent2>
      <a:accent3>
        <a:srgbClr val="C20E0E"/>
      </a:accent3>
      <a:accent4>
        <a:srgbClr val="EFEFEF"/>
      </a:accent4>
      <a:accent5>
        <a:srgbClr val="690B0B"/>
      </a:accent5>
      <a:accent6>
        <a:srgbClr val="000000"/>
      </a:accent6>
      <a:hlink>
        <a:srgbClr val="690B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476</Words>
  <Application>Microsoft Office PowerPoint</Application>
  <PresentationFormat>Apresentação na tela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Barlow</vt:lpstr>
      <vt:lpstr>Fira Sans Extra Condensed Medium</vt:lpstr>
      <vt:lpstr>Montserrat</vt:lpstr>
      <vt:lpstr>Management Consulting Toolkit by Slidesgo</vt:lpstr>
      <vt:lpstr>Bogo   Sort</vt:lpstr>
      <vt:lpstr>Quem criou? E qual sua História?</vt:lpstr>
      <vt:lpstr>Implementação</vt:lpstr>
      <vt:lpstr>Apresentação do PowerPoint</vt:lpstr>
      <vt:lpstr>Apresentação do PowerPoint</vt:lpstr>
      <vt:lpstr>Apresentação do PowerPoint</vt:lpstr>
      <vt:lpstr>Comparação</vt:lpstr>
      <vt:lpstr>Pontos Positivos</vt:lpstr>
      <vt:lpstr>Pontos Negativos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Bogo    Sort</dc:title>
  <cp:lastModifiedBy>Rhyan Willian Mezaroba</cp:lastModifiedBy>
  <cp:revision>19</cp:revision>
  <dcterms:modified xsi:type="dcterms:W3CDTF">2024-10-31T00:41:05Z</dcterms:modified>
</cp:coreProperties>
</file>