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63" r:id="rId6"/>
    <p:sldId id="294" r:id="rId7"/>
    <p:sldId id="264" r:id="rId8"/>
    <p:sldId id="282" r:id="rId9"/>
    <p:sldId id="283" r:id="rId10"/>
    <p:sldId id="293" r:id="rId11"/>
    <p:sldId id="284" r:id="rId12"/>
    <p:sldId id="285" r:id="rId13"/>
    <p:sldId id="265" r:id="rId14"/>
    <p:sldId id="286" r:id="rId15"/>
    <p:sldId id="288" r:id="rId16"/>
    <p:sldId id="287" r:id="rId17"/>
    <p:sldId id="291" r:id="rId18"/>
    <p:sldId id="292" r:id="rId19"/>
  </p:sldIdLst>
  <p:sldSz cx="9144000" cy="5143500" type="screen16x9"/>
  <p:notesSz cx="6858000" cy="9144000"/>
  <p:embeddedFontLst>
    <p:embeddedFont>
      <p:font typeface="Muli" panose="02000503000000000000" pitchFamily="2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F8A6EE-E62A-43CE-B9D9-6D92DBE783E4}">
  <a:tblStyle styleId="{ADF8A6EE-E62A-43CE-B9D9-6D92DBE78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32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004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97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033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585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2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4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12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30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2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BRENT WEB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228790-673B-4B92-8DF7-6410B3D8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45163"/>
            <a:ext cx="641350" cy="560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Funcionais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699" y="2380900"/>
            <a:ext cx="7313329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[RF006]O Funcionário poderá efetuar login;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[RF007]O Funcionário poderá verificar solicitações de livros dos leitores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[RF008]O Funcionário poderá adicionar novos livros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E3AF2-2199-401D-A534-61CBD4C1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1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Não Funcionais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7087450" cy="151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[RNF001] O sistema deve ser padronizado (fontes, cores, etc.)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[RNF002] A interface deve ser clara, de fácil entendimento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[RNF003] O leitor só poderá ler os livros pelo site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[RNF004] A aplicação deve ser de fácil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0560D3-247F-402C-A264-87E34990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Não Funcionais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6960631" cy="151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[RNF005] Os livros serão disponibilizados em documento “.</a:t>
            </a:r>
            <a:r>
              <a:rPr lang="pt-B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após a compra para download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[RNF006] O leitor não poderá exceder o limite de três tentativas de login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[RNF007] O sistema não irá liberar download quando o livro for alugado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491182-FCF2-47F7-B1C5-A73626E2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40298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Modelo de dado conceitual</a:t>
            </a:r>
            <a:endParaRPr sz="3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11528D-C23F-4CE3-917F-08E17F30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07" y="1461322"/>
            <a:ext cx="4706337" cy="33859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40298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Diagrama de caso de uso</a:t>
            </a:r>
            <a:endParaRPr sz="3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E910E7-1C5C-447A-917C-E5620355C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6" y="1913860"/>
            <a:ext cx="4754872" cy="30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40298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Diagrama de Atividade</a:t>
            </a:r>
            <a:endParaRPr sz="3000" dirty="0"/>
          </a:p>
        </p:txBody>
      </p:sp>
      <p:pic>
        <p:nvPicPr>
          <p:cNvPr id="4" name="Google Shape;165;p12">
            <a:extLst>
              <a:ext uri="{FF2B5EF4-FFF2-40B4-BE49-F238E27FC236}">
                <a16:creationId xmlns:a16="http://schemas.microsoft.com/office/drawing/2014/main" id="{81A969E2-1227-406B-8599-5AE8A23A25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07" y="1962150"/>
            <a:ext cx="4844569" cy="2250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00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27344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Projeto Físico</a:t>
            </a:r>
            <a:endParaRPr sz="3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8A69D6-87C5-4D74-821A-76436FF4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" y="1741967"/>
            <a:ext cx="5114109" cy="27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27344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Projeto Físico</a:t>
            </a:r>
            <a:endParaRPr sz="3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8A69D6-87C5-4D74-821A-76436FF4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" y="1741967"/>
            <a:ext cx="5114109" cy="27360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FD348EA-6155-4348-8A12-1F339A32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1967"/>
            <a:ext cx="5186839" cy="27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27344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Projeto Físico</a:t>
            </a:r>
            <a:endParaRPr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7452CD-89D9-4D83-9DE9-A31A3E57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748317"/>
            <a:ext cx="5034439" cy="27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2203450"/>
            <a:ext cx="292735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BRENT WEB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36492-FAD9-45B1-9F6A-DA9BBF62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SzPts val="2000"/>
            </a:pPr>
            <a:r>
              <a:rPr lang="pt-BR" dirty="0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Bruno </a:t>
            </a: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Bombazar</a:t>
            </a:r>
            <a:r>
              <a:rPr lang="pt-BR" dirty="0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 Gomes</a:t>
            </a:r>
          </a:p>
          <a:p>
            <a:pPr marL="0" lvl="0" indent="0">
              <a:buClr>
                <a:srgbClr val="000000"/>
              </a:buClr>
              <a:buSzPts val="2000"/>
            </a:pP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Rhyan</a:t>
            </a:r>
            <a:r>
              <a:rPr lang="pt-BR" dirty="0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 de Souza </a:t>
            </a: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Pisoni</a:t>
            </a:r>
            <a:endParaRPr lang="pt-BR" dirty="0">
              <a:solidFill>
                <a:schemeClr val="tx1"/>
              </a:solidFill>
              <a:latin typeface="Nixie One" panose="020B0604020202020204" charset="0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B34D84-7317-47FD-9DD6-584068F5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0" y="3282889"/>
            <a:ext cx="504750" cy="4407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6F708E4-5984-4B45-8140-4E699492926A}"/>
              </a:ext>
            </a:extLst>
          </p:cNvPr>
          <p:cNvSpPr/>
          <p:nvPr/>
        </p:nvSpPr>
        <p:spPr>
          <a:xfrm>
            <a:off x="2698749" y="1108238"/>
            <a:ext cx="5363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5200"/>
            </a:pPr>
            <a:r>
              <a:rPr lang="pt-BR" sz="2000" dirty="0">
                <a:solidFill>
                  <a:schemeClr val="tx1"/>
                </a:solidFill>
                <a:latin typeface="Nixie One" panose="020B0604020202020204" charset="0"/>
              </a:rPr>
              <a:t>CEDUP “ABÍLIO PAULO”</a:t>
            </a:r>
          </a:p>
          <a:p>
            <a:pPr lvl="0">
              <a:buSzPts val="5200"/>
            </a:pPr>
            <a:r>
              <a:rPr lang="pt-BR" sz="2000" dirty="0">
                <a:solidFill>
                  <a:schemeClr val="tx1"/>
                </a:solidFill>
                <a:latin typeface="Nixie One" panose="020B0604020202020204" charset="0"/>
              </a:rPr>
              <a:t>Apresentação do projeto de informática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A88021-0D0D-4B11-9EFB-F4C1D6EEAFFF}"/>
              </a:ext>
            </a:extLst>
          </p:cNvPr>
          <p:cNvSpPr/>
          <p:nvPr/>
        </p:nvSpPr>
        <p:spPr>
          <a:xfrm>
            <a:off x="2698749" y="3503260"/>
            <a:ext cx="1752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500"/>
            </a:pPr>
            <a:r>
              <a:rPr lang="pt-BR" dirty="0">
                <a:solidFill>
                  <a:schemeClr val="tx1"/>
                </a:solidFill>
                <a:latin typeface="Nixie One" panose="020B0604020202020204" charset="0"/>
              </a:rPr>
              <a:t>Orientadora:</a:t>
            </a:r>
          </a:p>
          <a:p>
            <a:pPr lvl="0">
              <a:buSzPts val="2500"/>
            </a:pP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</a:rPr>
              <a:t>Crislaine</a:t>
            </a:r>
            <a:r>
              <a:rPr lang="pt-BR" dirty="0">
                <a:solidFill>
                  <a:schemeClr val="tx1"/>
                </a:solidFill>
                <a:latin typeface="Nixie One" panose="020B0604020202020204" charset="0"/>
              </a:rPr>
              <a:t> Serafim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F3839D7-3F10-45A8-820E-FEC165095EFE}"/>
              </a:ext>
            </a:extLst>
          </p:cNvPr>
          <p:cNvSpPr/>
          <p:nvPr/>
        </p:nvSpPr>
        <p:spPr>
          <a:xfrm>
            <a:off x="4136156" y="4677386"/>
            <a:ext cx="1534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800"/>
            </a:pPr>
            <a:r>
              <a:rPr lang="pt-BR" dirty="0">
                <a:solidFill>
                  <a:schemeClr val="tx1"/>
                </a:solidFill>
                <a:latin typeface="Nixie One" panose="020B0604020202020204" charset="0"/>
              </a:rPr>
              <a:t>Criciúma,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437150"/>
            <a:ext cx="6027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Problema/Justificativa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1956674"/>
            <a:ext cx="5461850" cy="182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Diminuição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da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procura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por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bibliotecas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mídias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físicas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sz="1600" dirty="0">
                <a:solidFill>
                  <a:schemeClr val="tx1"/>
                </a:solidFill>
                <a:latin typeface="+mn-lt"/>
              </a:rPr>
              <a:t>A</a:t>
            </a:r>
            <a:r>
              <a:rPr lang="pt-BR" sz="1600" dirty="0" err="1">
                <a:solidFill>
                  <a:schemeClr val="tx1"/>
                </a:solidFill>
                <a:latin typeface="+mn-lt"/>
              </a:rPr>
              <a:t>umento</a:t>
            </a:r>
            <a:r>
              <a:rPr lang="pt-BR" sz="1600" dirty="0">
                <a:solidFill>
                  <a:schemeClr val="tx1"/>
                </a:solidFill>
                <a:latin typeface="+mn-lt"/>
              </a:rPr>
              <a:t> do uso de mídias digitais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sz="1600" dirty="0">
                <a:solidFill>
                  <a:schemeClr val="tx1"/>
                </a:solidFill>
                <a:latin typeface="+mn-lt"/>
              </a:rPr>
              <a:t>Aumento da procura por sites e aplicativos de serviços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+mn-lt"/>
              </a:rPr>
              <a:t>Com isso o projeto traz a comodidade e facilidade </a:t>
            </a:r>
            <a:r>
              <a:rPr lang="pt-BR" sz="1600" dirty="0">
                <a:solidFill>
                  <a:schemeClr val="tx1"/>
                </a:solidFill>
                <a:latin typeface="+mn-lt"/>
              </a:rPr>
              <a:t>de comprar ou alugar um livro sem sair de casa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733CAEF-EC04-465E-85EC-1ACC0095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203787"/>
            <a:ext cx="5429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152900" y="1474788"/>
            <a:ext cx="49911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Objetivo Geral</a:t>
            </a:r>
            <a:endParaRPr sz="48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4152900" y="2493394"/>
            <a:ext cx="4845050" cy="175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Desenvolver uma aplicação WEB de aluguel e compra de livros.</a:t>
            </a:r>
            <a:endParaRPr lang="pt-BR" sz="28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Fundamentação Científica</a:t>
            </a:r>
            <a:endParaRPr dirty="0"/>
          </a:p>
        </p:txBody>
      </p:sp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8888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Placas de argilas</a:t>
            </a:r>
          </a:p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Pedras</a:t>
            </a:r>
          </a:p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Barro</a:t>
            </a:r>
            <a:br>
              <a:rPr lang="pt-BR" sz="2400" dirty="0">
                <a:solidFill>
                  <a:schemeClr val="tx1"/>
                </a:solidFill>
              </a:rPr>
            </a:br>
            <a:br>
              <a:rPr lang="pt-BR" sz="2400" dirty="0">
                <a:solidFill>
                  <a:schemeClr val="tx1"/>
                </a:solidFill>
              </a:rPr>
            </a:br>
            <a:endParaRPr sz="2400"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466388" y="2414450"/>
            <a:ext cx="3051562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Papiro</a:t>
            </a:r>
          </a:p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Johannes Gutenberg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F70F8-42C3-4FC6-BE5F-A1E7FD41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633020" y="1329386"/>
            <a:ext cx="52015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Recursos Utilizados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F70F8-42C3-4FC6-BE5F-A1E7FD41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8B3281C-A8E0-4676-89F1-D4BB7D32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99" y="3671604"/>
            <a:ext cx="1120000" cy="100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6B082A7-9B1B-4D51-8C2F-12717A6F4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164" y="2191108"/>
            <a:ext cx="1119550" cy="1152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58DB0B7-27C8-4686-82B8-544D596DDD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79" r="8529"/>
          <a:stretch/>
        </p:blipFill>
        <p:spPr>
          <a:xfrm>
            <a:off x="5347334" y="3667108"/>
            <a:ext cx="777085" cy="1008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23F2FC3-D33C-4C6F-A780-D028CB935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831" y="2191108"/>
            <a:ext cx="1008000" cy="1008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4727864-41B9-46DE-B732-4DE00C513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382" y="2191108"/>
            <a:ext cx="1008000" cy="1008000"/>
          </a:xfrm>
          <a:prstGeom prst="rect">
            <a:avLst/>
          </a:prstGeom>
        </p:spPr>
      </p:pic>
      <p:pic>
        <p:nvPicPr>
          <p:cNvPr id="384" name="Imagem 383">
            <a:extLst>
              <a:ext uri="{FF2B5EF4-FFF2-40B4-BE49-F238E27FC236}">
                <a16:creationId xmlns:a16="http://schemas.microsoft.com/office/drawing/2014/main" id="{2FDC6C49-AF34-4445-90EA-8D83150A87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4550" y="3667108"/>
            <a:ext cx="1008000" cy="1008000"/>
          </a:xfrm>
          <a:prstGeom prst="rect">
            <a:avLst/>
          </a:prstGeom>
        </p:spPr>
      </p:pic>
      <p:cxnSp>
        <p:nvCxnSpPr>
          <p:cNvPr id="388" name="Conector de Seta Reta 387">
            <a:extLst>
              <a:ext uri="{FF2B5EF4-FFF2-40B4-BE49-F238E27FC236}">
                <a16:creationId xmlns:a16="http://schemas.microsoft.com/office/drawing/2014/main" id="{858184F5-DE5B-4631-BB21-441D31B9995F}"/>
              </a:ext>
            </a:extLst>
          </p:cNvPr>
          <p:cNvCxnSpPr>
            <a:stCxn id="384" idx="3"/>
            <a:endCxn id="16" idx="1"/>
          </p:cNvCxnSpPr>
          <p:nvPr/>
        </p:nvCxnSpPr>
        <p:spPr>
          <a:xfrm>
            <a:off x="3172550" y="4171108"/>
            <a:ext cx="466449" cy="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de Seta Reta 389">
            <a:extLst>
              <a:ext uri="{FF2B5EF4-FFF2-40B4-BE49-F238E27FC236}">
                <a16:creationId xmlns:a16="http://schemas.microsoft.com/office/drawing/2014/main" id="{50607652-04B6-4ED5-B4C0-289F7BCD5357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>
            <a:off x="3151382" y="2695108"/>
            <a:ext cx="52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de Seta Reta 391">
            <a:extLst>
              <a:ext uri="{FF2B5EF4-FFF2-40B4-BE49-F238E27FC236}">
                <a16:creationId xmlns:a16="http://schemas.microsoft.com/office/drawing/2014/main" id="{26EE8A13-3D75-4D1D-B009-EAB51AC8971B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4758999" y="4171108"/>
            <a:ext cx="588335" cy="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de Seta Reta 394">
            <a:extLst>
              <a:ext uri="{FF2B5EF4-FFF2-40B4-BE49-F238E27FC236}">
                <a16:creationId xmlns:a16="http://schemas.microsoft.com/office/drawing/2014/main" id="{79FD1493-9A82-4291-AD5C-9F6EAEA32DF0}"/>
              </a:ext>
            </a:extLst>
          </p:cNvPr>
          <p:cNvCxnSpPr>
            <a:stCxn id="24" idx="3"/>
          </p:cNvCxnSpPr>
          <p:nvPr/>
        </p:nvCxnSpPr>
        <p:spPr>
          <a:xfrm>
            <a:off x="4681831" y="2695108"/>
            <a:ext cx="385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de Seta Reta 401">
            <a:extLst>
              <a:ext uri="{FF2B5EF4-FFF2-40B4-BE49-F238E27FC236}">
                <a16:creationId xmlns:a16="http://schemas.microsoft.com/office/drawing/2014/main" id="{97ABBEBA-DF57-48EC-9CF7-8CE2AE5C0D09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5735877" y="3343108"/>
            <a:ext cx="4062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2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Técnica de levantamentos de requisitos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708745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Para este projeto foi utilizado a técnica de Prototipação</a:t>
            </a:r>
            <a:endParaRPr lang="pt-BR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pt-BR"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“O protótipo é uma versão simulada ou amostra de um produto final, a utilizada para testes antes do lançamento.” Jerry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Cao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, UX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Content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Strategist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da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UXPin</a:t>
            </a:r>
            <a:endParaRPr lang="pt-BR" sz="16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pt-BR" sz="16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Neste projeto a prototipação foi utilizada na ferramenta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Figma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FF1AA3-6958-4419-9000-3BCE03AB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Regras de Negócios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708745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O livro só será disponibilizado ao leitor se ele tiver efetuado o pagamento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O usuário não poderá cadastrar o mesmo e-mail com credenciais diferentes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O leitor poderá pedir reembolso caso haja comprado no prazo de 5 dias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C0F27-4CB0-4732-8D34-6100D4A6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0" y="1212789"/>
            <a:ext cx="504750" cy="4407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6F909-D528-499A-94EB-A383FDFE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7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Funcionais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699" y="2380900"/>
            <a:ext cx="7313329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[RF001]O Leitor poderá criar e atualizar seu usuário; 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[RF002]O Sistema deverá disponibilizar uma grande variedade de livros; 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[RF003]O Leitor poderá alugar ou comprar um ou mais livros;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[RF004]O Leitor poderá solicitar um novo livro;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[RF005]O Leitor poderá verificar os livros do sistema;</a:t>
            </a:r>
          </a:p>
          <a:p>
            <a:pPr marL="285750" indent="-285750"/>
            <a:endParaRPr lang="pt-BR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E3AF2-2199-401D-A534-61CBD4C1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591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391</Words>
  <Application>Microsoft Office PowerPoint</Application>
  <PresentationFormat>Apresentação na tela (16:9)</PresentationFormat>
  <Paragraphs>60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Muli</vt:lpstr>
      <vt:lpstr>Helvetica Neue</vt:lpstr>
      <vt:lpstr>Nixie One</vt:lpstr>
      <vt:lpstr>Imogen template</vt:lpstr>
      <vt:lpstr>BRENT WEB</vt:lpstr>
      <vt:lpstr>BRENT WEB</vt:lpstr>
      <vt:lpstr>Problema/Justificativa</vt:lpstr>
      <vt:lpstr>Objetivo Geral</vt:lpstr>
      <vt:lpstr>Fundamentação Científica</vt:lpstr>
      <vt:lpstr>Recursos Utilizados</vt:lpstr>
      <vt:lpstr>Técnica de levantamentos de requisitos</vt:lpstr>
      <vt:lpstr>Regras de Negócios</vt:lpstr>
      <vt:lpstr>Requisitos Funcionais</vt:lpstr>
      <vt:lpstr>Requisitos Funcionais</vt:lpstr>
      <vt:lpstr>Requisitos Não Funcionais</vt:lpstr>
      <vt:lpstr>Requisitos Não Funcionais</vt:lpstr>
      <vt:lpstr>Modelo de dado conceitual</vt:lpstr>
      <vt:lpstr>Diagrama de caso de uso</vt:lpstr>
      <vt:lpstr>Diagrama de Atividade</vt:lpstr>
      <vt:lpstr>Projeto Físico</vt:lpstr>
      <vt:lpstr>Projeto Físico</vt:lpstr>
      <vt:lpstr>Projeto Físico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BRENT WEB</dc:title>
  <dc:creator>PC</dc:creator>
  <cp:lastModifiedBy>User</cp:lastModifiedBy>
  <cp:revision>20</cp:revision>
  <dcterms:modified xsi:type="dcterms:W3CDTF">2020-10-28T17:41:07Z</dcterms:modified>
</cp:coreProperties>
</file>