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8"/>
  </p:notesMasterIdLst>
  <p:sldIdLst>
    <p:sldId id="552" r:id="rId2"/>
    <p:sldId id="547" r:id="rId3"/>
    <p:sldId id="575" r:id="rId4"/>
    <p:sldId id="576" r:id="rId5"/>
    <p:sldId id="577" r:id="rId6"/>
    <p:sldId id="57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83" userDrawn="1">
          <p15:clr>
            <a:srgbClr val="A4A3A4"/>
          </p15:clr>
        </p15:guide>
        <p15:guide id="2" pos="342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554F8"/>
    <a:srgbClr val="1A3788"/>
    <a:srgbClr val="CBB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5C7C1-4291-4460-B8D7-4FFF1BDF9E97}">
  <a:tblStyle styleId="{FB75C7C1-4291-4460-B8D7-4FFF1BDF9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5059" autoAdjust="0"/>
  </p:normalViewPr>
  <p:slideViewPr>
    <p:cSldViewPr>
      <p:cViewPr varScale="1">
        <p:scale>
          <a:sx n="103" d="100"/>
          <a:sy n="103" d="100"/>
        </p:scale>
        <p:origin x="1085" y="58"/>
      </p:cViewPr>
      <p:guideLst>
        <p:guide orient="horz" pos="1983"/>
        <p:guide pos="34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14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3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8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26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7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91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14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8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695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4" r:id="rId3"/>
    <p:sldLayoutId id="2147483675" r:id="rId4"/>
    <p:sldLayoutId id="2147483676" r:id="rId5"/>
    <p:sldLayoutId id="2147483682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raspberrypi.com/documentation/computers/os.html" TargetMode="External"/><Relationship Id="rId4" Type="http://schemas.openxmlformats.org/officeDocument/2006/relationships/hyperlink" Target="https://www.raspberrypi.com/softw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9576D7-2B0C-41F0-8B66-088E4472E4DB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ko-KR" altLang="en-US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실습진행 순서</a:t>
            </a:r>
            <a:endParaRPr lang="en-US" altLang="ko-KR" b="1" dirty="0">
              <a:solidFill>
                <a:schemeClr val="tx1"/>
              </a:solidFill>
              <a:latin typeface="Montserrat" panose="00000500000000000000" pitchFamily="2" charset="0"/>
              <a:ea typeface="Roboto Slab" pitchFamily="2" charset="0"/>
              <a:cs typeface="Montserrat" charset="0"/>
            </a:endParaRPr>
          </a:p>
        </p:txBody>
      </p:sp>
      <p:sp>
        <p:nvSpPr>
          <p:cNvPr id="40" name="Google Shape;2138;p37">
            <a:extLst>
              <a:ext uri="{FF2B5EF4-FFF2-40B4-BE49-F238E27FC236}">
                <a16:creationId xmlns:a16="http://schemas.microsoft.com/office/drawing/2014/main" id="{DFDA62C3-EC88-86E3-F930-DCD8526FC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376" y="83157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Contents</a:t>
            </a:r>
            <a:endParaRPr sz="32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F68863E-9142-4768-03E7-D550611A7085}"/>
              </a:ext>
            </a:extLst>
          </p:cNvPr>
          <p:cNvGrpSpPr/>
          <p:nvPr/>
        </p:nvGrpSpPr>
        <p:grpSpPr>
          <a:xfrm>
            <a:off x="654072" y="1563638"/>
            <a:ext cx="3547661" cy="780867"/>
            <a:chOff x="837588" y="1721241"/>
            <a:chExt cx="3547661" cy="780867"/>
          </a:xfrm>
        </p:grpSpPr>
        <p:grpSp>
          <p:nvGrpSpPr>
            <p:cNvPr id="2" name="Google Shape;2106;p37">
              <a:extLst>
                <a:ext uri="{FF2B5EF4-FFF2-40B4-BE49-F238E27FC236}">
                  <a16:creationId xmlns:a16="http://schemas.microsoft.com/office/drawing/2014/main" id="{A40E7E74-5D2B-093C-5633-892EF901704D}"/>
                </a:ext>
              </a:extLst>
            </p:cNvPr>
            <p:cNvGrpSpPr/>
            <p:nvPr/>
          </p:nvGrpSpPr>
          <p:grpSpPr>
            <a:xfrm>
              <a:off x="837588" y="1767468"/>
              <a:ext cx="635100" cy="734640"/>
              <a:chOff x="731647" y="573573"/>
              <a:chExt cx="635100" cy="734640"/>
            </a:xfrm>
          </p:grpSpPr>
          <p:grpSp>
            <p:nvGrpSpPr>
              <p:cNvPr id="4" name="Google Shape;2107;p37">
                <a:extLst>
                  <a:ext uri="{FF2B5EF4-FFF2-40B4-BE49-F238E27FC236}">
                    <a16:creationId xmlns:a16="http://schemas.microsoft.com/office/drawing/2014/main" id="{24CA1640-B0AC-4766-FDE0-6F0B4AF3A8FF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11" name="Google Shape;2108;p37">
                  <a:extLst>
                    <a:ext uri="{FF2B5EF4-FFF2-40B4-BE49-F238E27FC236}">
                      <a16:creationId xmlns:a16="http://schemas.microsoft.com/office/drawing/2014/main" id="{F00F981F-6046-965C-B82D-72B4CD375D0C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2109;p37">
                  <a:extLst>
                    <a:ext uri="{FF2B5EF4-FFF2-40B4-BE49-F238E27FC236}">
                      <a16:creationId xmlns:a16="http://schemas.microsoft.com/office/drawing/2014/main" id="{06068AD6-A17E-9C9F-3A4D-6E265735310B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" name="Google Shape;2110;p37">
                <a:extLst>
                  <a:ext uri="{FF2B5EF4-FFF2-40B4-BE49-F238E27FC236}">
                    <a16:creationId xmlns:a16="http://schemas.microsoft.com/office/drawing/2014/main" id="{CE7DFF30-C3F4-8B27-ABF5-C74E64F0E265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6" name="Google Shape;2111;p37">
                  <a:extLst>
                    <a:ext uri="{FF2B5EF4-FFF2-40B4-BE49-F238E27FC236}">
                      <a16:creationId xmlns:a16="http://schemas.microsoft.com/office/drawing/2014/main" id="{8FE0FF06-950E-7936-198C-C6E9B239424A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8" name="Google Shape;2112;p37">
                  <a:extLst>
                    <a:ext uri="{FF2B5EF4-FFF2-40B4-BE49-F238E27FC236}">
                      <a16:creationId xmlns:a16="http://schemas.microsoft.com/office/drawing/2014/main" id="{E7BC1EB9-7FD2-0081-5CCA-B4F8F166B6F7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9" name="Google Shape;2113;p37">
                  <a:extLst>
                    <a:ext uri="{FF2B5EF4-FFF2-40B4-BE49-F238E27FC236}">
                      <a16:creationId xmlns:a16="http://schemas.microsoft.com/office/drawing/2014/main" id="{C8D41BA4-AAB5-43FD-180B-37611EEF4D57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41" name="Google Shape;2140;p37">
              <a:extLst>
                <a:ext uri="{FF2B5EF4-FFF2-40B4-BE49-F238E27FC236}">
                  <a16:creationId xmlns:a16="http://schemas.microsoft.com/office/drawing/2014/main" id="{C8A4F31C-214D-F3FE-809B-9C93E13178A1}"/>
                </a:ext>
              </a:extLst>
            </p:cNvPr>
            <p:cNvSpPr txBox="1">
              <a:spLocks/>
            </p:cNvSpPr>
            <p:nvPr/>
          </p:nvSpPr>
          <p:spPr>
            <a:xfrm>
              <a:off x="1770149" y="1721241"/>
              <a:ext cx="26151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Barlow Semi Condensed Medium"/>
                <a:buAutoNum type="arabicPeriod"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marL="0" indent="0">
                <a:lnSpc>
                  <a:spcPct val="115000"/>
                </a:lnSpc>
                <a:buFont typeface="Barlow Semi Condensed Medium"/>
                <a:buNone/>
              </a:pPr>
              <a:r>
                <a:rPr lang="en-US" sz="1400" b="1" dirty="0" err="1">
                  <a:latin typeface="+mj-ea"/>
                  <a:ea typeface="+mj-ea"/>
                </a:rPr>
                <a:t>RaspberryPi</a:t>
              </a:r>
              <a:r>
                <a:rPr lang="ko-KR" altLang="en-US" sz="1400" b="1" dirty="0">
                  <a:latin typeface="+mj-ea"/>
                  <a:ea typeface="+mj-ea"/>
                </a:rPr>
                <a:t>에 </a:t>
              </a:r>
              <a:r>
                <a:rPr lang="en-US" altLang="ko-KR" sz="1400" b="1" dirty="0">
                  <a:latin typeface="+mj-ea"/>
                  <a:ea typeface="+mj-ea"/>
                </a:rPr>
                <a:t>OS</a:t>
              </a:r>
              <a:r>
                <a:rPr lang="ko-KR" altLang="en-US" sz="1400" b="1" dirty="0">
                  <a:latin typeface="+mj-ea"/>
                  <a:ea typeface="+mj-ea"/>
                </a:rPr>
                <a:t>설치 및 사용설명</a:t>
              </a:r>
              <a:endParaRPr lang="en-US" sz="1400" b="1" dirty="0">
                <a:latin typeface="+mj-ea"/>
                <a:ea typeface="+mj-ea"/>
              </a:endParaRPr>
            </a:p>
          </p:txBody>
        </p:sp>
        <p:sp>
          <p:nvSpPr>
            <p:cNvPr id="47" name="Google Shape;2147;p37">
              <a:extLst>
                <a:ext uri="{FF2B5EF4-FFF2-40B4-BE49-F238E27FC236}">
                  <a16:creationId xmlns:a16="http://schemas.microsoft.com/office/drawing/2014/main" id="{2314D227-310A-3096-4B65-CD225084E226}"/>
                </a:ext>
              </a:extLst>
            </p:cNvPr>
            <p:cNvSpPr txBox="1">
              <a:spLocks/>
            </p:cNvSpPr>
            <p:nvPr/>
          </p:nvSpPr>
          <p:spPr>
            <a:xfrm>
              <a:off x="919757" y="1916271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dirty="0"/>
                <a:t>01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AFD20A5-8C6A-611D-986C-C0ADDC485C77}"/>
              </a:ext>
            </a:extLst>
          </p:cNvPr>
          <p:cNvGrpSpPr/>
          <p:nvPr/>
        </p:nvGrpSpPr>
        <p:grpSpPr>
          <a:xfrm>
            <a:off x="738799" y="3283356"/>
            <a:ext cx="3481591" cy="796897"/>
            <a:chOff x="4896348" y="1827054"/>
            <a:chExt cx="3481591" cy="796897"/>
          </a:xfrm>
        </p:grpSpPr>
        <p:grpSp>
          <p:nvGrpSpPr>
            <p:cNvPr id="15" name="Google Shape;2114;p37">
              <a:extLst>
                <a:ext uri="{FF2B5EF4-FFF2-40B4-BE49-F238E27FC236}">
                  <a16:creationId xmlns:a16="http://schemas.microsoft.com/office/drawing/2014/main" id="{CE38D856-4DB0-BE73-C530-6CBD0E3785AD}"/>
                </a:ext>
              </a:extLst>
            </p:cNvPr>
            <p:cNvGrpSpPr/>
            <p:nvPr/>
          </p:nvGrpSpPr>
          <p:grpSpPr>
            <a:xfrm>
              <a:off x="4896348" y="1890461"/>
              <a:ext cx="635100" cy="733490"/>
              <a:chOff x="731647" y="1650460"/>
              <a:chExt cx="635100" cy="733490"/>
            </a:xfrm>
          </p:grpSpPr>
          <p:grpSp>
            <p:nvGrpSpPr>
              <p:cNvPr id="17" name="Google Shape;2115;p37">
                <a:extLst>
                  <a:ext uri="{FF2B5EF4-FFF2-40B4-BE49-F238E27FC236}">
                    <a16:creationId xmlns:a16="http://schemas.microsoft.com/office/drawing/2014/main" id="{3CADA74A-CA19-9626-5AAA-E12C46406C69}"/>
                  </a:ext>
                </a:extLst>
              </p:cNvPr>
              <p:cNvGrpSpPr/>
              <p:nvPr/>
            </p:nvGrpSpPr>
            <p:grpSpPr>
              <a:xfrm>
                <a:off x="731647" y="1650460"/>
                <a:ext cx="635100" cy="635100"/>
                <a:chOff x="917231" y="1827973"/>
                <a:chExt cx="635100" cy="635100"/>
              </a:xfrm>
            </p:grpSpPr>
            <p:sp>
              <p:nvSpPr>
                <p:cNvPr id="22" name="Google Shape;2116;p37">
                  <a:extLst>
                    <a:ext uri="{FF2B5EF4-FFF2-40B4-BE49-F238E27FC236}">
                      <a16:creationId xmlns:a16="http://schemas.microsoft.com/office/drawing/2014/main" id="{AC72AA75-1187-B980-5A6C-A18B3D4EFBED}"/>
                    </a:ext>
                  </a:extLst>
                </p:cNvPr>
                <p:cNvSpPr/>
                <p:nvPr/>
              </p:nvSpPr>
              <p:spPr>
                <a:xfrm>
                  <a:off x="917231" y="1827973"/>
                  <a:ext cx="635100" cy="6351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17;p37">
                  <a:extLst>
                    <a:ext uri="{FF2B5EF4-FFF2-40B4-BE49-F238E27FC236}">
                      <a16:creationId xmlns:a16="http://schemas.microsoft.com/office/drawing/2014/main" id="{5E70041F-5598-2440-B5BE-2492299C09AC}"/>
                    </a:ext>
                  </a:extLst>
                </p:cNvPr>
                <p:cNvSpPr/>
                <p:nvPr/>
              </p:nvSpPr>
              <p:spPr>
                <a:xfrm>
                  <a:off x="1001931" y="1912710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2118;p37">
                <a:extLst>
                  <a:ext uri="{FF2B5EF4-FFF2-40B4-BE49-F238E27FC236}">
                    <a16:creationId xmlns:a16="http://schemas.microsoft.com/office/drawing/2014/main" id="{E5D9683F-6831-BBF9-E709-7263F092F817}"/>
                  </a:ext>
                </a:extLst>
              </p:cNvPr>
              <p:cNvGrpSpPr/>
              <p:nvPr/>
            </p:nvGrpSpPr>
            <p:grpSpPr>
              <a:xfrm>
                <a:off x="961679" y="2356951"/>
                <a:ext cx="175013" cy="27000"/>
                <a:chOff x="5662375" y="212375"/>
                <a:chExt cx="175013" cy="27000"/>
              </a:xfrm>
            </p:grpSpPr>
            <p:sp>
              <p:nvSpPr>
                <p:cNvPr id="19" name="Google Shape;2119;p37">
                  <a:extLst>
                    <a:ext uri="{FF2B5EF4-FFF2-40B4-BE49-F238E27FC236}">
                      <a16:creationId xmlns:a16="http://schemas.microsoft.com/office/drawing/2014/main" id="{417695A7-A585-4A0A-956B-4AB47406A087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20" name="Google Shape;2120;p37">
                  <a:extLst>
                    <a:ext uri="{FF2B5EF4-FFF2-40B4-BE49-F238E27FC236}">
                      <a16:creationId xmlns:a16="http://schemas.microsoft.com/office/drawing/2014/main" id="{23DFC267-1D43-B5D8-8E0C-F888DAEE074A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21" name="Google Shape;2121;p37">
                  <a:extLst>
                    <a:ext uri="{FF2B5EF4-FFF2-40B4-BE49-F238E27FC236}">
                      <a16:creationId xmlns:a16="http://schemas.microsoft.com/office/drawing/2014/main" id="{A5AB344C-AD0A-488A-3A42-B111069C5578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42" name="Google Shape;2141;p37">
              <a:extLst>
                <a:ext uri="{FF2B5EF4-FFF2-40B4-BE49-F238E27FC236}">
                  <a16:creationId xmlns:a16="http://schemas.microsoft.com/office/drawing/2014/main" id="{2E23F399-642F-ADC4-1778-28C19C1DE522}"/>
                </a:ext>
              </a:extLst>
            </p:cNvPr>
            <p:cNvSpPr txBox="1">
              <a:spLocks/>
            </p:cNvSpPr>
            <p:nvPr/>
          </p:nvSpPr>
          <p:spPr>
            <a:xfrm>
              <a:off x="5762839" y="1827054"/>
              <a:ext cx="2615100" cy="3840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sz="1300" b="1" dirty="0" err="1"/>
                <a:t>Xrdp</a:t>
              </a:r>
              <a:r>
                <a:rPr lang="ko-KR" altLang="en-US" sz="1300" b="1" dirty="0"/>
                <a:t>를 이용한</a:t>
              </a:r>
              <a:r>
                <a:rPr lang="en-US" sz="1300" b="1" dirty="0"/>
                <a:t> </a:t>
              </a:r>
              <a:r>
                <a:rPr lang="ko-KR" altLang="en-US" sz="1300" b="1" dirty="0"/>
                <a:t>원격접속</a:t>
              </a:r>
              <a:endParaRPr lang="en-US" sz="1300" b="1" dirty="0"/>
            </a:p>
          </p:txBody>
        </p:sp>
        <p:sp>
          <p:nvSpPr>
            <p:cNvPr id="48" name="Google Shape;2148;p37">
              <a:extLst>
                <a:ext uri="{FF2B5EF4-FFF2-40B4-BE49-F238E27FC236}">
                  <a16:creationId xmlns:a16="http://schemas.microsoft.com/office/drawing/2014/main" id="{9529A8EB-5598-BF0B-D339-743E8C564D76}"/>
                </a:ext>
              </a:extLst>
            </p:cNvPr>
            <p:cNvSpPr txBox="1">
              <a:spLocks/>
            </p:cNvSpPr>
            <p:nvPr/>
          </p:nvSpPr>
          <p:spPr>
            <a:xfrm>
              <a:off x="4978517" y="2041369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02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7FEDB41-C55B-7AA4-3DD3-E8FE5F46431F}"/>
              </a:ext>
            </a:extLst>
          </p:cNvPr>
          <p:cNvGrpSpPr/>
          <p:nvPr/>
        </p:nvGrpSpPr>
        <p:grpSpPr>
          <a:xfrm>
            <a:off x="5094721" y="1553630"/>
            <a:ext cx="2912561" cy="734984"/>
            <a:chOff x="784849" y="3499679"/>
            <a:chExt cx="2912561" cy="734984"/>
          </a:xfrm>
        </p:grpSpPr>
        <p:grpSp>
          <p:nvGrpSpPr>
            <p:cNvPr id="24" name="Google Shape;2122;p37">
              <a:extLst>
                <a:ext uri="{FF2B5EF4-FFF2-40B4-BE49-F238E27FC236}">
                  <a16:creationId xmlns:a16="http://schemas.microsoft.com/office/drawing/2014/main" id="{77944199-5214-1522-2A39-5589DF8D137F}"/>
                </a:ext>
              </a:extLst>
            </p:cNvPr>
            <p:cNvGrpSpPr/>
            <p:nvPr/>
          </p:nvGrpSpPr>
          <p:grpSpPr>
            <a:xfrm>
              <a:off x="784849" y="3499679"/>
              <a:ext cx="635100" cy="734984"/>
              <a:chOff x="731647" y="2728277"/>
              <a:chExt cx="635100" cy="734984"/>
            </a:xfrm>
          </p:grpSpPr>
          <p:grpSp>
            <p:nvGrpSpPr>
              <p:cNvPr id="25" name="Google Shape;2123;p37">
                <a:extLst>
                  <a:ext uri="{FF2B5EF4-FFF2-40B4-BE49-F238E27FC236}">
                    <a16:creationId xmlns:a16="http://schemas.microsoft.com/office/drawing/2014/main" id="{0C818BEC-8E46-9CFF-4D3E-3101263CB62F}"/>
                  </a:ext>
                </a:extLst>
              </p:cNvPr>
              <p:cNvGrpSpPr/>
              <p:nvPr/>
            </p:nvGrpSpPr>
            <p:grpSpPr>
              <a:xfrm>
                <a:off x="731647" y="2728277"/>
                <a:ext cx="635100" cy="635100"/>
                <a:chOff x="917231" y="2905502"/>
                <a:chExt cx="635100" cy="635100"/>
              </a:xfrm>
            </p:grpSpPr>
            <p:sp>
              <p:nvSpPr>
                <p:cNvPr id="30" name="Google Shape;2124;p37">
                  <a:extLst>
                    <a:ext uri="{FF2B5EF4-FFF2-40B4-BE49-F238E27FC236}">
                      <a16:creationId xmlns:a16="http://schemas.microsoft.com/office/drawing/2014/main" id="{9E717FDB-9EB8-97B2-9E8A-ED89AB75EFCC}"/>
                    </a:ext>
                  </a:extLst>
                </p:cNvPr>
                <p:cNvSpPr/>
                <p:nvPr/>
              </p:nvSpPr>
              <p:spPr>
                <a:xfrm>
                  <a:off x="917231" y="2905502"/>
                  <a:ext cx="635100" cy="6351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125;p37">
                  <a:extLst>
                    <a:ext uri="{FF2B5EF4-FFF2-40B4-BE49-F238E27FC236}">
                      <a16:creationId xmlns:a16="http://schemas.microsoft.com/office/drawing/2014/main" id="{2BAE187B-E373-4F22-EBE5-75FBC66B3998}"/>
                    </a:ext>
                  </a:extLst>
                </p:cNvPr>
                <p:cNvSpPr/>
                <p:nvPr/>
              </p:nvSpPr>
              <p:spPr>
                <a:xfrm>
                  <a:off x="1001931" y="2990252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2126;p37">
                <a:extLst>
                  <a:ext uri="{FF2B5EF4-FFF2-40B4-BE49-F238E27FC236}">
                    <a16:creationId xmlns:a16="http://schemas.microsoft.com/office/drawing/2014/main" id="{E5C317A5-1D78-92F2-3F34-0401F7F542C8}"/>
                  </a:ext>
                </a:extLst>
              </p:cNvPr>
              <p:cNvGrpSpPr/>
              <p:nvPr/>
            </p:nvGrpSpPr>
            <p:grpSpPr>
              <a:xfrm>
                <a:off x="961679" y="3436260"/>
                <a:ext cx="175013" cy="27000"/>
                <a:chOff x="5662375" y="212375"/>
                <a:chExt cx="175013" cy="27000"/>
              </a:xfrm>
            </p:grpSpPr>
            <p:sp>
              <p:nvSpPr>
                <p:cNvPr id="27" name="Google Shape;2127;p37">
                  <a:extLst>
                    <a:ext uri="{FF2B5EF4-FFF2-40B4-BE49-F238E27FC236}">
                      <a16:creationId xmlns:a16="http://schemas.microsoft.com/office/drawing/2014/main" id="{8389320E-A0A3-2465-4991-AB3F72C8C196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28" name="Google Shape;2128;p37">
                  <a:extLst>
                    <a:ext uri="{FF2B5EF4-FFF2-40B4-BE49-F238E27FC236}">
                      <a16:creationId xmlns:a16="http://schemas.microsoft.com/office/drawing/2014/main" id="{46CDF348-7CA7-A4C2-6868-83FAFD1659F0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29" name="Google Shape;2129;p37">
                  <a:extLst>
                    <a:ext uri="{FF2B5EF4-FFF2-40B4-BE49-F238E27FC236}">
                      <a16:creationId xmlns:a16="http://schemas.microsoft.com/office/drawing/2014/main" id="{81DDC659-54CA-7EBE-1FCA-16B922255380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45" name="Google Shape;2144;p37">
              <a:extLst>
                <a:ext uri="{FF2B5EF4-FFF2-40B4-BE49-F238E27FC236}">
                  <a16:creationId xmlns:a16="http://schemas.microsoft.com/office/drawing/2014/main" id="{5C94964D-BA38-571C-1073-05FFC932A57D}"/>
                </a:ext>
              </a:extLst>
            </p:cNvPr>
            <p:cNvSpPr txBox="1">
              <a:spLocks/>
            </p:cNvSpPr>
            <p:nvPr/>
          </p:nvSpPr>
          <p:spPr>
            <a:xfrm>
              <a:off x="1615752" y="3518099"/>
              <a:ext cx="2081658" cy="52609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b="1" dirty="0">
                  <a:latin typeface="+mn-ea"/>
                  <a:ea typeface="+mn-ea"/>
                </a:rPr>
                <a:t>C</a:t>
              </a:r>
              <a:r>
                <a:rPr lang="ko-KR" altLang="en-US" b="1" dirty="0">
                  <a:latin typeface="+mn-ea"/>
                  <a:ea typeface="+mn-ea"/>
                </a:rPr>
                <a:t>언어 라이브러리 설치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WiringPi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en-US" b="1" dirty="0">
                <a:latin typeface="+mn-ea"/>
                <a:ea typeface="+mn-ea"/>
              </a:endParaRPr>
            </a:p>
          </p:txBody>
        </p:sp>
        <p:sp>
          <p:nvSpPr>
            <p:cNvPr id="49" name="Google Shape;2149;p37">
              <a:extLst>
                <a:ext uri="{FF2B5EF4-FFF2-40B4-BE49-F238E27FC236}">
                  <a16:creationId xmlns:a16="http://schemas.microsoft.com/office/drawing/2014/main" id="{9A0B4EB2-3DD0-AA89-13BA-8439FE5C9F54}"/>
                </a:ext>
              </a:extLst>
            </p:cNvPr>
            <p:cNvSpPr txBox="1">
              <a:spLocks/>
            </p:cNvSpPr>
            <p:nvPr/>
          </p:nvSpPr>
          <p:spPr>
            <a:xfrm>
              <a:off x="867018" y="3651762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03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D04233-549D-A713-C49B-F00306B84534}"/>
              </a:ext>
            </a:extLst>
          </p:cNvPr>
          <p:cNvGrpSpPr/>
          <p:nvPr/>
        </p:nvGrpSpPr>
        <p:grpSpPr>
          <a:xfrm>
            <a:off x="5094721" y="3039171"/>
            <a:ext cx="4264206" cy="1496319"/>
            <a:chOff x="4895232" y="3285526"/>
            <a:chExt cx="4264206" cy="1496319"/>
          </a:xfrm>
        </p:grpSpPr>
        <p:grpSp>
          <p:nvGrpSpPr>
            <p:cNvPr id="32" name="Google Shape;2130;p37">
              <a:extLst>
                <a:ext uri="{FF2B5EF4-FFF2-40B4-BE49-F238E27FC236}">
                  <a16:creationId xmlns:a16="http://schemas.microsoft.com/office/drawing/2014/main" id="{39037E1C-DD13-9CDB-10C3-7CE67E0AB730}"/>
                </a:ext>
              </a:extLst>
            </p:cNvPr>
            <p:cNvGrpSpPr/>
            <p:nvPr/>
          </p:nvGrpSpPr>
          <p:grpSpPr>
            <a:xfrm>
              <a:off x="4895232" y="3533609"/>
              <a:ext cx="635100" cy="734704"/>
              <a:chOff x="731647" y="3806675"/>
              <a:chExt cx="635100" cy="734704"/>
            </a:xfrm>
          </p:grpSpPr>
          <p:grpSp>
            <p:nvGrpSpPr>
              <p:cNvPr id="33" name="Google Shape;2131;p37">
                <a:extLst>
                  <a:ext uri="{FF2B5EF4-FFF2-40B4-BE49-F238E27FC236}">
                    <a16:creationId xmlns:a16="http://schemas.microsoft.com/office/drawing/2014/main" id="{3452EF7E-A8E9-B10E-CD11-AF962B12482F}"/>
                  </a:ext>
                </a:extLst>
              </p:cNvPr>
              <p:cNvGrpSpPr/>
              <p:nvPr/>
            </p:nvGrpSpPr>
            <p:grpSpPr>
              <a:xfrm>
                <a:off x="731647" y="3806675"/>
                <a:ext cx="635100" cy="635100"/>
                <a:chOff x="917231" y="3983097"/>
                <a:chExt cx="635100" cy="635100"/>
              </a:xfrm>
            </p:grpSpPr>
            <p:sp>
              <p:nvSpPr>
                <p:cNvPr id="38" name="Google Shape;2132;p37">
                  <a:extLst>
                    <a:ext uri="{FF2B5EF4-FFF2-40B4-BE49-F238E27FC236}">
                      <a16:creationId xmlns:a16="http://schemas.microsoft.com/office/drawing/2014/main" id="{0A283DAF-B732-2A6F-7C1A-53B9A8325DD6}"/>
                    </a:ext>
                  </a:extLst>
                </p:cNvPr>
                <p:cNvSpPr/>
                <p:nvPr/>
              </p:nvSpPr>
              <p:spPr>
                <a:xfrm>
                  <a:off x="917231" y="3983097"/>
                  <a:ext cx="635100" cy="6351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133;p37">
                  <a:extLst>
                    <a:ext uri="{FF2B5EF4-FFF2-40B4-BE49-F238E27FC236}">
                      <a16:creationId xmlns:a16="http://schemas.microsoft.com/office/drawing/2014/main" id="{723B4850-0B93-FAE3-B819-C30FFF9A7DF0}"/>
                    </a:ext>
                  </a:extLst>
                </p:cNvPr>
                <p:cNvSpPr/>
                <p:nvPr/>
              </p:nvSpPr>
              <p:spPr>
                <a:xfrm>
                  <a:off x="1001931" y="4067797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2134;p37">
                <a:extLst>
                  <a:ext uri="{FF2B5EF4-FFF2-40B4-BE49-F238E27FC236}">
                    <a16:creationId xmlns:a16="http://schemas.microsoft.com/office/drawing/2014/main" id="{19A71DF7-4977-B259-40A7-D2B69988DEAE}"/>
                  </a:ext>
                </a:extLst>
              </p:cNvPr>
              <p:cNvGrpSpPr/>
              <p:nvPr/>
            </p:nvGrpSpPr>
            <p:grpSpPr>
              <a:xfrm>
                <a:off x="961679" y="4514379"/>
                <a:ext cx="175013" cy="27000"/>
                <a:chOff x="5662375" y="212375"/>
                <a:chExt cx="175013" cy="27000"/>
              </a:xfrm>
            </p:grpSpPr>
            <p:sp>
              <p:nvSpPr>
                <p:cNvPr id="35" name="Google Shape;2135;p37">
                  <a:extLst>
                    <a:ext uri="{FF2B5EF4-FFF2-40B4-BE49-F238E27FC236}">
                      <a16:creationId xmlns:a16="http://schemas.microsoft.com/office/drawing/2014/main" id="{49FE0BF7-AA8C-3839-60B7-77FFD26ADDCF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6" name="Google Shape;2136;p37">
                  <a:extLst>
                    <a:ext uri="{FF2B5EF4-FFF2-40B4-BE49-F238E27FC236}">
                      <a16:creationId xmlns:a16="http://schemas.microsoft.com/office/drawing/2014/main" id="{BC5C2385-E770-B8F9-EC8E-131EF9F2F2ED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7" name="Google Shape;2137;p37">
                  <a:extLst>
                    <a:ext uri="{FF2B5EF4-FFF2-40B4-BE49-F238E27FC236}">
                      <a16:creationId xmlns:a16="http://schemas.microsoft.com/office/drawing/2014/main" id="{12FB991B-22FB-5232-D6DF-2E7D57FBCDDD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46" name="Google Shape;2145;p37">
              <a:extLst>
                <a:ext uri="{FF2B5EF4-FFF2-40B4-BE49-F238E27FC236}">
                  <a16:creationId xmlns:a16="http://schemas.microsoft.com/office/drawing/2014/main" id="{5DA0AFA6-3E1B-744A-4D1A-9D3E44125555}"/>
                </a:ext>
              </a:extLst>
            </p:cNvPr>
            <p:cNvSpPr txBox="1">
              <a:spLocks/>
            </p:cNvSpPr>
            <p:nvPr/>
          </p:nvSpPr>
          <p:spPr>
            <a:xfrm>
              <a:off x="5837304" y="3285526"/>
              <a:ext cx="3322134" cy="1496319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b="1" dirty="0">
                  <a:latin typeface="+mj-ea"/>
                  <a:ea typeface="+mj-ea"/>
                </a:rPr>
                <a:t>3</a:t>
              </a:r>
              <a:r>
                <a:rPr lang="ko-KR" altLang="en-US" b="1" dirty="0">
                  <a:latin typeface="+mj-ea"/>
                  <a:ea typeface="+mj-ea"/>
                </a:rPr>
                <a:t>가지 실습 진행</a:t>
              </a:r>
              <a:endParaRPr lang="en-US" altLang="ko-KR" b="1" dirty="0">
                <a:latin typeface="+mj-ea"/>
                <a:ea typeface="+mj-ea"/>
              </a:endParaRPr>
            </a:p>
            <a:p>
              <a:pPr>
                <a:lnSpc>
                  <a:spcPct val="115000"/>
                </a:lnSpc>
              </a:pPr>
              <a:r>
                <a:rPr lang="en-US" sz="1300" b="1" dirty="0">
                  <a:latin typeface="+mj-ea"/>
                  <a:ea typeface="+mj-ea"/>
                </a:rPr>
                <a:t>1. </a:t>
              </a:r>
              <a:r>
                <a:rPr lang="ko-KR" altLang="en-US" sz="1300" b="1" dirty="0">
                  <a:latin typeface="+mj-ea"/>
                  <a:ea typeface="+mj-ea"/>
                </a:rPr>
                <a:t>스위치를 이용한 </a:t>
              </a:r>
              <a:r>
                <a:rPr lang="en-US" altLang="ko-KR" sz="1300" b="1" dirty="0">
                  <a:latin typeface="+mj-ea"/>
                  <a:ea typeface="+mj-ea"/>
                </a:rPr>
                <a:t>LED</a:t>
              </a:r>
              <a:r>
                <a:rPr lang="ko-KR" altLang="en-US" sz="1300" b="1" dirty="0">
                  <a:latin typeface="+mj-ea"/>
                  <a:ea typeface="+mj-ea"/>
                </a:rPr>
                <a:t>제어</a:t>
              </a:r>
              <a:endParaRPr lang="en-US" altLang="ko-KR" sz="1300" b="1" dirty="0">
                <a:latin typeface="+mj-ea"/>
                <a:ea typeface="+mj-ea"/>
              </a:endParaRPr>
            </a:p>
            <a:p>
              <a:pPr>
                <a:lnSpc>
                  <a:spcPct val="115000"/>
                </a:lnSpc>
              </a:pPr>
              <a:r>
                <a:rPr lang="en-US" sz="1300" b="1" dirty="0">
                  <a:latin typeface="+mj-ea"/>
                  <a:ea typeface="+mj-ea"/>
                </a:rPr>
                <a:t>2. </a:t>
              </a:r>
              <a:r>
                <a:rPr lang="ko-KR" altLang="en-US" sz="1300" b="1" dirty="0">
                  <a:latin typeface="+mj-ea"/>
                  <a:ea typeface="+mj-ea"/>
                </a:rPr>
                <a:t>인터럽트함수를 이용한 </a:t>
              </a:r>
              <a:endParaRPr lang="en-US" altLang="ko-KR" sz="1300" b="1" dirty="0">
                <a:latin typeface="+mj-ea"/>
                <a:ea typeface="+mj-ea"/>
              </a:endParaRPr>
            </a:p>
            <a:p>
              <a:pPr>
                <a:lnSpc>
                  <a:spcPct val="115000"/>
                </a:lnSpc>
              </a:pPr>
              <a:r>
                <a:rPr lang="en-US" altLang="ko-KR" sz="1300" b="1" dirty="0">
                  <a:latin typeface="+mj-ea"/>
                  <a:ea typeface="+mj-ea"/>
                </a:rPr>
                <a:t>   </a:t>
              </a:r>
              <a:r>
                <a:rPr lang="ko-KR" altLang="en-US" sz="1300" b="1" dirty="0">
                  <a:latin typeface="+mj-ea"/>
                  <a:ea typeface="+mj-ea"/>
                </a:rPr>
                <a:t>인터럽트 구현</a:t>
              </a:r>
              <a:endParaRPr lang="en-US" altLang="ko-KR" sz="1300" b="1" dirty="0">
                <a:latin typeface="+mj-ea"/>
                <a:ea typeface="+mj-ea"/>
              </a:endParaRPr>
            </a:p>
            <a:p>
              <a:pPr>
                <a:lnSpc>
                  <a:spcPct val="115000"/>
                </a:lnSpc>
              </a:pPr>
              <a:r>
                <a:rPr lang="en-US" sz="1300" b="1" dirty="0">
                  <a:latin typeface="+mj-ea"/>
                  <a:ea typeface="+mj-ea"/>
                </a:rPr>
                <a:t>3. </a:t>
              </a:r>
              <a:r>
                <a:rPr lang="ko-KR" altLang="en-US" sz="1300" b="1" dirty="0">
                  <a:latin typeface="+mj-ea"/>
                  <a:ea typeface="+mj-ea"/>
                </a:rPr>
                <a:t>초음파센서를 이용해 거리 측정</a:t>
              </a:r>
              <a:endParaRPr lang="en-US" sz="1300" b="1" dirty="0">
                <a:latin typeface="+mj-ea"/>
                <a:ea typeface="+mj-ea"/>
              </a:endParaRPr>
            </a:p>
          </p:txBody>
        </p:sp>
        <p:sp>
          <p:nvSpPr>
            <p:cNvPr id="50" name="Google Shape;2150;p37">
              <a:extLst>
                <a:ext uri="{FF2B5EF4-FFF2-40B4-BE49-F238E27FC236}">
                  <a16:creationId xmlns:a16="http://schemas.microsoft.com/office/drawing/2014/main" id="{2162BCCA-5E5C-C523-A84B-AD19677ED006}"/>
                </a:ext>
              </a:extLst>
            </p:cNvPr>
            <p:cNvSpPr txBox="1">
              <a:spLocks/>
            </p:cNvSpPr>
            <p:nvPr/>
          </p:nvSpPr>
          <p:spPr>
            <a:xfrm>
              <a:off x="4977401" y="3686286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04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5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95736" y="914975"/>
            <a:ext cx="4552528" cy="2520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Raspberry Pi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OS </a:t>
            </a:r>
            <a:r>
              <a:rPr lang="ko-KR" altLang="en-US" sz="3200" b="1" dirty="0"/>
              <a:t>알아보기</a:t>
            </a:r>
            <a:endParaRPr sz="4800" b="1" dirty="0"/>
          </a:p>
        </p:txBody>
      </p:sp>
      <p:sp>
        <p:nvSpPr>
          <p:cNvPr id="4" name="Google Shape;130;p27">
            <a:extLst>
              <a:ext uri="{FF2B5EF4-FFF2-40B4-BE49-F238E27FC236}">
                <a16:creationId xmlns:a16="http://schemas.microsoft.com/office/drawing/2014/main" id="{A0F2D6B6-7EEB-4970-8207-D06E70BB043B}"/>
              </a:ext>
            </a:extLst>
          </p:cNvPr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A6F75-6726-41C8-8B60-3C8AFFE92EE1}"/>
              </a:ext>
            </a:extLst>
          </p:cNvPr>
          <p:cNvSpPr txBox="1"/>
          <p:nvPr/>
        </p:nvSpPr>
        <p:spPr>
          <a:xfrm>
            <a:off x="5364088" y="40635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/>
              <a:t>라즈베리파이</a:t>
            </a:r>
            <a:r>
              <a:rPr lang="ko-KR" altLang="en-US" b="1" dirty="0"/>
              <a:t> 사용을 위한 </a:t>
            </a:r>
            <a:r>
              <a:rPr lang="en-US" altLang="ko-KR" b="1" dirty="0"/>
              <a:t>Raspberry Pi OS </a:t>
            </a:r>
            <a:r>
              <a:rPr lang="ko-KR" altLang="en-US" b="1" dirty="0"/>
              <a:t>소개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9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800"/>
    </mc:Choice>
    <mc:Fallback xmlns="">
      <p:transition advClick="0" advTm="28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9576D7-2B0C-41F0-8B66-088E4472E4DB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en-US" altLang="ko-KR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Raspberry PI OS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630973-CAF6-BFFB-EF86-3A2CE97A6D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434" y="555526"/>
            <a:ext cx="3021547" cy="1910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35412-D18D-F75F-48E5-08C7416C7A86}"/>
              </a:ext>
            </a:extLst>
          </p:cNvPr>
          <p:cNvSpPr txBox="1"/>
          <p:nvPr/>
        </p:nvSpPr>
        <p:spPr>
          <a:xfrm>
            <a:off x="3527376" y="699542"/>
            <a:ext cx="36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Raspberry Pi OS (</a:t>
            </a:r>
            <a:r>
              <a:rPr lang="ko-KR" altLang="en-US" b="1" dirty="0">
                <a:highlight>
                  <a:srgbClr val="FFFF00"/>
                </a:highlight>
              </a:rPr>
              <a:t>舊 </a:t>
            </a:r>
            <a:r>
              <a:rPr lang="en-US" altLang="ko-KR" b="1" dirty="0">
                <a:highlight>
                  <a:srgbClr val="FFFF00"/>
                </a:highlight>
              </a:rPr>
              <a:t>Raspbian) </a:t>
            </a:r>
            <a:r>
              <a:rPr lang="ko-KR" altLang="en-US" b="1" dirty="0">
                <a:highlight>
                  <a:srgbClr val="FFFF00"/>
                </a:highlight>
              </a:rPr>
              <a:t>란</a:t>
            </a:r>
            <a:r>
              <a:rPr lang="en-US" altLang="ko-KR" b="1" dirty="0">
                <a:highlight>
                  <a:srgbClr val="FFFF00"/>
                </a:highlight>
              </a:rPr>
              <a:t>?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0CE4D-830E-6E84-9C8B-0ED897C12346}"/>
              </a:ext>
            </a:extLst>
          </p:cNvPr>
          <p:cNvSpPr txBox="1"/>
          <p:nvPr/>
        </p:nvSpPr>
        <p:spPr>
          <a:xfrm>
            <a:off x="3527884" y="1275606"/>
            <a:ext cx="4968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오픈소스 운영체제 리눅스의 여러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배포판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중 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Debian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을 기반으로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라즈베리파이재단에서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라즈베리파이에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맞게 수정한 리눅스 배포판이다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35000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 이상의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라즈베리파이에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최적화된 패키지를 제공하며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raspi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-config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등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라즈베리파이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전용 명령어도 제공한다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49979-F2E1-BDB6-75D7-47C8F486E859}"/>
              </a:ext>
            </a:extLst>
          </p:cNvPr>
          <p:cNvSpPr txBox="1"/>
          <p:nvPr/>
        </p:nvSpPr>
        <p:spPr>
          <a:xfrm>
            <a:off x="575048" y="428481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Raspberry Pi OS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Raspberry Pi OS Documentation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53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9576D7-2B0C-41F0-8B66-088E4472E4DB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ko-KR" altLang="en-US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기본 명령어</a:t>
            </a:r>
            <a:endParaRPr lang="en-US" altLang="ko-KR" b="1" dirty="0">
              <a:solidFill>
                <a:schemeClr val="tx1"/>
              </a:solidFill>
              <a:latin typeface="Montserrat" panose="00000500000000000000" pitchFamily="2" charset="0"/>
              <a:ea typeface="Roboto Slab" pitchFamily="2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5412-D18D-F75F-48E5-08C7416C7A86}"/>
              </a:ext>
            </a:extLst>
          </p:cNvPr>
          <p:cNvSpPr txBox="1"/>
          <p:nvPr/>
        </p:nvSpPr>
        <p:spPr>
          <a:xfrm>
            <a:off x="899592" y="1057053"/>
            <a:ext cx="36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터미널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0CE4D-830E-6E84-9C8B-0ED897C12346}"/>
              </a:ext>
            </a:extLst>
          </p:cNvPr>
          <p:cNvSpPr txBox="1"/>
          <p:nvPr/>
        </p:nvSpPr>
        <p:spPr>
          <a:xfrm>
            <a:off x="899592" y="1635646"/>
            <a:ext cx="61206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리눅스 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에서는 기본적으로 터미널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콘솔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을 이용하여 파일 관리 등 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작업을 수행한다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대표적으로 아래 명령어들이 있다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현재 디렉토리의 파일을 나열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t)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 &lt;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디렉토리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명시한 디렉토리로 이동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hange 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irectory)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 &lt;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파일명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명시한 파일을 삭제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ove)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pwd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현재 작업중인 디렉토리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resent 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orking 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irectory)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를 표시한다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 &lt;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파일명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명시한 파일을 </a:t>
            </a:r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텍스트 에디터를 이용해 수정한다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E8558D-6901-7EB6-5570-410E79D2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75430" y="1204764"/>
            <a:ext cx="2493045" cy="1731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C8354-937C-6F4E-3824-C6E012D4F428}"/>
              </a:ext>
            </a:extLst>
          </p:cNvPr>
          <p:cNvSpPr txBox="1"/>
          <p:nvPr/>
        </p:nvSpPr>
        <p:spPr>
          <a:xfrm>
            <a:off x="7003865" y="2937741"/>
            <a:ext cx="143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터미널 화면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73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9576D7-2B0C-41F0-8B66-088E4472E4DB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ko-KR" altLang="en-US" b="1" dirty="0" err="1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라즈베리파이</a:t>
            </a:r>
            <a:r>
              <a:rPr lang="ko-KR" altLang="en-US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 전용 명령어</a:t>
            </a:r>
            <a:endParaRPr lang="en-US" altLang="ko-KR" b="1" dirty="0">
              <a:solidFill>
                <a:schemeClr val="tx1"/>
              </a:solidFill>
              <a:latin typeface="Montserrat" panose="00000500000000000000" pitchFamily="2" charset="0"/>
              <a:ea typeface="Roboto Slab" pitchFamily="2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5412-D18D-F75F-48E5-08C7416C7A86}"/>
              </a:ext>
            </a:extLst>
          </p:cNvPr>
          <p:cNvSpPr txBox="1"/>
          <p:nvPr/>
        </p:nvSpPr>
        <p:spPr>
          <a:xfrm>
            <a:off x="998568" y="699635"/>
            <a:ext cx="36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highlight>
                  <a:srgbClr val="FFFF00"/>
                </a:highlight>
              </a:rPr>
              <a:t>Raspi</a:t>
            </a:r>
            <a:r>
              <a:rPr lang="en-US" altLang="ko-KR" b="1" dirty="0">
                <a:highlight>
                  <a:srgbClr val="FFFF00"/>
                </a:highlight>
              </a:rPr>
              <a:t>-config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0CE4D-830E-6E84-9C8B-0ED897C12346}"/>
              </a:ext>
            </a:extLst>
          </p:cNvPr>
          <p:cNvSpPr txBox="1"/>
          <p:nvPr/>
        </p:nvSpPr>
        <p:spPr>
          <a:xfrm>
            <a:off x="998568" y="1299904"/>
            <a:ext cx="702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 Pi OS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에서는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라즈베리파이를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위한 전용 명령어를 제공하는데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중 대표적으로 </a:t>
            </a:r>
            <a:r>
              <a:rPr lang="ko-KR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라즈베리파이의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설정을 위한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raspi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-config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 있다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7193C7-4E8A-28DB-2DA2-53788735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67644" y="2284765"/>
            <a:ext cx="6408712" cy="2088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DE3A5-5734-283B-6149-59E91D22B492}"/>
              </a:ext>
            </a:extLst>
          </p:cNvPr>
          <p:cNvSpPr txBox="1"/>
          <p:nvPr/>
        </p:nvSpPr>
        <p:spPr>
          <a:xfrm>
            <a:off x="3635896" y="439599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raspi</a:t>
            </a:r>
            <a:r>
              <a:rPr lang="en-US" altLang="ko-KR" dirty="0"/>
              <a:t>-config </a:t>
            </a:r>
            <a:r>
              <a:rPr lang="ko-KR" altLang="en-US" dirty="0"/>
              <a:t>화면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66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9576D7-2B0C-41F0-8B66-088E4472E4DB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ko-KR" altLang="en-US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패키지 설치 및 업데이트</a:t>
            </a:r>
            <a:endParaRPr lang="en-US" altLang="ko-KR" b="1" dirty="0">
              <a:solidFill>
                <a:schemeClr val="tx1"/>
              </a:solidFill>
              <a:latin typeface="Montserrat" panose="00000500000000000000" pitchFamily="2" charset="0"/>
              <a:ea typeface="Roboto Slab" pitchFamily="2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5412-D18D-F75F-48E5-08C7416C7A86}"/>
              </a:ext>
            </a:extLst>
          </p:cNvPr>
          <p:cNvSpPr txBox="1"/>
          <p:nvPr/>
        </p:nvSpPr>
        <p:spPr>
          <a:xfrm>
            <a:off x="899592" y="1057053"/>
            <a:ext cx="36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APT </a:t>
            </a:r>
            <a:r>
              <a:rPr lang="ko-KR" altLang="en-US" b="1" dirty="0">
                <a:highlight>
                  <a:srgbClr val="FFFF00"/>
                </a:highlight>
              </a:rPr>
              <a:t>패키지 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0CE4D-830E-6E84-9C8B-0ED897C12346}"/>
              </a:ext>
            </a:extLst>
          </p:cNvPr>
          <p:cNvSpPr txBox="1"/>
          <p:nvPr/>
        </p:nvSpPr>
        <p:spPr>
          <a:xfrm>
            <a:off x="899592" y="1635646"/>
            <a:ext cx="7200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 Pi OS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에서 패키지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프로그램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설치 및 업데이트는 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APT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패키지 관리자를 이용해 수행한다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아래 명령어들을 사용한다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apt-get update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패키지관리자 캐시를 업데이트하여 설치 또는 업데이트가 가능한 패키지가 있는지 확인한다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apt-get upgrade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업데이트 가능한 패키지를 업데이트한다</a:t>
            </a: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Apt-get install &lt;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패키지 이름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: </a:t>
            </a:r>
            <a:r>
              <a:rPr lang="ko-K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명시한 패키지를 설치한다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1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37613</TotalTime>
  <Words>305</Words>
  <Application>Microsoft Office PowerPoint</Application>
  <PresentationFormat>화면 슬라이드 쇼(16:9)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맑은 고딕</vt:lpstr>
      <vt:lpstr>Arial</vt:lpstr>
      <vt:lpstr>Barlow Semi Condensed</vt:lpstr>
      <vt:lpstr>Barlow Semi Condensed Medium</vt:lpstr>
      <vt:lpstr>Fjalla One</vt:lpstr>
      <vt:lpstr>Gill Sans MT</vt:lpstr>
      <vt:lpstr>Hind Vadodara Light</vt:lpstr>
      <vt:lpstr>Montserrat</vt:lpstr>
      <vt:lpstr>Open Sans</vt:lpstr>
      <vt:lpstr>Roboto Condensed Light</vt:lpstr>
      <vt:lpstr>Technology Consulting by Slidesgo</vt:lpstr>
      <vt:lpstr>Contents</vt:lpstr>
      <vt:lpstr>Raspberry Pi OS 알아보기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무선조종 rc카(가칭)</dc:title>
  <dc:creator>YK</dc:creator>
  <cp:lastModifiedBy>손종희(2019130023)</cp:lastModifiedBy>
  <cp:revision>750</cp:revision>
  <dcterms:modified xsi:type="dcterms:W3CDTF">2022-08-25T10:02:57Z</dcterms:modified>
</cp:coreProperties>
</file>