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59" r:id="rId4"/>
    <p:sldId id="283" r:id="rId5"/>
    <p:sldId id="278" r:id="rId6"/>
    <p:sldId id="279" r:id="rId7"/>
    <p:sldId id="266" r:id="rId8"/>
    <p:sldId id="268" r:id="rId9"/>
    <p:sldId id="281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586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1CF"/>
    <a:srgbClr val="5E6A76"/>
    <a:srgbClr val="D1D8B7"/>
    <a:srgbClr val="A09D79"/>
    <a:srgbClr val="AD5C4D"/>
    <a:srgbClr val="543E35"/>
    <a:srgbClr val="637700"/>
    <a:srgbClr val="FFF4ED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1586"/>
        <p:guide orient="horz" pos="1729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/>
          <a:r>
            <a:rPr lang="it-IT" sz="1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RISORSE MUSEALI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/>
          <a:r>
            <a:rPr lang="it-IT" sz="1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MANOSCRITTI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ISBD (International Standard for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Bibliographic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Description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  <a:p>
          <a:pPr marL="0" rt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MARC (Machine-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Readable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Cataloging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/>
          <a:r>
            <a:rPr lang="it-IT" sz="1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ARTEFATTI ARTISTICI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ICCD – Istituto Centrale per il Catalogo e la Documentazione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ISBD (International Standard for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Bibliographic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Description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  <a:p>
          <a:pPr mar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MARC (Machine-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Readable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Cataloging</a:t>
          </a: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/>
          <a:r>
            <a:rPr lang="it-IT" sz="1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LIBRI ED ARTICOLI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it-IT"/>
          </a:defPPr>
        </a:lstStyle>
        <a:p>
          <a:pPr marL="0" rtl="0">
            <a:lnSpc>
              <a:spcPct val="100000"/>
            </a:lnSpc>
          </a:pPr>
          <a:r>
            <a:rPr lang="it-IT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ICCD – Istituto Centrale per il Catalogo e la Documentazione</a:t>
          </a: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it-IT"/>
          </a:defPPr>
        </a:lstStyle>
        <a:p>
          <a:pPr rtl="0"/>
          <a:endParaRPr lang="it-IT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4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8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8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4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4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8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8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4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4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8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8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4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4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8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8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4"/>
      <dgm:spPr/>
    </dgm:pt>
    <dgm:pt modelId="{1666CBCE-44EA-144B-B2DC-553B1D1FA875}" type="pres">
      <dgm:prSet presAssocID="{FEB4A941-E9FA-4A86-A673-85FF34B35F20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103120" cy="96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RISORSE MUSEALI</a:t>
          </a:r>
        </a:p>
      </dsp:txBody>
      <dsp:txXfrm>
        <a:off x="0" y="0"/>
        <a:ext cx="2103120" cy="969168"/>
      </dsp:txXfrm>
    </dsp:sp>
    <dsp:sp modelId="{4B7883FE-9BF1-834B-9E55-433D1207CAF9}">
      <dsp:nvSpPr>
        <dsp:cNvPr id="0" name=""/>
        <dsp:cNvSpPr/>
      </dsp:nvSpPr>
      <dsp:spPr>
        <a:xfrm>
          <a:off x="2260854" y="44010"/>
          <a:ext cx="8254746" cy="880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ICCD – Istituto Centrale per il Catalogo e la Documentazione</a:t>
          </a:r>
        </a:p>
      </dsp:txBody>
      <dsp:txXfrm>
        <a:off x="2260854" y="44010"/>
        <a:ext cx="8254746" cy="880202"/>
      </dsp:txXfrm>
    </dsp:sp>
    <dsp:sp modelId="{F855322D-A55D-8B49-879F-C673DBB2B4C9}">
      <dsp:nvSpPr>
        <dsp:cNvPr id="0" name=""/>
        <dsp:cNvSpPr/>
      </dsp:nvSpPr>
      <dsp:spPr>
        <a:xfrm>
          <a:off x="2103120" y="92421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96916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4041"/>
                <a:satOff val="21843"/>
                <a:lumOff val="33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041"/>
                <a:satOff val="21843"/>
                <a:lumOff val="33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041"/>
                <a:satOff val="21843"/>
                <a:lumOff val="33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969168"/>
          <a:ext cx="2103120" cy="96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MANOSCRITTI</a:t>
          </a:r>
        </a:p>
      </dsp:txBody>
      <dsp:txXfrm>
        <a:off x="0" y="969168"/>
        <a:ext cx="2103120" cy="969168"/>
      </dsp:txXfrm>
    </dsp:sp>
    <dsp:sp modelId="{040275F6-8CD8-B443-8E15-E2EA8C115BE0}">
      <dsp:nvSpPr>
        <dsp:cNvPr id="0" name=""/>
        <dsp:cNvSpPr/>
      </dsp:nvSpPr>
      <dsp:spPr>
        <a:xfrm>
          <a:off x="2260854" y="1013178"/>
          <a:ext cx="8254746" cy="880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ISBD (International Standard for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Bibliographic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Description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MARC (Machine-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Readable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Cataloging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</dsp:txBody>
      <dsp:txXfrm>
        <a:off x="2260854" y="1013178"/>
        <a:ext cx="8254746" cy="880202"/>
      </dsp:txXfrm>
    </dsp:sp>
    <dsp:sp modelId="{1103FC42-5419-864B-A44F-32D393A0563C}">
      <dsp:nvSpPr>
        <dsp:cNvPr id="0" name=""/>
        <dsp:cNvSpPr/>
      </dsp:nvSpPr>
      <dsp:spPr>
        <a:xfrm>
          <a:off x="2103120" y="1893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93833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8083"/>
                <a:satOff val="43687"/>
                <a:lumOff val="67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8083"/>
                <a:satOff val="43687"/>
                <a:lumOff val="67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8083"/>
                <a:satOff val="43687"/>
                <a:lumOff val="67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938337"/>
          <a:ext cx="2103120" cy="96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ARTEFATTI ARTISTICI</a:t>
          </a:r>
        </a:p>
      </dsp:txBody>
      <dsp:txXfrm>
        <a:off x="0" y="1938337"/>
        <a:ext cx="2103120" cy="969168"/>
      </dsp:txXfrm>
    </dsp:sp>
    <dsp:sp modelId="{DAF6D365-7021-E74E-8AD3-AB3AC6A0D057}">
      <dsp:nvSpPr>
        <dsp:cNvPr id="0" name=""/>
        <dsp:cNvSpPr/>
      </dsp:nvSpPr>
      <dsp:spPr>
        <a:xfrm>
          <a:off x="2260854" y="1982347"/>
          <a:ext cx="8254746" cy="880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ICCD – Istituto Centrale per il Catalogo e la Documentazione</a:t>
          </a:r>
        </a:p>
      </dsp:txBody>
      <dsp:txXfrm>
        <a:off x="2260854" y="1982347"/>
        <a:ext cx="8254746" cy="880202"/>
      </dsp:txXfrm>
    </dsp:sp>
    <dsp:sp modelId="{9071E8DC-DDBE-CD4E-9B99-FF7E5F21CEFF}">
      <dsp:nvSpPr>
        <dsp:cNvPr id="0" name=""/>
        <dsp:cNvSpPr/>
      </dsp:nvSpPr>
      <dsp:spPr>
        <a:xfrm>
          <a:off x="2103120" y="28625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90750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907506"/>
          <a:ext cx="2103120" cy="96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LIBRI ED ARTICOLI</a:t>
          </a:r>
        </a:p>
      </dsp:txBody>
      <dsp:txXfrm>
        <a:off x="0" y="2907506"/>
        <a:ext cx="2103120" cy="969168"/>
      </dsp:txXfrm>
    </dsp:sp>
    <dsp:sp modelId="{B09F43E3-E283-364B-BDDC-AEA3B436FB56}">
      <dsp:nvSpPr>
        <dsp:cNvPr id="0" name=""/>
        <dsp:cNvSpPr/>
      </dsp:nvSpPr>
      <dsp:spPr>
        <a:xfrm>
          <a:off x="2260854" y="2951516"/>
          <a:ext cx="8254746" cy="880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ISBD (International Standard for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Bibliographic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Description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MARC (Machine-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Readable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  <a:r>
            <a:rPr lang="it-IT" sz="1800" b="1" i="0" kern="1200" dirty="0" err="1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Cataloging</a:t>
          </a:r>
          <a:r>
            <a:rPr lang="it-IT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)</a:t>
          </a:r>
        </a:p>
      </dsp:txBody>
      <dsp:txXfrm>
        <a:off x="2260854" y="2951516"/>
        <a:ext cx="8254746" cy="880202"/>
      </dsp:txXfrm>
    </dsp:sp>
    <dsp:sp modelId="{2A380769-BA5B-F344-93A6-E05188F7C102}">
      <dsp:nvSpPr>
        <dsp:cNvPr id="0" name=""/>
        <dsp:cNvSpPr/>
      </dsp:nvSpPr>
      <dsp:spPr>
        <a:xfrm>
          <a:off x="2103120" y="38317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0CBC29-5508-4EB9-8023-6DA677EE4C48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9E357A0-8177-46BC-BFCE-19D99E3453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6834D32-9AC6-45EF-9D03-BB4EBBEDE479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7C366290-4595-5745-A50F-D5EC13BAC60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07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C366290-4595-5745-A50F-D5EC13BAC60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91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1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C366290-4595-5745-A50F-D5EC13BAC60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C366290-4595-5745-A50F-D5EC13BAC60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9" name="Segnaposto immagin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immagin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8" name="Segnaposto tes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9" name="Segnaposto tes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0" name="Segnaposto tes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2" name="Segnaposto tes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3" name="Segnaposto tes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4" name="Segnaposto tes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5" name="Segnaposto tes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" name="Segnaposto immagine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immagine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immagine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8" name="Segnaposto immagine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3" name="Segnaposto tes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4" name="Segnaposto tes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5" name="Segnaposto tes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6" name="Segnaposto tes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colon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0" name="Segnaposto tes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1" name="Segnaposto contenut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hiusur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it-IT" sz="2400" cap="all" baseline="0"/>
            </a:lvl1pPr>
            <a:lvl2pPr marL="457200" indent="0" algn="r">
              <a:buNone/>
              <a:defRPr lang="it-IT" sz="1800">
                <a:latin typeface="+mj-lt"/>
              </a:defRPr>
            </a:lvl2pPr>
            <a:lvl3pPr marL="914400" indent="0" algn="r">
              <a:buNone/>
              <a:defRPr lang="it-IT"/>
            </a:lvl3pPr>
            <a:lvl4pPr marL="1371600" indent="0" algn="r">
              <a:buNone/>
              <a:defRPr lang="it-IT"/>
            </a:lvl4pPr>
            <a:lvl5pPr marL="1828800" indent="0" algn="r">
              <a:buNone/>
              <a:defRPr lang="it-IT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9" name="Immagine 8" descr="Forma, cerchio&#10;&#10;Descrizione generata automa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it-IT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accent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4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it-IT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o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9" name="Segnaposto immagin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immagin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8" name="Segnaposto tes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9" name="Segnaposto tes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3" name="Segnaposto tes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4" name="Segnaposto tes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5" name="Segnaposto tes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259"/>
            <a:ext cx="9144000" cy="23876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9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Dante nel Contemporaneo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859"/>
            <a:ext cx="9144000" cy="165576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Soriano Federica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DBDBCB-6A82-C4DB-EBD6-52294B885488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©2023 Soriano Federica, DH e Patrimonio Culturale, UNIBO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8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Il progetto</a:t>
            </a: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37353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dirty="0">
                          <a:latin typeface="+mn-lt"/>
                          <a:cs typeface="Gill Sans Light" panose="020B0302020104020203" pitchFamily="34" charset="-79"/>
                        </a:rPr>
                        <a:t>INTRODUZIONE</a:t>
                      </a:r>
                    </a:p>
                    <a:p>
                      <a:pPr algn="r" rtl="0"/>
                      <a:endParaRPr lang="it-IT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dirty="0">
                          <a:latin typeface="+mn-lt"/>
                          <a:cs typeface="Gill Sans Light" panose="020B0302020104020203" pitchFamily="34" charset="-79"/>
                        </a:rPr>
                        <a:t>OBIETTIVI</a:t>
                      </a:r>
                    </a:p>
                    <a:p>
                      <a:pPr marL="0" algn="r" defTabSz="91440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dirty="0">
                          <a:latin typeface="+mn-lt"/>
                          <a:cs typeface="Gill Sans Light" panose="020B0302020104020203" pitchFamily="34" charset="-79"/>
                        </a:rPr>
                        <a:t>CATEGORIE</a:t>
                      </a:r>
                    </a:p>
                    <a:p>
                      <a:pPr marL="0" algn="r" defTabSz="91440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dirty="0">
                          <a:latin typeface="+mn-lt"/>
                          <a:cs typeface="Gill Sans Light" panose="020B0302020104020203" pitchFamily="34" charset="-79"/>
                        </a:rPr>
                        <a:t>ITEM E STANDARD</a:t>
                      </a:r>
                    </a:p>
                    <a:p>
                      <a:pPr marL="0" algn="r" defTabSz="91440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dirty="0">
                          <a:latin typeface="+mn-lt"/>
                          <a:cs typeface="Gill Sans Light" panose="020B0302020104020203" pitchFamily="34" charset="-79"/>
                        </a:rPr>
                        <a:t>IMPLEMENTAZIONE</a:t>
                      </a:r>
                    </a:p>
                    <a:p>
                      <a:pPr marL="0" algn="r" defTabSz="914400" rtl="0" eaLnBrk="1" latinLnBrk="0" hangingPunct="1"/>
                      <a:endParaRPr lang="it-IT" sz="1800" u="sng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62B0C9-634C-E413-2247-AB434D8429E9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‘</a:t>
            </a:r>
            <a:r>
              <a:rPr lang="it-IT" b="1" dirty="0"/>
              <a:t>Dante nel Contemporaneo</a:t>
            </a:r>
            <a:r>
              <a:rPr lang="it-IT" dirty="0"/>
              <a:t>’ è un progetto di </a:t>
            </a:r>
            <a:r>
              <a:rPr lang="it-IT" b="1" dirty="0"/>
              <a:t>raccolta </a:t>
            </a:r>
            <a:r>
              <a:rPr lang="it-IT" dirty="0"/>
              <a:t>e </a:t>
            </a:r>
            <a:r>
              <a:rPr lang="it-IT" b="1" dirty="0"/>
              <a:t>catalogazione</a:t>
            </a:r>
            <a:r>
              <a:rPr lang="it-IT" dirty="0"/>
              <a:t> di vari artefatti culturali e multimediali collegati alla figura di </a:t>
            </a:r>
            <a:r>
              <a:rPr lang="it-IT" b="1" dirty="0"/>
              <a:t>Dante Alighieri</a:t>
            </a:r>
            <a:r>
              <a:rPr lang="it-IT" dirty="0"/>
              <a:t>, per testimoniare la permanenza della sua influenza anche in media più recenti e nelle forme più inedite.</a:t>
            </a:r>
          </a:p>
          <a:p>
            <a:pPr rtl="0"/>
            <a:endParaRPr lang="it-IT" dirty="0"/>
          </a:p>
        </p:txBody>
      </p:sp>
      <p:pic>
        <p:nvPicPr>
          <p:cNvPr id="22" name="Segnaposto immagine 21" descr="Immagine che contiene statua, Viso umano, arte, vestiti&#10;&#10;Descrizione generata automaticamente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b="16023"/>
          <a:stretch/>
        </p:blipFill>
        <p:spPr>
          <a:xfrm>
            <a:off x="5659016" y="134724"/>
            <a:ext cx="7366518" cy="6186161"/>
          </a:xfrm>
          <a:noFill/>
        </p:spPr>
      </p:pic>
      <p:sp>
        <p:nvSpPr>
          <p:cNvPr id="26" name="Titolo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909361"/>
            <a:ext cx="9144000" cy="676656"/>
          </a:xfrm>
        </p:spPr>
        <p:txBody>
          <a:bodyPr rtlCol="0" anchor="b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6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C968F-B67E-4731-67CE-35D0562F61E3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4ADCE-6BB8-E5B8-8E3B-9D48612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15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C0BF4D-1C1F-CE06-E1E8-0A88684A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0595" y="485192"/>
            <a:ext cx="4683221" cy="621418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 dirty="0"/>
              <a:t>Catalogazione di artefatti di interesse nel panorama moderno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 dirty="0"/>
              <a:t>Mettere in relazione gli artefatti proposti con oggetti di interesse storico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 dirty="0"/>
              <a:t>Dare uno sguardo organico e d’insieme al panorama culturale contemporaneo relativo all’autore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 dirty="0"/>
              <a:t>Creare un punto d’accesso creativo e stimolante per gli utenti a scopo divulgativo e di approfondimento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 dirty="0"/>
              <a:t>Creare interesse attorno ad eventi, pubblicazioni, oggetti culturali e mediali meno conosciuti rispetto al canone raccolto attorno all’autore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5870E3-5716-A509-CCF2-F62DD8DE3E7E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94" y="3247054"/>
            <a:ext cx="7787796" cy="256591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CATEGORIE, </a:t>
            </a:r>
            <a:b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</a:br>
            <a: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ITEM E </a:t>
            </a:r>
            <a:b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</a:br>
            <a: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ACCESSO </a:t>
            </a:r>
            <a:b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</a:br>
            <a:r>
              <a:rPr lang="it-IT" sz="8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AL PORTALE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CBF3DC-B53D-FBFF-3DF3-C725A48F6B15}"/>
              </a:ext>
            </a:extLst>
          </p:cNvPr>
          <p:cNvSpPr txBox="1"/>
          <p:nvPr/>
        </p:nvSpPr>
        <p:spPr>
          <a:xfrm>
            <a:off x="6699379" y="1875454"/>
            <a:ext cx="4758612" cy="4093428"/>
          </a:xfrm>
          <a:custGeom>
            <a:avLst/>
            <a:gdLst>
              <a:gd name="connsiteX0" fmla="*/ 0 w 4758612"/>
              <a:gd name="connsiteY0" fmla="*/ 0 h 4093428"/>
              <a:gd name="connsiteX1" fmla="*/ 584629 w 4758612"/>
              <a:gd name="connsiteY1" fmla="*/ 0 h 4093428"/>
              <a:gd name="connsiteX2" fmla="*/ 1264431 w 4758612"/>
              <a:gd name="connsiteY2" fmla="*/ 0 h 4093428"/>
              <a:gd name="connsiteX3" fmla="*/ 1801475 w 4758612"/>
              <a:gd name="connsiteY3" fmla="*/ 0 h 4093428"/>
              <a:gd name="connsiteX4" fmla="*/ 2338518 w 4758612"/>
              <a:gd name="connsiteY4" fmla="*/ 0 h 4093428"/>
              <a:gd name="connsiteX5" fmla="*/ 3113492 w 4758612"/>
              <a:gd name="connsiteY5" fmla="*/ 0 h 4093428"/>
              <a:gd name="connsiteX6" fmla="*/ 3698121 w 4758612"/>
              <a:gd name="connsiteY6" fmla="*/ 0 h 4093428"/>
              <a:gd name="connsiteX7" fmla="*/ 4758612 w 4758612"/>
              <a:gd name="connsiteY7" fmla="*/ 0 h 4093428"/>
              <a:gd name="connsiteX8" fmla="*/ 4758612 w 4758612"/>
              <a:gd name="connsiteY8" fmla="*/ 559435 h 4093428"/>
              <a:gd name="connsiteX9" fmla="*/ 4758612 w 4758612"/>
              <a:gd name="connsiteY9" fmla="*/ 1282607 h 4093428"/>
              <a:gd name="connsiteX10" fmla="*/ 4758612 w 4758612"/>
              <a:gd name="connsiteY10" fmla="*/ 1964845 h 4093428"/>
              <a:gd name="connsiteX11" fmla="*/ 4758612 w 4758612"/>
              <a:gd name="connsiteY11" fmla="*/ 2606149 h 4093428"/>
              <a:gd name="connsiteX12" fmla="*/ 4758612 w 4758612"/>
              <a:gd name="connsiteY12" fmla="*/ 3288387 h 4093428"/>
              <a:gd name="connsiteX13" fmla="*/ 4758612 w 4758612"/>
              <a:gd name="connsiteY13" fmla="*/ 4093428 h 4093428"/>
              <a:gd name="connsiteX14" fmla="*/ 4126396 w 4758612"/>
              <a:gd name="connsiteY14" fmla="*/ 4093428 h 4093428"/>
              <a:gd name="connsiteX15" fmla="*/ 3446595 w 4758612"/>
              <a:gd name="connsiteY15" fmla="*/ 4093428 h 4093428"/>
              <a:gd name="connsiteX16" fmla="*/ 2766793 w 4758612"/>
              <a:gd name="connsiteY16" fmla="*/ 4093428 h 4093428"/>
              <a:gd name="connsiteX17" fmla="*/ 2229750 w 4758612"/>
              <a:gd name="connsiteY17" fmla="*/ 4093428 h 4093428"/>
              <a:gd name="connsiteX18" fmla="*/ 1645120 w 4758612"/>
              <a:gd name="connsiteY18" fmla="*/ 4093428 h 4093428"/>
              <a:gd name="connsiteX19" fmla="*/ 917732 w 4758612"/>
              <a:gd name="connsiteY19" fmla="*/ 4093428 h 4093428"/>
              <a:gd name="connsiteX20" fmla="*/ 0 w 4758612"/>
              <a:gd name="connsiteY20" fmla="*/ 4093428 h 4093428"/>
              <a:gd name="connsiteX21" fmla="*/ 0 w 4758612"/>
              <a:gd name="connsiteY21" fmla="*/ 3370256 h 4093428"/>
              <a:gd name="connsiteX22" fmla="*/ 0 w 4758612"/>
              <a:gd name="connsiteY22" fmla="*/ 2728952 h 4093428"/>
              <a:gd name="connsiteX23" fmla="*/ 0 w 4758612"/>
              <a:gd name="connsiteY23" fmla="*/ 2169517 h 4093428"/>
              <a:gd name="connsiteX24" fmla="*/ 0 w 4758612"/>
              <a:gd name="connsiteY24" fmla="*/ 1528213 h 4093428"/>
              <a:gd name="connsiteX25" fmla="*/ 0 w 4758612"/>
              <a:gd name="connsiteY25" fmla="*/ 927844 h 4093428"/>
              <a:gd name="connsiteX26" fmla="*/ 0 w 4758612"/>
              <a:gd name="connsiteY26" fmla="*/ 0 h 409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2" h="4093428" fill="none" extrusionOk="0">
                <a:moveTo>
                  <a:pt x="0" y="0"/>
                </a:moveTo>
                <a:cubicBezTo>
                  <a:pt x="213246" y="27697"/>
                  <a:pt x="467633" y="-15777"/>
                  <a:pt x="584629" y="0"/>
                </a:cubicBezTo>
                <a:cubicBezTo>
                  <a:pt x="701625" y="15777"/>
                  <a:pt x="996584" y="19186"/>
                  <a:pt x="1264431" y="0"/>
                </a:cubicBezTo>
                <a:cubicBezTo>
                  <a:pt x="1532278" y="-19186"/>
                  <a:pt x="1651274" y="-2240"/>
                  <a:pt x="1801475" y="0"/>
                </a:cubicBezTo>
                <a:cubicBezTo>
                  <a:pt x="1951676" y="2240"/>
                  <a:pt x="2170456" y="13665"/>
                  <a:pt x="2338518" y="0"/>
                </a:cubicBezTo>
                <a:cubicBezTo>
                  <a:pt x="2506580" y="-13665"/>
                  <a:pt x="2855246" y="-26084"/>
                  <a:pt x="3113492" y="0"/>
                </a:cubicBezTo>
                <a:cubicBezTo>
                  <a:pt x="3371738" y="26084"/>
                  <a:pt x="3503990" y="-8439"/>
                  <a:pt x="3698121" y="0"/>
                </a:cubicBezTo>
                <a:cubicBezTo>
                  <a:pt x="3892252" y="8439"/>
                  <a:pt x="4455904" y="45699"/>
                  <a:pt x="4758612" y="0"/>
                </a:cubicBezTo>
                <a:cubicBezTo>
                  <a:pt x="4731799" y="251595"/>
                  <a:pt x="4767754" y="286296"/>
                  <a:pt x="4758612" y="559435"/>
                </a:cubicBezTo>
                <a:cubicBezTo>
                  <a:pt x="4749470" y="832574"/>
                  <a:pt x="4781096" y="977953"/>
                  <a:pt x="4758612" y="1282607"/>
                </a:cubicBezTo>
                <a:cubicBezTo>
                  <a:pt x="4736128" y="1587261"/>
                  <a:pt x="4726133" y="1757694"/>
                  <a:pt x="4758612" y="1964845"/>
                </a:cubicBezTo>
                <a:cubicBezTo>
                  <a:pt x="4791091" y="2171996"/>
                  <a:pt x="4781981" y="2331614"/>
                  <a:pt x="4758612" y="2606149"/>
                </a:cubicBezTo>
                <a:cubicBezTo>
                  <a:pt x="4735243" y="2880684"/>
                  <a:pt x="4765278" y="2994593"/>
                  <a:pt x="4758612" y="3288387"/>
                </a:cubicBezTo>
                <a:cubicBezTo>
                  <a:pt x="4751946" y="3582181"/>
                  <a:pt x="4779482" y="3779706"/>
                  <a:pt x="4758612" y="4093428"/>
                </a:cubicBezTo>
                <a:cubicBezTo>
                  <a:pt x="4482207" y="4095345"/>
                  <a:pt x="4346612" y="4084857"/>
                  <a:pt x="4126396" y="4093428"/>
                </a:cubicBezTo>
                <a:cubicBezTo>
                  <a:pt x="3906180" y="4101999"/>
                  <a:pt x="3611214" y="4119675"/>
                  <a:pt x="3446595" y="4093428"/>
                </a:cubicBezTo>
                <a:cubicBezTo>
                  <a:pt x="3281976" y="4067181"/>
                  <a:pt x="3087338" y="4108719"/>
                  <a:pt x="2766793" y="4093428"/>
                </a:cubicBezTo>
                <a:cubicBezTo>
                  <a:pt x="2446248" y="4078137"/>
                  <a:pt x="2383947" y="4092516"/>
                  <a:pt x="2229750" y="4093428"/>
                </a:cubicBezTo>
                <a:cubicBezTo>
                  <a:pt x="2075553" y="4094340"/>
                  <a:pt x="1802921" y="4117181"/>
                  <a:pt x="1645120" y="4093428"/>
                </a:cubicBezTo>
                <a:cubicBezTo>
                  <a:pt x="1487319" y="4069676"/>
                  <a:pt x="1159043" y="4089185"/>
                  <a:pt x="917732" y="4093428"/>
                </a:cubicBezTo>
                <a:cubicBezTo>
                  <a:pt x="676421" y="4097671"/>
                  <a:pt x="433782" y="4062218"/>
                  <a:pt x="0" y="4093428"/>
                </a:cubicBezTo>
                <a:cubicBezTo>
                  <a:pt x="-11239" y="3781446"/>
                  <a:pt x="-18678" y="3728116"/>
                  <a:pt x="0" y="3370256"/>
                </a:cubicBezTo>
                <a:cubicBezTo>
                  <a:pt x="18678" y="3012396"/>
                  <a:pt x="-8735" y="2958661"/>
                  <a:pt x="0" y="2728952"/>
                </a:cubicBezTo>
                <a:cubicBezTo>
                  <a:pt x="8735" y="2499243"/>
                  <a:pt x="-10229" y="2377249"/>
                  <a:pt x="0" y="2169517"/>
                </a:cubicBezTo>
                <a:cubicBezTo>
                  <a:pt x="10229" y="1961785"/>
                  <a:pt x="6957" y="1809794"/>
                  <a:pt x="0" y="1528213"/>
                </a:cubicBezTo>
                <a:cubicBezTo>
                  <a:pt x="-6957" y="1246632"/>
                  <a:pt x="-19048" y="1053169"/>
                  <a:pt x="0" y="927844"/>
                </a:cubicBezTo>
                <a:cubicBezTo>
                  <a:pt x="19048" y="802519"/>
                  <a:pt x="17849" y="219793"/>
                  <a:pt x="0" y="0"/>
                </a:cubicBezTo>
                <a:close/>
              </a:path>
              <a:path w="4758612" h="4093428" stroke="0" extrusionOk="0">
                <a:moveTo>
                  <a:pt x="0" y="0"/>
                </a:moveTo>
                <a:cubicBezTo>
                  <a:pt x="263016" y="16590"/>
                  <a:pt x="396844" y="-36152"/>
                  <a:pt x="774974" y="0"/>
                </a:cubicBezTo>
                <a:cubicBezTo>
                  <a:pt x="1153104" y="36152"/>
                  <a:pt x="1292413" y="20288"/>
                  <a:pt x="1549948" y="0"/>
                </a:cubicBezTo>
                <a:cubicBezTo>
                  <a:pt x="1807483" y="-20288"/>
                  <a:pt x="1923745" y="-28450"/>
                  <a:pt x="2277336" y="0"/>
                </a:cubicBezTo>
                <a:cubicBezTo>
                  <a:pt x="2630927" y="28450"/>
                  <a:pt x="2640233" y="-1130"/>
                  <a:pt x="2957137" y="0"/>
                </a:cubicBezTo>
                <a:cubicBezTo>
                  <a:pt x="3274041" y="1130"/>
                  <a:pt x="3346415" y="27281"/>
                  <a:pt x="3636939" y="0"/>
                </a:cubicBezTo>
                <a:cubicBezTo>
                  <a:pt x="3927463" y="-27281"/>
                  <a:pt x="4459940" y="-54324"/>
                  <a:pt x="4758612" y="0"/>
                </a:cubicBezTo>
                <a:cubicBezTo>
                  <a:pt x="4776118" y="207792"/>
                  <a:pt x="4739744" y="508691"/>
                  <a:pt x="4758612" y="641304"/>
                </a:cubicBezTo>
                <a:cubicBezTo>
                  <a:pt x="4777480" y="773917"/>
                  <a:pt x="4786573" y="1040872"/>
                  <a:pt x="4758612" y="1282607"/>
                </a:cubicBezTo>
                <a:cubicBezTo>
                  <a:pt x="4730651" y="1524342"/>
                  <a:pt x="4727093" y="1714398"/>
                  <a:pt x="4758612" y="2046714"/>
                </a:cubicBezTo>
                <a:cubicBezTo>
                  <a:pt x="4790131" y="2379030"/>
                  <a:pt x="4786767" y="2526192"/>
                  <a:pt x="4758612" y="2688018"/>
                </a:cubicBezTo>
                <a:cubicBezTo>
                  <a:pt x="4730457" y="2849844"/>
                  <a:pt x="4759709" y="3070184"/>
                  <a:pt x="4758612" y="3452124"/>
                </a:cubicBezTo>
                <a:cubicBezTo>
                  <a:pt x="4757515" y="3834064"/>
                  <a:pt x="4727166" y="3819730"/>
                  <a:pt x="4758612" y="4093428"/>
                </a:cubicBezTo>
                <a:cubicBezTo>
                  <a:pt x="4578628" y="4080625"/>
                  <a:pt x="4397129" y="4092219"/>
                  <a:pt x="4173983" y="4093428"/>
                </a:cubicBezTo>
                <a:cubicBezTo>
                  <a:pt x="3950837" y="4094637"/>
                  <a:pt x="3687064" y="4085112"/>
                  <a:pt x="3541767" y="4093428"/>
                </a:cubicBezTo>
                <a:cubicBezTo>
                  <a:pt x="3396470" y="4101744"/>
                  <a:pt x="3011268" y="4064841"/>
                  <a:pt x="2814379" y="4093428"/>
                </a:cubicBezTo>
                <a:cubicBezTo>
                  <a:pt x="2617490" y="4122015"/>
                  <a:pt x="2412387" y="4105685"/>
                  <a:pt x="2134577" y="4093428"/>
                </a:cubicBezTo>
                <a:cubicBezTo>
                  <a:pt x="1856767" y="4081171"/>
                  <a:pt x="1661794" y="4070080"/>
                  <a:pt x="1407190" y="4093428"/>
                </a:cubicBezTo>
                <a:cubicBezTo>
                  <a:pt x="1152586" y="4116776"/>
                  <a:pt x="997862" y="4076026"/>
                  <a:pt x="774974" y="4093428"/>
                </a:cubicBezTo>
                <a:cubicBezTo>
                  <a:pt x="552086" y="4110830"/>
                  <a:pt x="299609" y="4127337"/>
                  <a:pt x="0" y="4093428"/>
                </a:cubicBezTo>
                <a:cubicBezTo>
                  <a:pt x="19010" y="3956190"/>
                  <a:pt x="-25238" y="3720906"/>
                  <a:pt x="0" y="3493059"/>
                </a:cubicBezTo>
                <a:cubicBezTo>
                  <a:pt x="25238" y="3265212"/>
                  <a:pt x="26094" y="3018392"/>
                  <a:pt x="0" y="2851755"/>
                </a:cubicBezTo>
                <a:cubicBezTo>
                  <a:pt x="-26094" y="2685118"/>
                  <a:pt x="23326" y="2434845"/>
                  <a:pt x="0" y="2292320"/>
                </a:cubicBezTo>
                <a:cubicBezTo>
                  <a:pt x="-23326" y="2149796"/>
                  <a:pt x="10287" y="1952322"/>
                  <a:pt x="0" y="1732885"/>
                </a:cubicBezTo>
                <a:cubicBezTo>
                  <a:pt x="-10287" y="1513449"/>
                  <a:pt x="-17351" y="1326882"/>
                  <a:pt x="0" y="1132515"/>
                </a:cubicBezTo>
                <a:cubicBezTo>
                  <a:pt x="17351" y="938148"/>
                  <a:pt x="-42653" y="425955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42374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b="1" dirty="0"/>
              <a:t>Il portale avrà a disposizione diverse modalità di accesso (attualmente è implementato solo un catalogo generico), tra cui dei percorsi in base a date, luoghi, persone e supporti. </a:t>
            </a:r>
          </a:p>
          <a:p>
            <a:endParaRPr lang="it-IT" sz="2000" b="1" dirty="0"/>
          </a:p>
          <a:p>
            <a:r>
              <a:rPr lang="it-IT" sz="2000" b="1" dirty="0"/>
              <a:t>Il catalogo è dotato di filtri e metodi per selezionare in base alle proprie ricerche ed esigente il materiale proposto in archivio.</a:t>
            </a:r>
          </a:p>
          <a:p>
            <a:endParaRPr lang="it-IT" sz="2000" b="1" dirty="0"/>
          </a:p>
          <a:p>
            <a:r>
              <a:rPr lang="it-IT" sz="2000" b="1" dirty="0"/>
              <a:t>L’archivio è composto di diversi oggetti, da artefatti ed oggetti culturali antichi e di valore storico ad altri più recenti per forma e contenuti.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CC5DC8-E36B-1C7F-8359-F6B5421F5F63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FF2B5EF4-FFF2-40B4-BE49-F238E27FC236}">
                <a16:creationId xmlns:a16="http://schemas.microsoft.com/office/drawing/2014/main" id="{8E391BA7-7453-638D-C914-3BE0A37B2184}"/>
              </a:ext>
            </a:extLst>
          </p:cNvPr>
          <p:cNvSpPr/>
          <p:nvPr/>
        </p:nvSpPr>
        <p:spPr>
          <a:xfrm>
            <a:off x="8820921" y="4621469"/>
            <a:ext cx="2423160" cy="1454378"/>
          </a:xfrm>
          <a:custGeom>
            <a:avLst/>
            <a:gdLst>
              <a:gd name="connsiteX0" fmla="*/ 0 w 2423160"/>
              <a:gd name="connsiteY0" fmla="*/ 727189 h 1454378"/>
              <a:gd name="connsiteX1" fmla="*/ 1211580 w 2423160"/>
              <a:gd name="connsiteY1" fmla="*/ 0 h 1454378"/>
              <a:gd name="connsiteX2" fmla="*/ 2423160 w 2423160"/>
              <a:gd name="connsiteY2" fmla="*/ 727189 h 1454378"/>
              <a:gd name="connsiteX3" fmla="*/ 1211580 w 2423160"/>
              <a:gd name="connsiteY3" fmla="*/ 1454378 h 1454378"/>
              <a:gd name="connsiteX4" fmla="*/ 0 w 2423160"/>
              <a:gd name="connsiteY4" fmla="*/ 727189 h 145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160" h="1454378" fill="none" extrusionOk="0">
                <a:moveTo>
                  <a:pt x="0" y="727189"/>
                </a:moveTo>
                <a:cubicBezTo>
                  <a:pt x="53921" y="266785"/>
                  <a:pt x="499670" y="-52467"/>
                  <a:pt x="1211580" y="0"/>
                </a:cubicBezTo>
                <a:cubicBezTo>
                  <a:pt x="1872764" y="-63386"/>
                  <a:pt x="2445838" y="357280"/>
                  <a:pt x="2423160" y="727189"/>
                </a:cubicBezTo>
                <a:cubicBezTo>
                  <a:pt x="2410285" y="1092209"/>
                  <a:pt x="1907198" y="1422227"/>
                  <a:pt x="1211580" y="1454378"/>
                </a:cubicBezTo>
                <a:cubicBezTo>
                  <a:pt x="584064" y="1398776"/>
                  <a:pt x="-32257" y="1125520"/>
                  <a:pt x="0" y="727189"/>
                </a:cubicBezTo>
                <a:close/>
              </a:path>
              <a:path w="2423160" h="1454378" stroke="0" extrusionOk="0">
                <a:moveTo>
                  <a:pt x="0" y="727189"/>
                </a:moveTo>
                <a:cubicBezTo>
                  <a:pt x="-28201" y="275049"/>
                  <a:pt x="657796" y="-26894"/>
                  <a:pt x="1211580" y="0"/>
                </a:cubicBezTo>
                <a:cubicBezTo>
                  <a:pt x="1870101" y="-7425"/>
                  <a:pt x="2375555" y="264434"/>
                  <a:pt x="2423160" y="727189"/>
                </a:cubicBezTo>
                <a:cubicBezTo>
                  <a:pt x="2406415" y="1130811"/>
                  <a:pt x="1887672" y="1569754"/>
                  <a:pt x="1211580" y="1454378"/>
                </a:cubicBezTo>
                <a:cubicBezTo>
                  <a:pt x="488765" y="1490093"/>
                  <a:pt x="-53284" y="1069674"/>
                  <a:pt x="0" y="72718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4799633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619DEF70-80F0-98EA-7586-85AA2443EBDA}"/>
              </a:ext>
            </a:extLst>
          </p:cNvPr>
          <p:cNvSpPr/>
          <p:nvPr/>
        </p:nvSpPr>
        <p:spPr>
          <a:xfrm>
            <a:off x="590762" y="1303953"/>
            <a:ext cx="2047876" cy="1548072"/>
          </a:xfrm>
          <a:custGeom>
            <a:avLst/>
            <a:gdLst>
              <a:gd name="connsiteX0" fmla="*/ 0 w 2047876"/>
              <a:gd name="connsiteY0" fmla="*/ 774036 h 1548072"/>
              <a:gd name="connsiteX1" fmla="*/ 1023938 w 2047876"/>
              <a:gd name="connsiteY1" fmla="*/ 0 h 1548072"/>
              <a:gd name="connsiteX2" fmla="*/ 2047876 w 2047876"/>
              <a:gd name="connsiteY2" fmla="*/ 774036 h 1548072"/>
              <a:gd name="connsiteX3" fmla="*/ 1023938 w 2047876"/>
              <a:gd name="connsiteY3" fmla="*/ 1548072 h 1548072"/>
              <a:gd name="connsiteX4" fmla="*/ 0 w 2047876"/>
              <a:gd name="connsiteY4" fmla="*/ 774036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6" h="1548072" fill="none" extrusionOk="0">
                <a:moveTo>
                  <a:pt x="0" y="774036"/>
                </a:moveTo>
                <a:cubicBezTo>
                  <a:pt x="-53472" y="378142"/>
                  <a:pt x="411450" y="87469"/>
                  <a:pt x="1023938" y="0"/>
                </a:cubicBezTo>
                <a:cubicBezTo>
                  <a:pt x="1613251" y="-10921"/>
                  <a:pt x="2061378" y="430957"/>
                  <a:pt x="2047876" y="774036"/>
                </a:cubicBezTo>
                <a:cubicBezTo>
                  <a:pt x="1976207" y="1178987"/>
                  <a:pt x="1580314" y="1575948"/>
                  <a:pt x="1023938" y="1548072"/>
                </a:cubicBezTo>
                <a:cubicBezTo>
                  <a:pt x="472804" y="1597356"/>
                  <a:pt x="-25321" y="1190021"/>
                  <a:pt x="0" y="774036"/>
                </a:cubicBezTo>
                <a:close/>
              </a:path>
              <a:path w="2047876" h="1548072" stroke="0" extrusionOk="0">
                <a:moveTo>
                  <a:pt x="0" y="774036"/>
                </a:moveTo>
                <a:cubicBezTo>
                  <a:pt x="-12008" y="246765"/>
                  <a:pt x="469407" y="-98866"/>
                  <a:pt x="1023938" y="0"/>
                </a:cubicBezTo>
                <a:cubicBezTo>
                  <a:pt x="1516640" y="39487"/>
                  <a:pt x="2090040" y="373042"/>
                  <a:pt x="2047876" y="774036"/>
                </a:cubicBezTo>
                <a:cubicBezTo>
                  <a:pt x="1978157" y="1210032"/>
                  <a:pt x="1525285" y="1637473"/>
                  <a:pt x="1023938" y="1548072"/>
                </a:cubicBezTo>
                <a:cubicBezTo>
                  <a:pt x="500824" y="1511074"/>
                  <a:pt x="1041" y="1215198"/>
                  <a:pt x="0" y="77403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75000874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DF5B0DF3-0238-9225-76D0-D1A863BB65FA}"/>
              </a:ext>
            </a:extLst>
          </p:cNvPr>
          <p:cNvSpPr/>
          <p:nvPr/>
        </p:nvSpPr>
        <p:spPr>
          <a:xfrm rot="21075586">
            <a:off x="2152394" y="2607242"/>
            <a:ext cx="4301413" cy="2213640"/>
          </a:xfrm>
          <a:custGeom>
            <a:avLst/>
            <a:gdLst>
              <a:gd name="connsiteX0" fmla="*/ 0 w 4301413"/>
              <a:gd name="connsiteY0" fmla="*/ 1106820 h 2213640"/>
              <a:gd name="connsiteX1" fmla="*/ 2150707 w 4301413"/>
              <a:gd name="connsiteY1" fmla="*/ 0 h 2213640"/>
              <a:gd name="connsiteX2" fmla="*/ 4301414 w 4301413"/>
              <a:gd name="connsiteY2" fmla="*/ 1106820 h 2213640"/>
              <a:gd name="connsiteX3" fmla="*/ 2150707 w 4301413"/>
              <a:gd name="connsiteY3" fmla="*/ 2213640 h 2213640"/>
              <a:gd name="connsiteX4" fmla="*/ 0 w 4301413"/>
              <a:gd name="connsiteY4" fmla="*/ 1106820 h 221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413" h="2213640" fill="none" extrusionOk="0">
                <a:moveTo>
                  <a:pt x="0" y="1106820"/>
                </a:moveTo>
                <a:cubicBezTo>
                  <a:pt x="-80445" y="342664"/>
                  <a:pt x="1061008" y="51345"/>
                  <a:pt x="2150707" y="0"/>
                </a:cubicBezTo>
                <a:cubicBezTo>
                  <a:pt x="3293460" y="135252"/>
                  <a:pt x="4406588" y="548285"/>
                  <a:pt x="4301414" y="1106820"/>
                </a:cubicBezTo>
                <a:cubicBezTo>
                  <a:pt x="4329038" y="1772589"/>
                  <a:pt x="3364330" y="2001354"/>
                  <a:pt x="2150707" y="2213640"/>
                </a:cubicBezTo>
                <a:cubicBezTo>
                  <a:pt x="984299" y="2276641"/>
                  <a:pt x="15905" y="1622135"/>
                  <a:pt x="0" y="1106820"/>
                </a:cubicBezTo>
                <a:close/>
              </a:path>
              <a:path w="4301413" h="2213640" stroke="0" extrusionOk="0">
                <a:moveTo>
                  <a:pt x="0" y="1106820"/>
                </a:moveTo>
                <a:cubicBezTo>
                  <a:pt x="27315" y="353935"/>
                  <a:pt x="864063" y="-121455"/>
                  <a:pt x="2150707" y="0"/>
                </a:cubicBezTo>
                <a:cubicBezTo>
                  <a:pt x="3301439" y="74885"/>
                  <a:pt x="4329350" y="441853"/>
                  <a:pt x="4301414" y="1106820"/>
                </a:cubicBezTo>
                <a:cubicBezTo>
                  <a:pt x="4212368" y="1778192"/>
                  <a:pt x="3432080" y="2326844"/>
                  <a:pt x="2150707" y="2213640"/>
                </a:cubicBezTo>
                <a:cubicBezTo>
                  <a:pt x="883651" y="2167471"/>
                  <a:pt x="-125814" y="1653969"/>
                  <a:pt x="0" y="110682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244304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F9C6FE37-D0E7-D8F7-A294-DEDF5308590E}"/>
              </a:ext>
            </a:extLst>
          </p:cNvPr>
          <p:cNvSpPr/>
          <p:nvPr/>
        </p:nvSpPr>
        <p:spPr>
          <a:xfrm>
            <a:off x="6667344" y="2910379"/>
            <a:ext cx="2652170" cy="1838427"/>
          </a:xfrm>
          <a:custGeom>
            <a:avLst/>
            <a:gdLst>
              <a:gd name="connsiteX0" fmla="*/ 0 w 2652170"/>
              <a:gd name="connsiteY0" fmla="*/ 919214 h 1838427"/>
              <a:gd name="connsiteX1" fmla="*/ 1326085 w 2652170"/>
              <a:gd name="connsiteY1" fmla="*/ 0 h 1838427"/>
              <a:gd name="connsiteX2" fmla="*/ 2652170 w 2652170"/>
              <a:gd name="connsiteY2" fmla="*/ 919214 h 1838427"/>
              <a:gd name="connsiteX3" fmla="*/ 1326085 w 2652170"/>
              <a:gd name="connsiteY3" fmla="*/ 1838428 h 1838427"/>
              <a:gd name="connsiteX4" fmla="*/ 0 w 2652170"/>
              <a:gd name="connsiteY4" fmla="*/ 919214 h 18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170" h="1838427" fill="none" extrusionOk="0">
                <a:moveTo>
                  <a:pt x="0" y="919214"/>
                </a:moveTo>
                <a:cubicBezTo>
                  <a:pt x="6072" y="390062"/>
                  <a:pt x="591708" y="88350"/>
                  <a:pt x="1326085" y="0"/>
                </a:cubicBezTo>
                <a:cubicBezTo>
                  <a:pt x="2068028" y="23041"/>
                  <a:pt x="2609709" y="439054"/>
                  <a:pt x="2652170" y="919214"/>
                </a:cubicBezTo>
                <a:cubicBezTo>
                  <a:pt x="2599068" y="1510407"/>
                  <a:pt x="2058731" y="1862883"/>
                  <a:pt x="1326085" y="1838428"/>
                </a:cubicBezTo>
                <a:cubicBezTo>
                  <a:pt x="580810" y="1822724"/>
                  <a:pt x="-78939" y="1478654"/>
                  <a:pt x="0" y="919214"/>
                </a:cubicBezTo>
                <a:close/>
              </a:path>
              <a:path w="2652170" h="1838427" stroke="0" extrusionOk="0">
                <a:moveTo>
                  <a:pt x="0" y="919214"/>
                </a:moveTo>
                <a:cubicBezTo>
                  <a:pt x="-106472" y="373619"/>
                  <a:pt x="515498" y="58092"/>
                  <a:pt x="1326085" y="0"/>
                </a:cubicBezTo>
                <a:cubicBezTo>
                  <a:pt x="2070937" y="-11668"/>
                  <a:pt x="2728507" y="382328"/>
                  <a:pt x="2652170" y="919214"/>
                </a:cubicBezTo>
                <a:cubicBezTo>
                  <a:pt x="2603828" y="1506751"/>
                  <a:pt x="2130393" y="1878020"/>
                  <a:pt x="1326085" y="1838428"/>
                </a:cubicBezTo>
                <a:cubicBezTo>
                  <a:pt x="633703" y="1847295"/>
                  <a:pt x="-6378" y="1465377"/>
                  <a:pt x="0" y="91921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9563586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5CFF7295-380F-9FC9-6718-8985D2EC1FF3}"/>
              </a:ext>
            </a:extLst>
          </p:cNvPr>
          <p:cNvSpPr/>
          <p:nvPr/>
        </p:nvSpPr>
        <p:spPr>
          <a:xfrm>
            <a:off x="8644603" y="1323860"/>
            <a:ext cx="2231766" cy="1454378"/>
          </a:xfrm>
          <a:custGeom>
            <a:avLst/>
            <a:gdLst>
              <a:gd name="connsiteX0" fmla="*/ 0 w 2231766"/>
              <a:gd name="connsiteY0" fmla="*/ 727189 h 1454378"/>
              <a:gd name="connsiteX1" fmla="*/ 1115883 w 2231766"/>
              <a:gd name="connsiteY1" fmla="*/ 0 h 1454378"/>
              <a:gd name="connsiteX2" fmla="*/ 2231766 w 2231766"/>
              <a:gd name="connsiteY2" fmla="*/ 727189 h 1454378"/>
              <a:gd name="connsiteX3" fmla="*/ 1115883 w 2231766"/>
              <a:gd name="connsiteY3" fmla="*/ 1454378 h 1454378"/>
              <a:gd name="connsiteX4" fmla="*/ 0 w 2231766"/>
              <a:gd name="connsiteY4" fmla="*/ 727189 h 145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766" h="1454378" fill="none" extrusionOk="0">
                <a:moveTo>
                  <a:pt x="0" y="727189"/>
                </a:moveTo>
                <a:cubicBezTo>
                  <a:pt x="59286" y="410277"/>
                  <a:pt x="600216" y="48282"/>
                  <a:pt x="1115883" y="0"/>
                </a:cubicBezTo>
                <a:cubicBezTo>
                  <a:pt x="1697249" y="20204"/>
                  <a:pt x="2281904" y="307811"/>
                  <a:pt x="2231766" y="727189"/>
                </a:cubicBezTo>
                <a:cubicBezTo>
                  <a:pt x="2225376" y="1107064"/>
                  <a:pt x="1664941" y="1499499"/>
                  <a:pt x="1115883" y="1454378"/>
                </a:cubicBezTo>
                <a:cubicBezTo>
                  <a:pt x="519908" y="1498238"/>
                  <a:pt x="8745" y="1157224"/>
                  <a:pt x="0" y="727189"/>
                </a:cubicBezTo>
                <a:close/>
              </a:path>
              <a:path w="2231766" h="1454378" stroke="0" extrusionOk="0">
                <a:moveTo>
                  <a:pt x="0" y="727189"/>
                </a:moveTo>
                <a:cubicBezTo>
                  <a:pt x="-57426" y="272148"/>
                  <a:pt x="513836" y="9023"/>
                  <a:pt x="1115883" y="0"/>
                </a:cubicBezTo>
                <a:cubicBezTo>
                  <a:pt x="1802846" y="19361"/>
                  <a:pt x="2217328" y="327974"/>
                  <a:pt x="2231766" y="727189"/>
                </a:cubicBezTo>
                <a:cubicBezTo>
                  <a:pt x="2225607" y="1093202"/>
                  <a:pt x="1692172" y="1576203"/>
                  <a:pt x="1115883" y="1454378"/>
                </a:cubicBezTo>
                <a:cubicBezTo>
                  <a:pt x="508684" y="1452491"/>
                  <a:pt x="19342" y="1100142"/>
                  <a:pt x="0" y="72718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289220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016D0BD6-BD66-2EFA-34D8-51FE81E85FED}"/>
              </a:ext>
            </a:extLst>
          </p:cNvPr>
          <p:cNvSpPr/>
          <p:nvPr/>
        </p:nvSpPr>
        <p:spPr>
          <a:xfrm>
            <a:off x="838200" y="5152844"/>
            <a:ext cx="2423160" cy="923003"/>
          </a:xfrm>
          <a:custGeom>
            <a:avLst/>
            <a:gdLst>
              <a:gd name="connsiteX0" fmla="*/ 0 w 2423160"/>
              <a:gd name="connsiteY0" fmla="*/ 461502 h 923003"/>
              <a:gd name="connsiteX1" fmla="*/ 1211580 w 2423160"/>
              <a:gd name="connsiteY1" fmla="*/ 0 h 923003"/>
              <a:gd name="connsiteX2" fmla="*/ 2423160 w 2423160"/>
              <a:gd name="connsiteY2" fmla="*/ 461502 h 923003"/>
              <a:gd name="connsiteX3" fmla="*/ 1211580 w 2423160"/>
              <a:gd name="connsiteY3" fmla="*/ 923004 h 923003"/>
              <a:gd name="connsiteX4" fmla="*/ 0 w 2423160"/>
              <a:gd name="connsiteY4" fmla="*/ 461502 h 9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160" h="923003" fill="none" extrusionOk="0">
                <a:moveTo>
                  <a:pt x="0" y="461502"/>
                </a:moveTo>
                <a:cubicBezTo>
                  <a:pt x="-43042" y="205249"/>
                  <a:pt x="540664" y="9047"/>
                  <a:pt x="1211580" y="0"/>
                </a:cubicBezTo>
                <a:cubicBezTo>
                  <a:pt x="1893281" y="9275"/>
                  <a:pt x="2443298" y="162574"/>
                  <a:pt x="2423160" y="461502"/>
                </a:cubicBezTo>
                <a:cubicBezTo>
                  <a:pt x="2485241" y="721476"/>
                  <a:pt x="1923876" y="871637"/>
                  <a:pt x="1211580" y="923004"/>
                </a:cubicBezTo>
                <a:cubicBezTo>
                  <a:pt x="533180" y="940958"/>
                  <a:pt x="4512" y="731183"/>
                  <a:pt x="0" y="461502"/>
                </a:cubicBezTo>
                <a:close/>
              </a:path>
              <a:path w="2423160" h="923003" stroke="0" extrusionOk="0">
                <a:moveTo>
                  <a:pt x="0" y="461502"/>
                </a:moveTo>
                <a:cubicBezTo>
                  <a:pt x="-63501" y="249793"/>
                  <a:pt x="442068" y="-39569"/>
                  <a:pt x="1211580" y="0"/>
                </a:cubicBezTo>
                <a:cubicBezTo>
                  <a:pt x="1874340" y="2759"/>
                  <a:pt x="2437503" y="174022"/>
                  <a:pt x="2423160" y="461502"/>
                </a:cubicBezTo>
                <a:cubicBezTo>
                  <a:pt x="2488404" y="642261"/>
                  <a:pt x="1859221" y="941215"/>
                  <a:pt x="1211580" y="923004"/>
                </a:cubicBezTo>
                <a:cubicBezTo>
                  <a:pt x="498829" y="933828"/>
                  <a:pt x="20111" y="712490"/>
                  <a:pt x="0" y="4615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7166939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itolo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294"/>
            <a:ext cx="10515600" cy="676656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OGGETTI, PERSONE, LUOGHI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13538" y="3586533"/>
            <a:ext cx="3859271" cy="615494"/>
          </a:xfrm>
        </p:spPr>
        <p:txBody>
          <a:bodyPr rtlCol="0"/>
          <a:lstStyle>
            <a:defPPr>
              <a:defRPr lang="it-IT"/>
            </a:defPPr>
          </a:lstStyle>
          <a:p>
            <a:pPr algn="l" rtl="0"/>
            <a:r>
              <a:rPr lang="it-IT" sz="4000" dirty="0"/>
              <a:t>      LIBRI e</a:t>
            </a:r>
          </a:p>
          <a:p>
            <a:pPr algn="l" rtl="0"/>
            <a:r>
              <a:rPr lang="it-IT" sz="4000" dirty="0"/>
              <a:t>manoscritti</a:t>
            </a:r>
            <a:endParaRPr lang="it-IT" sz="2400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0640" y="1743302"/>
            <a:ext cx="2423160" cy="615494"/>
          </a:xfrm>
        </p:spPr>
        <p:txBody>
          <a:bodyPr rtlCol="0"/>
          <a:lstStyle>
            <a:defPPr>
              <a:defRPr lang="it-IT"/>
            </a:defPPr>
          </a:lstStyle>
          <a:p>
            <a:pPr algn="l" rtl="0"/>
            <a:r>
              <a:rPr lang="it-IT" sz="2800" dirty="0"/>
              <a:t>Cinema</a:t>
            </a:r>
            <a:endParaRPr lang="it-IT" sz="3200" dirty="0"/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19514" y="5327195"/>
            <a:ext cx="2423160" cy="310896"/>
          </a:xfrm>
        </p:spPr>
        <p:txBody>
          <a:bodyPr rtlCol="0"/>
          <a:lstStyle>
            <a:defPPr>
              <a:defRPr lang="it-IT"/>
            </a:defPPr>
          </a:lstStyle>
          <a:p>
            <a:pPr algn="l" rtl="0"/>
            <a:r>
              <a:rPr lang="it-IT" sz="3200" dirty="0"/>
              <a:t>EVENTI</a:t>
            </a:r>
            <a:r>
              <a:rPr lang="it-IT" dirty="0"/>
              <a:t>​</a:t>
            </a:r>
          </a:p>
        </p:txBody>
      </p:sp>
      <p:sp>
        <p:nvSpPr>
          <p:cNvPr id="80" name="Segnaposto testo 79">
            <a:extLst>
              <a:ext uri="{FF2B5EF4-FFF2-40B4-BE49-F238E27FC236}">
                <a16:creationId xmlns:a16="http://schemas.microsoft.com/office/drawing/2014/main" id="{291313D6-FDDE-A86D-0C8F-78A4DE6104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67795" y="1468484"/>
            <a:ext cx="1770260" cy="1125133"/>
          </a:xfrm>
        </p:spPr>
        <p:txBody>
          <a:bodyPr rtlCol="0"/>
          <a:lstStyle>
            <a:defPPr>
              <a:defRPr lang="it-IT"/>
            </a:defPPr>
          </a:lstStyle>
          <a:p>
            <a:pPr algn="l" rtl="0"/>
            <a:r>
              <a:rPr lang="it-IT" sz="2000" dirty="0"/>
              <a:t>FUMETTI E GRAPHIC NOVEL</a:t>
            </a:r>
          </a:p>
        </p:txBody>
      </p:sp>
      <p:sp>
        <p:nvSpPr>
          <p:cNvPr id="81" name="Segnaposto testo 80">
            <a:extLst>
              <a:ext uri="{FF2B5EF4-FFF2-40B4-BE49-F238E27FC236}">
                <a16:creationId xmlns:a16="http://schemas.microsoft.com/office/drawing/2014/main" id="{8A1BEF0A-BD3A-2F51-2B84-2C87759C857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93852" y="4202027"/>
            <a:ext cx="2423160" cy="3108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400" dirty="0"/>
              <a:t>Arti</a:t>
            </a:r>
            <a:r>
              <a:rPr lang="it-IT" sz="3200" dirty="0"/>
              <a:t> </a:t>
            </a:r>
            <a:r>
              <a:rPr lang="it-IT" sz="4400" dirty="0"/>
              <a:t>visive</a:t>
            </a:r>
            <a:endParaRPr lang="it-IT" sz="3200" dirty="0"/>
          </a:p>
        </p:txBody>
      </p:sp>
      <p:sp>
        <p:nvSpPr>
          <p:cNvPr id="82" name="Segnaposto testo 81">
            <a:extLst>
              <a:ext uri="{FF2B5EF4-FFF2-40B4-BE49-F238E27FC236}">
                <a16:creationId xmlns:a16="http://schemas.microsoft.com/office/drawing/2014/main" id="{B68617DC-1253-7F81-E3EC-E2710973E73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161192" y="4437474"/>
            <a:ext cx="2047875" cy="1391194"/>
          </a:xfrm>
        </p:spPr>
        <p:txBody>
          <a:bodyPr rtlCol="0"/>
          <a:lstStyle>
            <a:defPPr>
              <a:defRPr lang="it-IT"/>
            </a:defPPr>
          </a:lstStyle>
          <a:p>
            <a:pPr algn="l" rtl="0"/>
            <a:r>
              <a:rPr lang="it-IT" dirty="0"/>
              <a:t>Opere Multimediali e Videoludiche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149BE99-7432-BDD2-959F-82928336D47E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6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IMPLEMENTAZIONE</a:t>
            </a:r>
            <a:r>
              <a:rPr lang="it-IT" sz="6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it-IT" sz="6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E STANDARD</a:t>
            </a:r>
          </a:p>
        </p:txBody>
      </p:sp>
      <p:graphicFrame>
        <p:nvGraphicFramePr>
          <p:cNvPr id="14" name="Segnaposto contenuto 3" descr="Segnaposto sequenza temporale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04195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224C3-F229-6C05-F329-A13331FC4005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6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LOOKING FORWARD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custGeom>
            <a:avLst/>
            <a:gdLst>
              <a:gd name="connsiteX0" fmla="*/ 0 w 6464808"/>
              <a:gd name="connsiteY0" fmla="*/ 0 h 402336"/>
              <a:gd name="connsiteX1" fmla="*/ 517185 w 6464808"/>
              <a:gd name="connsiteY1" fmla="*/ 0 h 402336"/>
              <a:gd name="connsiteX2" fmla="*/ 1292962 w 6464808"/>
              <a:gd name="connsiteY2" fmla="*/ 0 h 402336"/>
              <a:gd name="connsiteX3" fmla="*/ 1874794 w 6464808"/>
              <a:gd name="connsiteY3" fmla="*/ 0 h 402336"/>
              <a:gd name="connsiteX4" fmla="*/ 2456627 w 6464808"/>
              <a:gd name="connsiteY4" fmla="*/ 0 h 402336"/>
              <a:gd name="connsiteX5" fmla="*/ 2909164 w 6464808"/>
              <a:gd name="connsiteY5" fmla="*/ 0 h 402336"/>
              <a:gd name="connsiteX6" fmla="*/ 3426348 w 6464808"/>
              <a:gd name="connsiteY6" fmla="*/ 0 h 402336"/>
              <a:gd name="connsiteX7" fmla="*/ 4202125 w 6464808"/>
              <a:gd name="connsiteY7" fmla="*/ 0 h 402336"/>
              <a:gd name="connsiteX8" fmla="*/ 4848606 w 6464808"/>
              <a:gd name="connsiteY8" fmla="*/ 0 h 402336"/>
              <a:gd name="connsiteX9" fmla="*/ 5301143 w 6464808"/>
              <a:gd name="connsiteY9" fmla="*/ 0 h 402336"/>
              <a:gd name="connsiteX10" fmla="*/ 5753679 w 6464808"/>
              <a:gd name="connsiteY10" fmla="*/ 0 h 402336"/>
              <a:gd name="connsiteX11" fmla="*/ 6464808 w 6464808"/>
              <a:gd name="connsiteY11" fmla="*/ 0 h 402336"/>
              <a:gd name="connsiteX12" fmla="*/ 6464808 w 6464808"/>
              <a:gd name="connsiteY12" fmla="*/ 402336 h 402336"/>
              <a:gd name="connsiteX13" fmla="*/ 5818327 w 6464808"/>
              <a:gd name="connsiteY13" fmla="*/ 402336 h 402336"/>
              <a:gd name="connsiteX14" fmla="*/ 5042550 w 6464808"/>
              <a:gd name="connsiteY14" fmla="*/ 402336 h 402336"/>
              <a:gd name="connsiteX15" fmla="*/ 4525366 w 6464808"/>
              <a:gd name="connsiteY15" fmla="*/ 402336 h 402336"/>
              <a:gd name="connsiteX16" fmla="*/ 4072829 w 6464808"/>
              <a:gd name="connsiteY16" fmla="*/ 402336 h 402336"/>
              <a:gd name="connsiteX17" fmla="*/ 3426348 w 6464808"/>
              <a:gd name="connsiteY17" fmla="*/ 402336 h 402336"/>
              <a:gd name="connsiteX18" fmla="*/ 2650571 w 6464808"/>
              <a:gd name="connsiteY18" fmla="*/ 402336 h 402336"/>
              <a:gd name="connsiteX19" fmla="*/ 2133387 w 6464808"/>
              <a:gd name="connsiteY19" fmla="*/ 402336 h 402336"/>
              <a:gd name="connsiteX20" fmla="*/ 1486906 w 6464808"/>
              <a:gd name="connsiteY20" fmla="*/ 402336 h 402336"/>
              <a:gd name="connsiteX21" fmla="*/ 969721 w 6464808"/>
              <a:gd name="connsiteY21" fmla="*/ 402336 h 402336"/>
              <a:gd name="connsiteX22" fmla="*/ 0 w 6464808"/>
              <a:gd name="connsiteY22" fmla="*/ 402336 h 402336"/>
              <a:gd name="connsiteX23" fmla="*/ 0 w 6464808"/>
              <a:gd name="connsiteY23" fmla="*/ 0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4808" h="402336" fill="none" extrusionOk="0">
                <a:moveTo>
                  <a:pt x="0" y="0"/>
                </a:moveTo>
                <a:cubicBezTo>
                  <a:pt x="226480" y="-21069"/>
                  <a:pt x="387433" y="-1807"/>
                  <a:pt x="517185" y="0"/>
                </a:cubicBezTo>
                <a:cubicBezTo>
                  <a:pt x="646937" y="1807"/>
                  <a:pt x="1038898" y="35226"/>
                  <a:pt x="1292962" y="0"/>
                </a:cubicBezTo>
                <a:cubicBezTo>
                  <a:pt x="1547026" y="-35226"/>
                  <a:pt x="1705866" y="-13619"/>
                  <a:pt x="1874794" y="0"/>
                </a:cubicBezTo>
                <a:cubicBezTo>
                  <a:pt x="2043722" y="13619"/>
                  <a:pt x="2280162" y="5371"/>
                  <a:pt x="2456627" y="0"/>
                </a:cubicBezTo>
                <a:cubicBezTo>
                  <a:pt x="2633092" y="-5371"/>
                  <a:pt x="2796658" y="5156"/>
                  <a:pt x="2909164" y="0"/>
                </a:cubicBezTo>
                <a:cubicBezTo>
                  <a:pt x="3021670" y="-5156"/>
                  <a:pt x="3317082" y="-22912"/>
                  <a:pt x="3426348" y="0"/>
                </a:cubicBezTo>
                <a:cubicBezTo>
                  <a:pt x="3535614" y="22912"/>
                  <a:pt x="3969852" y="-29729"/>
                  <a:pt x="4202125" y="0"/>
                </a:cubicBezTo>
                <a:cubicBezTo>
                  <a:pt x="4434398" y="29729"/>
                  <a:pt x="4532360" y="26434"/>
                  <a:pt x="4848606" y="0"/>
                </a:cubicBezTo>
                <a:cubicBezTo>
                  <a:pt x="5164852" y="-26434"/>
                  <a:pt x="5209457" y="13132"/>
                  <a:pt x="5301143" y="0"/>
                </a:cubicBezTo>
                <a:cubicBezTo>
                  <a:pt x="5392829" y="-13132"/>
                  <a:pt x="5565024" y="11036"/>
                  <a:pt x="5753679" y="0"/>
                </a:cubicBezTo>
                <a:cubicBezTo>
                  <a:pt x="5942334" y="-11036"/>
                  <a:pt x="6179477" y="-26149"/>
                  <a:pt x="6464808" y="0"/>
                </a:cubicBezTo>
                <a:cubicBezTo>
                  <a:pt x="6480243" y="169370"/>
                  <a:pt x="6482913" y="318880"/>
                  <a:pt x="6464808" y="402336"/>
                </a:cubicBezTo>
                <a:cubicBezTo>
                  <a:pt x="6313158" y="399695"/>
                  <a:pt x="6080450" y="384718"/>
                  <a:pt x="5818327" y="402336"/>
                </a:cubicBezTo>
                <a:cubicBezTo>
                  <a:pt x="5556204" y="419954"/>
                  <a:pt x="5407770" y="380070"/>
                  <a:pt x="5042550" y="402336"/>
                </a:cubicBezTo>
                <a:cubicBezTo>
                  <a:pt x="4677330" y="424602"/>
                  <a:pt x="4706822" y="410218"/>
                  <a:pt x="4525366" y="402336"/>
                </a:cubicBezTo>
                <a:cubicBezTo>
                  <a:pt x="4343910" y="394454"/>
                  <a:pt x="4268235" y="386559"/>
                  <a:pt x="4072829" y="402336"/>
                </a:cubicBezTo>
                <a:cubicBezTo>
                  <a:pt x="3877423" y="418113"/>
                  <a:pt x="3585306" y="408255"/>
                  <a:pt x="3426348" y="402336"/>
                </a:cubicBezTo>
                <a:cubicBezTo>
                  <a:pt x="3267390" y="396417"/>
                  <a:pt x="2861522" y="391885"/>
                  <a:pt x="2650571" y="402336"/>
                </a:cubicBezTo>
                <a:cubicBezTo>
                  <a:pt x="2439620" y="412787"/>
                  <a:pt x="2351951" y="396730"/>
                  <a:pt x="2133387" y="402336"/>
                </a:cubicBezTo>
                <a:cubicBezTo>
                  <a:pt x="1914823" y="407942"/>
                  <a:pt x="1765254" y="384618"/>
                  <a:pt x="1486906" y="402336"/>
                </a:cubicBezTo>
                <a:cubicBezTo>
                  <a:pt x="1208558" y="420054"/>
                  <a:pt x="1100510" y="406227"/>
                  <a:pt x="969721" y="402336"/>
                </a:cubicBezTo>
                <a:cubicBezTo>
                  <a:pt x="838932" y="398445"/>
                  <a:pt x="456883" y="417885"/>
                  <a:pt x="0" y="402336"/>
                </a:cubicBezTo>
                <a:cubicBezTo>
                  <a:pt x="-7103" y="220608"/>
                  <a:pt x="6369" y="178733"/>
                  <a:pt x="0" y="0"/>
                </a:cubicBezTo>
                <a:close/>
              </a:path>
              <a:path w="6464808" h="402336" stroke="0" extrusionOk="0">
                <a:moveTo>
                  <a:pt x="0" y="0"/>
                </a:moveTo>
                <a:cubicBezTo>
                  <a:pt x="267145" y="4719"/>
                  <a:pt x="327170" y="25561"/>
                  <a:pt x="646481" y="0"/>
                </a:cubicBezTo>
                <a:cubicBezTo>
                  <a:pt x="965792" y="-25561"/>
                  <a:pt x="1012712" y="30182"/>
                  <a:pt x="1357610" y="0"/>
                </a:cubicBezTo>
                <a:cubicBezTo>
                  <a:pt x="1702508" y="-30182"/>
                  <a:pt x="1595780" y="-695"/>
                  <a:pt x="1810146" y="0"/>
                </a:cubicBezTo>
                <a:cubicBezTo>
                  <a:pt x="2024512" y="695"/>
                  <a:pt x="2095827" y="-18958"/>
                  <a:pt x="2327331" y="0"/>
                </a:cubicBezTo>
                <a:cubicBezTo>
                  <a:pt x="2558835" y="18958"/>
                  <a:pt x="2900489" y="-8957"/>
                  <a:pt x="3103108" y="0"/>
                </a:cubicBezTo>
                <a:cubicBezTo>
                  <a:pt x="3305727" y="8957"/>
                  <a:pt x="3588449" y="8046"/>
                  <a:pt x="3814237" y="0"/>
                </a:cubicBezTo>
                <a:cubicBezTo>
                  <a:pt x="4040025" y="-8046"/>
                  <a:pt x="4330062" y="5222"/>
                  <a:pt x="4460718" y="0"/>
                </a:cubicBezTo>
                <a:cubicBezTo>
                  <a:pt x="4591374" y="-5222"/>
                  <a:pt x="4922561" y="17978"/>
                  <a:pt x="5042550" y="0"/>
                </a:cubicBezTo>
                <a:cubicBezTo>
                  <a:pt x="5162539" y="-17978"/>
                  <a:pt x="5462682" y="12141"/>
                  <a:pt x="5689031" y="0"/>
                </a:cubicBezTo>
                <a:cubicBezTo>
                  <a:pt x="5915380" y="-12141"/>
                  <a:pt x="6167469" y="29319"/>
                  <a:pt x="6464808" y="0"/>
                </a:cubicBezTo>
                <a:cubicBezTo>
                  <a:pt x="6474945" y="140987"/>
                  <a:pt x="6452703" y="300003"/>
                  <a:pt x="6464808" y="402336"/>
                </a:cubicBezTo>
                <a:cubicBezTo>
                  <a:pt x="6360484" y="389266"/>
                  <a:pt x="6222829" y="380027"/>
                  <a:pt x="6012271" y="402336"/>
                </a:cubicBezTo>
                <a:cubicBezTo>
                  <a:pt x="5801713" y="424645"/>
                  <a:pt x="5476963" y="384296"/>
                  <a:pt x="5301143" y="402336"/>
                </a:cubicBezTo>
                <a:cubicBezTo>
                  <a:pt x="5125323" y="420376"/>
                  <a:pt x="5072723" y="393826"/>
                  <a:pt x="4848606" y="402336"/>
                </a:cubicBezTo>
                <a:cubicBezTo>
                  <a:pt x="4624489" y="410846"/>
                  <a:pt x="4564731" y="398855"/>
                  <a:pt x="4331421" y="402336"/>
                </a:cubicBezTo>
                <a:cubicBezTo>
                  <a:pt x="4098111" y="405817"/>
                  <a:pt x="3828313" y="403812"/>
                  <a:pt x="3684941" y="402336"/>
                </a:cubicBezTo>
                <a:cubicBezTo>
                  <a:pt x="3541569" y="400860"/>
                  <a:pt x="3401483" y="408262"/>
                  <a:pt x="3232404" y="402336"/>
                </a:cubicBezTo>
                <a:cubicBezTo>
                  <a:pt x="3063325" y="396410"/>
                  <a:pt x="2875132" y="423152"/>
                  <a:pt x="2585923" y="402336"/>
                </a:cubicBezTo>
                <a:cubicBezTo>
                  <a:pt x="2296714" y="381520"/>
                  <a:pt x="2187306" y="434026"/>
                  <a:pt x="1810146" y="402336"/>
                </a:cubicBezTo>
                <a:cubicBezTo>
                  <a:pt x="1432986" y="370646"/>
                  <a:pt x="1511359" y="421699"/>
                  <a:pt x="1357610" y="402336"/>
                </a:cubicBezTo>
                <a:cubicBezTo>
                  <a:pt x="1203861" y="382973"/>
                  <a:pt x="932108" y="402910"/>
                  <a:pt x="646481" y="402336"/>
                </a:cubicBezTo>
                <a:cubicBezTo>
                  <a:pt x="360854" y="401762"/>
                  <a:pt x="152874" y="384024"/>
                  <a:pt x="0" y="402336"/>
                </a:cubicBezTo>
                <a:cubicBezTo>
                  <a:pt x="17554" y="259423"/>
                  <a:pt x="-7051" y="80636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47612871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SCENARI DI sviluppo del portale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7"/>
            <a:ext cx="6464808" cy="1746131"/>
          </a:xfrm>
          <a:custGeom>
            <a:avLst/>
            <a:gdLst>
              <a:gd name="connsiteX0" fmla="*/ 0 w 6464808"/>
              <a:gd name="connsiteY0" fmla="*/ 0 h 1746131"/>
              <a:gd name="connsiteX1" fmla="*/ 452537 w 6464808"/>
              <a:gd name="connsiteY1" fmla="*/ 0 h 1746131"/>
              <a:gd name="connsiteX2" fmla="*/ 969721 w 6464808"/>
              <a:gd name="connsiteY2" fmla="*/ 0 h 1746131"/>
              <a:gd name="connsiteX3" fmla="*/ 1616202 w 6464808"/>
              <a:gd name="connsiteY3" fmla="*/ 0 h 1746131"/>
              <a:gd name="connsiteX4" fmla="*/ 2133387 w 6464808"/>
              <a:gd name="connsiteY4" fmla="*/ 0 h 1746131"/>
              <a:gd name="connsiteX5" fmla="*/ 2844516 w 6464808"/>
              <a:gd name="connsiteY5" fmla="*/ 0 h 1746131"/>
              <a:gd name="connsiteX6" fmla="*/ 3620292 w 6464808"/>
              <a:gd name="connsiteY6" fmla="*/ 0 h 1746131"/>
              <a:gd name="connsiteX7" fmla="*/ 4396069 w 6464808"/>
              <a:gd name="connsiteY7" fmla="*/ 0 h 1746131"/>
              <a:gd name="connsiteX8" fmla="*/ 4913254 w 6464808"/>
              <a:gd name="connsiteY8" fmla="*/ 0 h 1746131"/>
              <a:gd name="connsiteX9" fmla="*/ 5365791 w 6464808"/>
              <a:gd name="connsiteY9" fmla="*/ 0 h 1746131"/>
              <a:gd name="connsiteX10" fmla="*/ 6464808 w 6464808"/>
              <a:gd name="connsiteY10" fmla="*/ 0 h 1746131"/>
              <a:gd name="connsiteX11" fmla="*/ 6464808 w 6464808"/>
              <a:gd name="connsiteY11" fmla="*/ 599505 h 1746131"/>
              <a:gd name="connsiteX12" fmla="*/ 6464808 w 6464808"/>
              <a:gd name="connsiteY12" fmla="*/ 1199010 h 1746131"/>
              <a:gd name="connsiteX13" fmla="*/ 6464808 w 6464808"/>
              <a:gd name="connsiteY13" fmla="*/ 1746131 h 1746131"/>
              <a:gd name="connsiteX14" fmla="*/ 5753679 w 6464808"/>
              <a:gd name="connsiteY14" fmla="*/ 1746131 h 1746131"/>
              <a:gd name="connsiteX15" fmla="*/ 5107198 w 6464808"/>
              <a:gd name="connsiteY15" fmla="*/ 1746131 h 1746131"/>
              <a:gd name="connsiteX16" fmla="*/ 4460718 w 6464808"/>
              <a:gd name="connsiteY16" fmla="*/ 1746131 h 1746131"/>
              <a:gd name="connsiteX17" fmla="*/ 3814237 w 6464808"/>
              <a:gd name="connsiteY17" fmla="*/ 1746131 h 1746131"/>
              <a:gd name="connsiteX18" fmla="*/ 3103108 w 6464808"/>
              <a:gd name="connsiteY18" fmla="*/ 1746131 h 1746131"/>
              <a:gd name="connsiteX19" fmla="*/ 2585923 w 6464808"/>
              <a:gd name="connsiteY19" fmla="*/ 1746131 h 1746131"/>
              <a:gd name="connsiteX20" fmla="*/ 2004090 w 6464808"/>
              <a:gd name="connsiteY20" fmla="*/ 1746131 h 1746131"/>
              <a:gd name="connsiteX21" fmla="*/ 1486906 w 6464808"/>
              <a:gd name="connsiteY21" fmla="*/ 1746131 h 1746131"/>
              <a:gd name="connsiteX22" fmla="*/ 711129 w 6464808"/>
              <a:gd name="connsiteY22" fmla="*/ 1746131 h 1746131"/>
              <a:gd name="connsiteX23" fmla="*/ 0 w 6464808"/>
              <a:gd name="connsiteY23" fmla="*/ 1746131 h 1746131"/>
              <a:gd name="connsiteX24" fmla="*/ 0 w 6464808"/>
              <a:gd name="connsiteY24" fmla="*/ 1164087 h 1746131"/>
              <a:gd name="connsiteX25" fmla="*/ 0 w 6464808"/>
              <a:gd name="connsiteY25" fmla="*/ 616966 h 1746131"/>
              <a:gd name="connsiteX26" fmla="*/ 0 w 6464808"/>
              <a:gd name="connsiteY26" fmla="*/ 0 h 17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64808" h="1746131" fill="none" extrusionOk="0">
                <a:moveTo>
                  <a:pt x="0" y="0"/>
                </a:moveTo>
                <a:cubicBezTo>
                  <a:pt x="192407" y="-11595"/>
                  <a:pt x="242793" y="6166"/>
                  <a:pt x="452537" y="0"/>
                </a:cubicBezTo>
                <a:cubicBezTo>
                  <a:pt x="662281" y="-6166"/>
                  <a:pt x="793897" y="-5351"/>
                  <a:pt x="969721" y="0"/>
                </a:cubicBezTo>
                <a:cubicBezTo>
                  <a:pt x="1145545" y="5351"/>
                  <a:pt x="1435225" y="1896"/>
                  <a:pt x="1616202" y="0"/>
                </a:cubicBezTo>
                <a:cubicBezTo>
                  <a:pt x="1797179" y="-1896"/>
                  <a:pt x="1982956" y="-3563"/>
                  <a:pt x="2133387" y="0"/>
                </a:cubicBezTo>
                <a:cubicBezTo>
                  <a:pt x="2283818" y="3563"/>
                  <a:pt x="2558756" y="-16998"/>
                  <a:pt x="2844516" y="0"/>
                </a:cubicBezTo>
                <a:cubicBezTo>
                  <a:pt x="3130276" y="16998"/>
                  <a:pt x="3401876" y="-31772"/>
                  <a:pt x="3620292" y="0"/>
                </a:cubicBezTo>
                <a:cubicBezTo>
                  <a:pt x="3838708" y="31772"/>
                  <a:pt x="4066548" y="-17709"/>
                  <a:pt x="4396069" y="0"/>
                </a:cubicBezTo>
                <a:cubicBezTo>
                  <a:pt x="4725590" y="17709"/>
                  <a:pt x="4724124" y="14610"/>
                  <a:pt x="4913254" y="0"/>
                </a:cubicBezTo>
                <a:cubicBezTo>
                  <a:pt x="5102385" y="-14610"/>
                  <a:pt x="5155202" y="-22116"/>
                  <a:pt x="5365791" y="0"/>
                </a:cubicBezTo>
                <a:cubicBezTo>
                  <a:pt x="5576380" y="22116"/>
                  <a:pt x="6150027" y="35406"/>
                  <a:pt x="6464808" y="0"/>
                </a:cubicBezTo>
                <a:cubicBezTo>
                  <a:pt x="6489552" y="167035"/>
                  <a:pt x="6489539" y="363993"/>
                  <a:pt x="6464808" y="599505"/>
                </a:cubicBezTo>
                <a:cubicBezTo>
                  <a:pt x="6440077" y="835018"/>
                  <a:pt x="6487258" y="937241"/>
                  <a:pt x="6464808" y="1199010"/>
                </a:cubicBezTo>
                <a:cubicBezTo>
                  <a:pt x="6442358" y="1460780"/>
                  <a:pt x="6488571" y="1584396"/>
                  <a:pt x="6464808" y="1746131"/>
                </a:cubicBezTo>
                <a:cubicBezTo>
                  <a:pt x="6113921" y="1754180"/>
                  <a:pt x="5991435" y="1768879"/>
                  <a:pt x="5753679" y="1746131"/>
                </a:cubicBezTo>
                <a:cubicBezTo>
                  <a:pt x="5515923" y="1723383"/>
                  <a:pt x="5239073" y="1723201"/>
                  <a:pt x="5107198" y="1746131"/>
                </a:cubicBezTo>
                <a:cubicBezTo>
                  <a:pt x="4975323" y="1769061"/>
                  <a:pt x="4731889" y="1714802"/>
                  <a:pt x="4460718" y="1746131"/>
                </a:cubicBezTo>
                <a:cubicBezTo>
                  <a:pt x="4189547" y="1777460"/>
                  <a:pt x="4051370" y="1755345"/>
                  <a:pt x="3814237" y="1746131"/>
                </a:cubicBezTo>
                <a:cubicBezTo>
                  <a:pt x="3577104" y="1736917"/>
                  <a:pt x="3453422" y="1731499"/>
                  <a:pt x="3103108" y="1746131"/>
                </a:cubicBezTo>
                <a:cubicBezTo>
                  <a:pt x="2752794" y="1760763"/>
                  <a:pt x="2701871" y="1744904"/>
                  <a:pt x="2585923" y="1746131"/>
                </a:cubicBezTo>
                <a:cubicBezTo>
                  <a:pt x="2469975" y="1747358"/>
                  <a:pt x="2228715" y="1736095"/>
                  <a:pt x="2004090" y="1746131"/>
                </a:cubicBezTo>
                <a:cubicBezTo>
                  <a:pt x="1779465" y="1756167"/>
                  <a:pt x="1629382" y="1734771"/>
                  <a:pt x="1486906" y="1746131"/>
                </a:cubicBezTo>
                <a:cubicBezTo>
                  <a:pt x="1344430" y="1757491"/>
                  <a:pt x="1041499" y="1777131"/>
                  <a:pt x="711129" y="1746131"/>
                </a:cubicBezTo>
                <a:cubicBezTo>
                  <a:pt x="380759" y="1715131"/>
                  <a:pt x="283608" y="1761181"/>
                  <a:pt x="0" y="1746131"/>
                </a:cubicBezTo>
                <a:cubicBezTo>
                  <a:pt x="21349" y="1502554"/>
                  <a:pt x="-26476" y="1391722"/>
                  <a:pt x="0" y="1164087"/>
                </a:cubicBezTo>
                <a:cubicBezTo>
                  <a:pt x="26476" y="936452"/>
                  <a:pt x="1696" y="824343"/>
                  <a:pt x="0" y="616966"/>
                </a:cubicBezTo>
                <a:cubicBezTo>
                  <a:pt x="-1696" y="409589"/>
                  <a:pt x="-28721" y="264406"/>
                  <a:pt x="0" y="0"/>
                </a:cubicBezTo>
                <a:close/>
              </a:path>
              <a:path w="6464808" h="1746131" stroke="0" extrusionOk="0">
                <a:moveTo>
                  <a:pt x="0" y="0"/>
                </a:moveTo>
                <a:cubicBezTo>
                  <a:pt x="265521" y="17916"/>
                  <a:pt x="398120" y="-6767"/>
                  <a:pt x="646481" y="0"/>
                </a:cubicBezTo>
                <a:cubicBezTo>
                  <a:pt x="894842" y="6767"/>
                  <a:pt x="1014320" y="-23750"/>
                  <a:pt x="1292962" y="0"/>
                </a:cubicBezTo>
                <a:cubicBezTo>
                  <a:pt x="1571604" y="23750"/>
                  <a:pt x="1588040" y="-5104"/>
                  <a:pt x="1810146" y="0"/>
                </a:cubicBezTo>
                <a:cubicBezTo>
                  <a:pt x="2032252" y="5104"/>
                  <a:pt x="2147092" y="-8321"/>
                  <a:pt x="2456627" y="0"/>
                </a:cubicBezTo>
                <a:cubicBezTo>
                  <a:pt x="2766162" y="8321"/>
                  <a:pt x="2906074" y="-14154"/>
                  <a:pt x="3167756" y="0"/>
                </a:cubicBezTo>
                <a:cubicBezTo>
                  <a:pt x="3429438" y="14154"/>
                  <a:pt x="3630477" y="-16808"/>
                  <a:pt x="3943533" y="0"/>
                </a:cubicBezTo>
                <a:cubicBezTo>
                  <a:pt x="4256589" y="16808"/>
                  <a:pt x="4263191" y="4200"/>
                  <a:pt x="4525366" y="0"/>
                </a:cubicBezTo>
                <a:cubicBezTo>
                  <a:pt x="4787541" y="-4200"/>
                  <a:pt x="4880772" y="-1111"/>
                  <a:pt x="5107198" y="0"/>
                </a:cubicBezTo>
                <a:cubicBezTo>
                  <a:pt x="5333624" y="1111"/>
                  <a:pt x="5455416" y="-6280"/>
                  <a:pt x="5559735" y="0"/>
                </a:cubicBezTo>
                <a:cubicBezTo>
                  <a:pt x="5664054" y="6280"/>
                  <a:pt x="6032893" y="39207"/>
                  <a:pt x="6464808" y="0"/>
                </a:cubicBezTo>
                <a:cubicBezTo>
                  <a:pt x="6458984" y="186788"/>
                  <a:pt x="6474875" y="448519"/>
                  <a:pt x="6464808" y="616966"/>
                </a:cubicBezTo>
                <a:cubicBezTo>
                  <a:pt x="6454741" y="785413"/>
                  <a:pt x="6479139" y="1058266"/>
                  <a:pt x="6464808" y="1181549"/>
                </a:cubicBezTo>
                <a:cubicBezTo>
                  <a:pt x="6450477" y="1304832"/>
                  <a:pt x="6488377" y="1550944"/>
                  <a:pt x="6464808" y="1746131"/>
                </a:cubicBezTo>
                <a:cubicBezTo>
                  <a:pt x="6249126" y="1726116"/>
                  <a:pt x="6193966" y="1767543"/>
                  <a:pt x="5947623" y="1746131"/>
                </a:cubicBezTo>
                <a:cubicBezTo>
                  <a:pt x="5701280" y="1724719"/>
                  <a:pt x="5531270" y="1755191"/>
                  <a:pt x="5236494" y="1746131"/>
                </a:cubicBezTo>
                <a:cubicBezTo>
                  <a:pt x="4941718" y="1737071"/>
                  <a:pt x="4867984" y="1767158"/>
                  <a:pt x="4590014" y="1746131"/>
                </a:cubicBezTo>
                <a:cubicBezTo>
                  <a:pt x="4312044" y="1725104"/>
                  <a:pt x="4243447" y="1726675"/>
                  <a:pt x="4137477" y="1746131"/>
                </a:cubicBezTo>
                <a:cubicBezTo>
                  <a:pt x="4031507" y="1765587"/>
                  <a:pt x="3785443" y="1765538"/>
                  <a:pt x="3620292" y="1746131"/>
                </a:cubicBezTo>
                <a:cubicBezTo>
                  <a:pt x="3455142" y="1726724"/>
                  <a:pt x="3119283" y="1763918"/>
                  <a:pt x="2844516" y="1746131"/>
                </a:cubicBezTo>
                <a:cubicBezTo>
                  <a:pt x="2569749" y="1728344"/>
                  <a:pt x="2358054" y="1714714"/>
                  <a:pt x="2068739" y="1746131"/>
                </a:cubicBezTo>
                <a:cubicBezTo>
                  <a:pt x="1779424" y="1777548"/>
                  <a:pt x="1729005" y="1737338"/>
                  <a:pt x="1422258" y="1746131"/>
                </a:cubicBezTo>
                <a:cubicBezTo>
                  <a:pt x="1115511" y="1754924"/>
                  <a:pt x="1151941" y="1761802"/>
                  <a:pt x="969721" y="1746131"/>
                </a:cubicBezTo>
                <a:cubicBezTo>
                  <a:pt x="787501" y="1730460"/>
                  <a:pt x="423820" y="1720278"/>
                  <a:pt x="0" y="1746131"/>
                </a:cubicBezTo>
                <a:cubicBezTo>
                  <a:pt x="-10355" y="1571070"/>
                  <a:pt x="-5080" y="1341431"/>
                  <a:pt x="0" y="1216471"/>
                </a:cubicBezTo>
                <a:cubicBezTo>
                  <a:pt x="5080" y="1091511"/>
                  <a:pt x="24481" y="773110"/>
                  <a:pt x="0" y="651889"/>
                </a:cubicBezTo>
                <a:cubicBezTo>
                  <a:pt x="-24481" y="530668"/>
                  <a:pt x="-25743" y="288609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75384045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 fontScale="92500"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Raccogliere un ampio numero di item di diverso tipo</a:t>
            </a:r>
          </a:p>
          <a:p>
            <a:pPr rtl="0"/>
            <a:r>
              <a:rPr lang="it-IT" dirty="0"/>
              <a:t>Dotare ogni item in questione di diverse risorse di approfondimento, item correlati, articoli accademici e letterari, iniziative legate all’artefatto ecc. in modo da creare un sistema ramificato delle informazioni.</a:t>
            </a:r>
          </a:p>
          <a:p>
            <a:pPr rtl="0"/>
            <a:r>
              <a:rPr lang="it-IT" dirty="0"/>
              <a:t>Implementare un’interfaccia che stimoli la navigazione dell’utente attraverso i vari oggetti del catalogo, non solo a scopo di ricerca finalizzata ad obiettivi precisi ma di scoperta e divulgazione.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4398264"/>
            <a:ext cx="6464808" cy="402336"/>
          </a:xfrm>
          <a:custGeom>
            <a:avLst/>
            <a:gdLst>
              <a:gd name="connsiteX0" fmla="*/ 0 w 6464808"/>
              <a:gd name="connsiteY0" fmla="*/ 0 h 402336"/>
              <a:gd name="connsiteX1" fmla="*/ 452537 w 6464808"/>
              <a:gd name="connsiteY1" fmla="*/ 0 h 402336"/>
              <a:gd name="connsiteX2" fmla="*/ 969721 w 6464808"/>
              <a:gd name="connsiteY2" fmla="*/ 0 h 402336"/>
              <a:gd name="connsiteX3" fmla="*/ 1486906 w 6464808"/>
              <a:gd name="connsiteY3" fmla="*/ 0 h 402336"/>
              <a:gd name="connsiteX4" fmla="*/ 2068739 w 6464808"/>
              <a:gd name="connsiteY4" fmla="*/ 0 h 402336"/>
              <a:gd name="connsiteX5" fmla="*/ 2844516 w 6464808"/>
              <a:gd name="connsiteY5" fmla="*/ 0 h 402336"/>
              <a:gd name="connsiteX6" fmla="*/ 3620292 w 6464808"/>
              <a:gd name="connsiteY6" fmla="*/ 0 h 402336"/>
              <a:gd name="connsiteX7" fmla="*/ 4202125 w 6464808"/>
              <a:gd name="connsiteY7" fmla="*/ 0 h 402336"/>
              <a:gd name="connsiteX8" fmla="*/ 4977902 w 6464808"/>
              <a:gd name="connsiteY8" fmla="*/ 0 h 402336"/>
              <a:gd name="connsiteX9" fmla="*/ 5559735 w 6464808"/>
              <a:gd name="connsiteY9" fmla="*/ 0 h 402336"/>
              <a:gd name="connsiteX10" fmla="*/ 6464808 w 6464808"/>
              <a:gd name="connsiteY10" fmla="*/ 0 h 402336"/>
              <a:gd name="connsiteX11" fmla="*/ 6464808 w 6464808"/>
              <a:gd name="connsiteY11" fmla="*/ 402336 h 402336"/>
              <a:gd name="connsiteX12" fmla="*/ 5818327 w 6464808"/>
              <a:gd name="connsiteY12" fmla="*/ 402336 h 402336"/>
              <a:gd name="connsiteX13" fmla="*/ 5042550 w 6464808"/>
              <a:gd name="connsiteY13" fmla="*/ 402336 h 402336"/>
              <a:gd name="connsiteX14" fmla="*/ 4460718 w 6464808"/>
              <a:gd name="connsiteY14" fmla="*/ 402336 h 402336"/>
              <a:gd name="connsiteX15" fmla="*/ 3943533 w 6464808"/>
              <a:gd name="connsiteY15" fmla="*/ 402336 h 402336"/>
              <a:gd name="connsiteX16" fmla="*/ 3361700 w 6464808"/>
              <a:gd name="connsiteY16" fmla="*/ 402336 h 402336"/>
              <a:gd name="connsiteX17" fmla="*/ 2585923 w 6464808"/>
              <a:gd name="connsiteY17" fmla="*/ 402336 h 402336"/>
              <a:gd name="connsiteX18" fmla="*/ 1810146 w 6464808"/>
              <a:gd name="connsiteY18" fmla="*/ 402336 h 402336"/>
              <a:gd name="connsiteX19" fmla="*/ 1034369 w 6464808"/>
              <a:gd name="connsiteY19" fmla="*/ 402336 h 402336"/>
              <a:gd name="connsiteX20" fmla="*/ 0 w 6464808"/>
              <a:gd name="connsiteY20" fmla="*/ 402336 h 402336"/>
              <a:gd name="connsiteX21" fmla="*/ 0 w 6464808"/>
              <a:gd name="connsiteY21" fmla="*/ 0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64808" h="402336" fill="none" extrusionOk="0">
                <a:moveTo>
                  <a:pt x="0" y="0"/>
                </a:moveTo>
                <a:cubicBezTo>
                  <a:pt x="150917" y="-8682"/>
                  <a:pt x="269564" y="-11916"/>
                  <a:pt x="452537" y="0"/>
                </a:cubicBezTo>
                <a:cubicBezTo>
                  <a:pt x="635510" y="11916"/>
                  <a:pt x="853176" y="-4034"/>
                  <a:pt x="969721" y="0"/>
                </a:cubicBezTo>
                <a:cubicBezTo>
                  <a:pt x="1086266" y="4034"/>
                  <a:pt x="1230022" y="21263"/>
                  <a:pt x="1486906" y="0"/>
                </a:cubicBezTo>
                <a:cubicBezTo>
                  <a:pt x="1743790" y="-21263"/>
                  <a:pt x="1822937" y="3015"/>
                  <a:pt x="2068739" y="0"/>
                </a:cubicBezTo>
                <a:cubicBezTo>
                  <a:pt x="2314541" y="-3015"/>
                  <a:pt x="2586519" y="18967"/>
                  <a:pt x="2844516" y="0"/>
                </a:cubicBezTo>
                <a:cubicBezTo>
                  <a:pt x="3102513" y="-18967"/>
                  <a:pt x="3449232" y="28966"/>
                  <a:pt x="3620292" y="0"/>
                </a:cubicBezTo>
                <a:cubicBezTo>
                  <a:pt x="3791352" y="-28966"/>
                  <a:pt x="4042349" y="-18790"/>
                  <a:pt x="4202125" y="0"/>
                </a:cubicBezTo>
                <a:cubicBezTo>
                  <a:pt x="4361901" y="18790"/>
                  <a:pt x="4786756" y="26106"/>
                  <a:pt x="4977902" y="0"/>
                </a:cubicBezTo>
                <a:cubicBezTo>
                  <a:pt x="5169048" y="-26106"/>
                  <a:pt x="5290964" y="18198"/>
                  <a:pt x="5559735" y="0"/>
                </a:cubicBezTo>
                <a:cubicBezTo>
                  <a:pt x="5828506" y="-18198"/>
                  <a:pt x="6255257" y="126"/>
                  <a:pt x="6464808" y="0"/>
                </a:cubicBezTo>
                <a:cubicBezTo>
                  <a:pt x="6472554" y="188523"/>
                  <a:pt x="6477664" y="247332"/>
                  <a:pt x="6464808" y="402336"/>
                </a:cubicBezTo>
                <a:cubicBezTo>
                  <a:pt x="6174960" y="396602"/>
                  <a:pt x="6044707" y="409647"/>
                  <a:pt x="5818327" y="402336"/>
                </a:cubicBezTo>
                <a:cubicBezTo>
                  <a:pt x="5591947" y="395025"/>
                  <a:pt x="5269156" y="408268"/>
                  <a:pt x="5042550" y="402336"/>
                </a:cubicBezTo>
                <a:cubicBezTo>
                  <a:pt x="4815944" y="396404"/>
                  <a:pt x="4742548" y="379863"/>
                  <a:pt x="4460718" y="402336"/>
                </a:cubicBezTo>
                <a:cubicBezTo>
                  <a:pt x="4178888" y="424809"/>
                  <a:pt x="4167185" y="401631"/>
                  <a:pt x="3943533" y="402336"/>
                </a:cubicBezTo>
                <a:cubicBezTo>
                  <a:pt x="3719882" y="403041"/>
                  <a:pt x="3478107" y="427975"/>
                  <a:pt x="3361700" y="402336"/>
                </a:cubicBezTo>
                <a:cubicBezTo>
                  <a:pt x="3245293" y="376697"/>
                  <a:pt x="2939342" y="424268"/>
                  <a:pt x="2585923" y="402336"/>
                </a:cubicBezTo>
                <a:cubicBezTo>
                  <a:pt x="2232504" y="380404"/>
                  <a:pt x="2078890" y="396215"/>
                  <a:pt x="1810146" y="402336"/>
                </a:cubicBezTo>
                <a:cubicBezTo>
                  <a:pt x="1541402" y="408457"/>
                  <a:pt x="1300709" y="393684"/>
                  <a:pt x="1034369" y="402336"/>
                </a:cubicBezTo>
                <a:cubicBezTo>
                  <a:pt x="768029" y="410988"/>
                  <a:pt x="438598" y="420073"/>
                  <a:pt x="0" y="402336"/>
                </a:cubicBezTo>
                <a:cubicBezTo>
                  <a:pt x="-7833" y="239045"/>
                  <a:pt x="4638" y="168756"/>
                  <a:pt x="0" y="0"/>
                </a:cubicBezTo>
                <a:close/>
              </a:path>
              <a:path w="6464808" h="402336" stroke="0" extrusionOk="0">
                <a:moveTo>
                  <a:pt x="0" y="0"/>
                </a:moveTo>
                <a:cubicBezTo>
                  <a:pt x="221182" y="-11480"/>
                  <a:pt x="328832" y="-8377"/>
                  <a:pt x="452537" y="0"/>
                </a:cubicBezTo>
                <a:cubicBezTo>
                  <a:pt x="576242" y="8377"/>
                  <a:pt x="906689" y="21331"/>
                  <a:pt x="1034369" y="0"/>
                </a:cubicBezTo>
                <a:cubicBezTo>
                  <a:pt x="1162049" y="-21331"/>
                  <a:pt x="1362447" y="24512"/>
                  <a:pt x="1616202" y="0"/>
                </a:cubicBezTo>
                <a:cubicBezTo>
                  <a:pt x="1869957" y="-24512"/>
                  <a:pt x="2009843" y="14015"/>
                  <a:pt x="2262683" y="0"/>
                </a:cubicBezTo>
                <a:cubicBezTo>
                  <a:pt x="2515523" y="-14015"/>
                  <a:pt x="2690446" y="-15377"/>
                  <a:pt x="2973812" y="0"/>
                </a:cubicBezTo>
                <a:cubicBezTo>
                  <a:pt x="3257178" y="15377"/>
                  <a:pt x="3432245" y="3880"/>
                  <a:pt x="3749589" y="0"/>
                </a:cubicBezTo>
                <a:cubicBezTo>
                  <a:pt x="4066933" y="-3880"/>
                  <a:pt x="3991129" y="20432"/>
                  <a:pt x="4202125" y="0"/>
                </a:cubicBezTo>
                <a:cubicBezTo>
                  <a:pt x="4413121" y="-20432"/>
                  <a:pt x="4751297" y="-38024"/>
                  <a:pt x="4977902" y="0"/>
                </a:cubicBezTo>
                <a:cubicBezTo>
                  <a:pt x="5204507" y="38024"/>
                  <a:pt x="5252448" y="-15964"/>
                  <a:pt x="5430439" y="0"/>
                </a:cubicBezTo>
                <a:cubicBezTo>
                  <a:pt x="5608430" y="15964"/>
                  <a:pt x="5758124" y="-14213"/>
                  <a:pt x="5882975" y="0"/>
                </a:cubicBezTo>
                <a:cubicBezTo>
                  <a:pt x="6007826" y="14213"/>
                  <a:pt x="6259562" y="7216"/>
                  <a:pt x="6464808" y="0"/>
                </a:cubicBezTo>
                <a:cubicBezTo>
                  <a:pt x="6478217" y="159374"/>
                  <a:pt x="6466213" y="317678"/>
                  <a:pt x="6464808" y="402336"/>
                </a:cubicBezTo>
                <a:cubicBezTo>
                  <a:pt x="6285590" y="374064"/>
                  <a:pt x="6164181" y="396908"/>
                  <a:pt x="5882975" y="402336"/>
                </a:cubicBezTo>
                <a:cubicBezTo>
                  <a:pt x="5601769" y="407764"/>
                  <a:pt x="5402130" y="382385"/>
                  <a:pt x="5171846" y="402336"/>
                </a:cubicBezTo>
                <a:cubicBezTo>
                  <a:pt x="4941562" y="422287"/>
                  <a:pt x="4776755" y="384988"/>
                  <a:pt x="4654662" y="402336"/>
                </a:cubicBezTo>
                <a:cubicBezTo>
                  <a:pt x="4532569" y="419684"/>
                  <a:pt x="4226704" y="407890"/>
                  <a:pt x="3943533" y="402336"/>
                </a:cubicBezTo>
                <a:cubicBezTo>
                  <a:pt x="3660362" y="396782"/>
                  <a:pt x="3544346" y="414459"/>
                  <a:pt x="3297052" y="402336"/>
                </a:cubicBezTo>
                <a:cubicBezTo>
                  <a:pt x="3049758" y="390213"/>
                  <a:pt x="2948627" y="388122"/>
                  <a:pt x="2844516" y="402336"/>
                </a:cubicBezTo>
                <a:cubicBezTo>
                  <a:pt x="2740405" y="416550"/>
                  <a:pt x="2256416" y="425710"/>
                  <a:pt x="2068739" y="402336"/>
                </a:cubicBezTo>
                <a:cubicBezTo>
                  <a:pt x="1881062" y="378962"/>
                  <a:pt x="1772419" y="381544"/>
                  <a:pt x="1551554" y="402336"/>
                </a:cubicBezTo>
                <a:cubicBezTo>
                  <a:pt x="1330689" y="423128"/>
                  <a:pt x="1141096" y="382296"/>
                  <a:pt x="775777" y="402336"/>
                </a:cubicBezTo>
                <a:cubicBezTo>
                  <a:pt x="410458" y="422376"/>
                  <a:pt x="209364" y="422888"/>
                  <a:pt x="0" y="402336"/>
                </a:cubicBezTo>
                <a:cubicBezTo>
                  <a:pt x="10474" y="215293"/>
                  <a:pt x="-19688" y="127952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45154041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Aggiornamento del portale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4837176"/>
            <a:ext cx="6464808" cy="1097280"/>
          </a:xfrm>
          <a:custGeom>
            <a:avLst/>
            <a:gdLst>
              <a:gd name="connsiteX0" fmla="*/ 0 w 6464808"/>
              <a:gd name="connsiteY0" fmla="*/ 0 h 1097280"/>
              <a:gd name="connsiteX1" fmla="*/ 517185 w 6464808"/>
              <a:gd name="connsiteY1" fmla="*/ 0 h 1097280"/>
              <a:gd name="connsiteX2" fmla="*/ 969721 w 6464808"/>
              <a:gd name="connsiteY2" fmla="*/ 0 h 1097280"/>
              <a:gd name="connsiteX3" fmla="*/ 1616202 w 6464808"/>
              <a:gd name="connsiteY3" fmla="*/ 0 h 1097280"/>
              <a:gd name="connsiteX4" fmla="*/ 2198035 w 6464808"/>
              <a:gd name="connsiteY4" fmla="*/ 0 h 1097280"/>
              <a:gd name="connsiteX5" fmla="*/ 2650571 w 6464808"/>
              <a:gd name="connsiteY5" fmla="*/ 0 h 1097280"/>
              <a:gd name="connsiteX6" fmla="*/ 3426348 w 6464808"/>
              <a:gd name="connsiteY6" fmla="*/ 0 h 1097280"/>
              <a:gd name="connsiteX7" fmla="*/ 4072829 w 6464808"/>
              <a:gd name="connsiteY7" fmla="*/ 0 h 1097280"/>
              <a:gd name="connsiteX8" fmla="*/ 4590014 w 6464808"/>
              <a:gd name="connsiteY8" fmla="*/ 0 h 1097280"/>
              <a:gd name="connsiteX9" fmla="*/ 5365791 w 6464808"/>
              <a:gd name="connsiteY9" fmla="*/ 0 h 1097280"/>
              <a:gd name="connsiteX10" fmla="*/ 6464808 w 6464808"/>
              <a:gd name="connsiteY10" fmla="*/ 0 h 1097280"/>
              <a:gd name="connsiteX11" fmla="*/ 6464808 w 6464808"/>
              <a:gd name="connsiteY11" fmla="*/ 526694 h 1097280"/>
              <a:gd name="connsiteX12" fmla="*/ 6464808 w 6464808"/>
              <a:gd name="connsiteY12" fmla="*/ 1097280 h 1097280"/>
              <a:gd name="connsiteX13" fmla="*/ 5753679 w 6464808"/>
              <a:gd name="connsiteY13" fmla="*/ 1097280 h 1097280"/>
              <a:gd name="connsiteX14" fmla="*/ 5042550 w 6464808"/>
              <a:gd name="connsiteY14" fmla="*/ 1097280 h 1097280"/>
              <a:gd name="connsiteX15" fmla="*/ 4590014 w 6464808"/>
              <a:gd name="connsiteY15" fmla="*/ 1097280 h 1097280"/>
              <a:gd name="connsiteX16" fmla="*/ 4137477 w 6464808"/>
              <a:gd name="connsiteY16" fmla="*/ 1097280 h 1097280"/>
              <a:gd name="connsiteX17" fmla="*/ 3361700 w 6464808"/>
              <a:gd name="connsiteY17" fmla="*/ 1097280 h 1097280"/>
              <a:gd name="connsiteX18" fmla="*/ 2844516 w 6464808"/>
              <a:gd name="connsiteY18" fmla="*/ 1097280 h 1097280"/>
              <a:gd name="connsiteX19" fmla="*/ 2068739 w 6464808"/>
              <a:gd name="connsiteY19" fmla="*/ 1097280 h 1097280"/>
              <a:gd name="connsiteX20" fmla="*/ 1551554 w 6464808"/>
              <a:gd name="connsiteY20" fmla="*/ 1097280 h 1097280"/>
              <a:gd name="connsiteX21" fmla="*/ 969721 w 6464808"/>
              <a:gd name="connsiteY21" fmla="*/ 1097280 h 1097280"/>
              <a:gd name="connsiteX22" fmla="*/ 0 w 6464808"/>
              <a:gd name="connsiteY22" fmla="*/ 1097280 h 1097280"/>
              <a:gd name="connsiteX23" fmla="*/ 0 w 6464808"/>
              <a:gd name="connsiteY23" fmla="*/ 548640 h 1097280"/>
              <a:gd name="connsiteX24" fmla="*/ 0 w 6464808"/>
              <a:gd name="connsiteY2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4808" h="1097280" fill="none" extrusionOk="0">
                <a:moveTo>
                  <a:pt x="0" y="0"/>
                </a:moveTo>
                <a:cubicBezTo>
                  <a:pt x="187781" y="-18806"/>
                  <a:pt x="260238" y="5601"/>
                  <a:pt x="517185" y="0"/>
                </a:cubicBezTo>
                <a:cubicBezTo>
                  <a:pt x="774133" y="-5601"/>
                  <a:pt x="877828" y="-11285"/>
                  <a:pt x="969721" y="0"/>
                </a:cubicBezTo>
                <a:cubicBezTo>
                  <a:pt x="1061614" y="11285"/>
                  <a:pt x="1457770" y="5932"/>
                  <a:pt x="1616202" y="0"/>
                </a:cubicBezTo>
                <a:cubicBezTo>
                  <a:pt x="1774634" y="-5932"/>
                  <a:pt x="1997543" y="-12181"/>
                  <a:pt x="2198035" y="0"/>
                </a:cubicBezTo>
                <a:cubicBezTo>
                  <a:pt x="2398527" y="12181"/>
                  <a:pt x="2432330" y="20218"/>
                  <a:pt x="2650571" y="0"/>
                </a:cubicBezTo>
                <a:cubicBezTo>
                  <a:pt x="2868812" y="-20218"/>
                  <a:pt x="3173057" y="-27775"/>
                  <a:pt x="3426348" y="0"/>
                </a:cubicBezTo>
                <a:cubicBezTo>
                  <a:pt x="3679639" y="27775"/>
                  <a:pt x="3777720" y="9978"/>
                  <a:pt x="4072829" y="0"/>
                </a:cubicBezTo>
                <a:cubicBezTo>
                  <a:pt x="4367938" y="-9978"/>
                  <a:pt x="4360176" y="22591"/>
                  <a:pt x="4590014" y="0"/>
                </a:cubicBezTo>
                <a:cubicBezTo>
                  <a:pt x="4819852" y="-22591"/>
                  <a:pt x="5066496" y="-28229"/>
                  <a:pt x="5365791" y="0"/>
                </a:cubicBezTo>
                <a:cubicBezTo>
                  <a:pt x="5665086" y="28229"/>
                  <a:pt x="5990369" y="-33652"/>
                  <a:pt x="6464808" y="0"/>
                </a:cubicBezTo>
                <a:cubicBezTo>
                  <a:pt x="6482094" y="151572"/>
                  <a:pt x="6470431" y="410609"/>
                  <a:pt x="6464808" y="526694"/>
                </a:cubicBezTo>
                <a:cubicBezTo>
                  <a:pt x="6459185" y="642779"/>
                  <a:pt x="6489374" y="948974"/>
                  <a:pt x="6464808" y="1097280"/>
                </a:cubicBezTo>
                <a:cubicBezTo>
                  <a:pt x="6117006" y="1083182"/>
                  <a:pt x="5959831" y="1104008"/>
                  <a:pt x="5753679" y="1097280"/>
                </a:cubicBezTo>
                <a:cubicBezTo>
                  <a:pt x="5547527" y="1090552"/>
                  <a:pt x="5226367" y="1077586"/>
                  <a:pt x="5042550" y="1097280"/>
                </a:cubicBezTo>
                <a:cubicBezTo>
                  <a:pt x="4858733" y="1116974"/>
                  <a:pt x="4741009" y="1097576"/>
                  <a:pt x="4590014" y="1097280"/>
                </a:cubicBezTo>
                <a:cubicBezTo>
                  <a:pt x="4439019" y="1096984"/>
                  <a:pt x="4269533" y="1082922"/>
                  <a:pt x="4137477" y="1097280"/>
                </a:cubicBezTo>
                <a:cubicBezTo>
                  <a:pt x="4005421" y="1111638"/>
                  <a:pt x="3669971" y="1078396"/>
                  <a:pt x="3361700" y="1097280"/>
                </a:cubicBezTo>
                <a:cubicBezTo>
                  <a:pt x="3053429" y="1116164"/>
                  <a:pt x="3027015" y="1075351"/>
                  <a:pt x="2844516" y="1097280"/>
                </a:cubicBezTo>
                <a:cubicBezTo>
                  <a:pt x="2662017" y="1119209"/>
                  <a:pt x="2451919" y="1063084"/>
                  <a:pt x="2068739" y="1097280"/>
                </a:cubicBezTo>
                <a:cubicBezTo>
                  <a:pt x="1685559" y="1131476"/>
                  <a:pt x="1721809" y="1115788"/>
                  <a:pt x="1551554" y="1097280"/>
                </a:cubicBezTo>
                <a:cubicBezTo>
                  <a:pt x="1381299" y="1078772"/>
                  <a:pt x="1187447" y="1095049"/>
                  <a:pt x="969721" y="1097280"/>
                </a:cubicBezTo>
                <a:cubicBezTo>
                  <a:pt x="751995" y="1099511"/>
                  <a:pt x="327650" y="1083241"/>
                  <a:pt x="0" y="1097280"/>
                </a:cubicBezTo>
                <a:cubicBezTo>
                  <a:pt x="7303" y="967594"/>
                  <a:pt x="3837" y="766842"/>
                  <a:pt x="0" y="548640"/>
                </a:cubicBezTo>
                <a:cubicBezTo>
                  <a:pt x="-3837" y="330438"/>
                  <a:pt x="10242" y="223671"/>
                  <a:pt x="0" y="0"/>
                </a:cubicBezTo>
                <a:close/>
              </a:path>
              <a:path w="6464808" h="1097280" stroke="0" extrusionOk="0">
                <a:moveTo>
                  <a:pt x="0" y="0"/>
                </a:moveTo>
                <a:cubicBezTo>
                  <a:pt x="137931" y="4413"/>
                  <a:pt x="442938" y="25178"/>
                  <a:pt x="646481" y="0"/>
                </a:cubicBezTo>
                <a:cubicBezTo>
                  <a:pt x="850024" y="-25178"/>
                  <a:pt x="1013573" y="23732"/>
                  <a:pt x="1163665" y="0"/>
                </a:cubicBezTo>
                <a:cubicBezTo>
                  <a:pt x="1313757" y="-23732"/>
                  <a:pt x="1449923" y="-3614"/>
                  <a:pt x="1680850" y="0"/>
                </a:cubicBezTo>
                <a:cubicBezTo>
                  <a:pt x="1911777" y="3614"/>
                  <a:pt x="2106702" y="-29797"/>
                  <a:pt x="2456627" y="0"/>
                </a:cubicBezTo>
                <a:cubicBezTo>
                  <a:pt x="2806552" y="29797"/>
                  <a:pt x="2873311" y="27545"/>
                  <a:pt x="3167756" y="0"/>
                </a:cubicBezTo>
                <a:cubicBezTo>
                  <a:pt x="3462201" y="-27545"/>
                  <a:pt x="3673521" y="20814"/>
                  <a:pt x="3943533" y="0"/>
                </a:cubicBezTo>
                <a:cubicBezTo>
                  <a:pt x="4213545" y="-20814"/>
                  <a:pt x="4439089" y="25467"/>
                  <a:pt x="4590014" y="0"/>
                </a:cubicBezTo>
                <a:cubicBezTo>
                  <a:pt x="4740939" y="-25467"/>
                  <a:pt x="4966028" y="-7778"/>
                  <a:pt x="5171846" y="0"/>
                </a:cubicBezTo>
                <a:cubicBezTo>
                  <a:pt x="5377664" y="7778"/>
                  <a:pt x="5456274" y="-15260"/>
                  <a:pt x="5689031" y="0"/>
                </a:cubicBezTo>
                <a:cubicBezTo>
                  <a:pt x="5921788" y="15260"/>
                  <a:pt x="6112776" y="14467"/>
                  <a:pt x="6464808" y="0"/>
                </a:cubicBezTo>
                <a:cubicBezTo>
                  <a:pt x="6483304" y="201138"/>
                  <a:pt x="6449569" y="288000"/>
                  <a:pt x="6464808" y="570586"/>
                </a:cubicBezTo>
                <a:cubicBezTo>
                  <a:pt x="6480047" y="853172"/>
                  <a:pt x="6439760" y="938356"/>
                  <a:pt x="6464808" y="1097280"/>
                </a:cubicBezTo>
                <a:cubicBezTo>
                  <a:pt x="6331070" y="1093418"/>
                  <a:pt x="6175233" y="1084708"/>
                  <a:pt x="6012271" y="1097280"/>
                </a:cubicBezTo>
                <a:cubicBezTo>
                  <a:pt x="5849309" y="1109852"/>
                  <a:pt x="5644607" y="1116414"/>
                  <a:pt x="5430439" y="1097280"/>
                </a:cubicBezTo>
                <a:cubicBezTo>
                  <a:pt x="5216271" y="1078146"/>
                  <a:pt x="4967657" y="1081197"/>
                  <a:pt x="4783958" y="1097280"/>
                </a:cubicBezTo>
                <a:cubicBezTo>
                  <a:pt x="4600259" y="1113363"/>
                  <a:pt x="4397878" y="1078528"/>
                  <a:pt x="4266773" y="1097280"/>
                </a:cubicBezTo>
                <a:cubicBezTo>
                  <a:pt x="4135668" y="1116032"/>
                  <a:pt x="3791007" y="1117145"/>
                  <a:pt x="3555644" y="1097280"/>
                </a:cubicBezTo>
                <a:cubicBezTo>
                  <a:pt x="3320281" y="1077415"/>
                  <a:pt x="3203263" y="1111451"/>
                  <a:pt x="3038460" y="1097280"/>
                </a:cubicBezTo>
                <a:cubicBezTo>
                  <a:pt x="2873657" y="1083109"/>
                  <a:pt x="2712874" y="1117899"/>
                  <a:pt x="2585923" y="1097280"/>
                </a:cubicBezTo>
                <a:cubicBezTo>
                  <a:pt x="2458972" y="1076661"/>
                  <a:pt x="2030979" y="1074433"/>
                  <a:pt x="1810146" y="1097280"/>
                </a:cubicBezTo>
                <a:cubicBezTo>
                  <a:pt x="1589313" y="1120127"/>
                  <a:pt x="1540060" y="1084630"/>
                  <a:pt x="1292962" y="1097280"/>
                </a:cubicBezTo>
                <a:cubicBezTo>
                  <a:pt x="1045864" y="1109930"/>
                  <a:pt x="985037" y="1119572"/>
                  <a:pt x="711129" y="1097280"/>
                </a:cubicBezTo>
                <a:cubicBezTo>
                  <a:pt x="437221" y="1074988"/>
                  <a:pt x="285169" y="1065813"/>
                  <a:pt x="0" y="1097280"/>
                </a:cubicBezTo>
                <a:cubicBezTo>
                  <a:pt x="-13684" y="970944"/>
                  <a:pt x="-7779" y="679924"/>
                  <a:pt x="0" y="537667"/>
                </a:cubicBezTo>
                <a:cubicBezTo>
                  <a:pt x="7779" y="395410"/>
                  <a:pt x="-1670" y="217162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84288890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Il portale dovrà essere costantemente aggiornato in base alle pubblicazioni e le nuove ricerche sul tema proposto.</a:t>
            </a:r>
          </a:p>
          <a:p>
            <a:pPr rtl="0"/>
            <a:r>
              <a:rPr lang="it-IT" dirty="0"/>
              <a:t>Il portale dovrà essere inoltre aggiornato nell’interfaccia e nella struttura in base alle esigenze del portale stesso e dei fruitori.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CC7E124-9A4B-AD38-ACE1-AEEA6E4A184A}"/>
              </a:ext>
            </a:extLst>
          </p:cNvPr>
          <p:cNvSpPr txBox="1"/>
          <p:nvPr/>
        </p:nvSpPr>
        <p:spPr>
          <a:xfrm>
            <a:off x="6372809" y="6399494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ogle Sans"/>
              </a:rPr>
              <a:t>©2023 Soriano Federica, DH e Patrimonio Culturale, UNIBO</a:t>
            </a:r>
            <a:endParaRPr lang="it-I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Immagine 13" descr="Immagine che contiene disegno, illustrazione, dipinto, schizzo&#10;&#10;Descrizione generata automaticamente">
            <a:extLst>
              <a:ext uri="{FF2B5EF4-FFF2-40B4-BE49-F238E27FC236}">
                <a16:creationId xmlns:a16="http://schemas.microsoft.com/office/drawing/2014/main" id="{1BD0E842-7599-BBEC-0C5A-0DF2A462C7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2183" y="506359"/>
            <a:ext cx="5845282" cy="5845282"/>
          </a:xfrm>
          <a:prstGeom prst="rect">
            <a:avLst/>
          </a:prstGeom>
          <a:effectLst>
            <a:outerShdw blurRad="546100" dist="38100" dir="10800000" sx="105000" sy="105000" algn="r" rotWithShape="0">
              <a:prstClr val="black">
                <a:alpha val="36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8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dern Love Caps" panose="04070805081001020A01" pitchFamily="82" charset="0"/>
              </a:rPr>
              <a:t>GRAZIE</a:t>
            </a:r>
            <a:r>
              <a:rPr lang="it-IT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SORIANO FEDERICA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9A3375-2D85-522C-461B-453F14D17741}"/>
              </a:ext>
            </a:extLst>
          </p:cNvPr>
          <p:cNvSpPr txBox="1"/>
          <p:nvPr/>
        </p:nvSpPr>
        <p:spPr>
          <a:xfrm>
            <a:off x="6372809" y="639954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5E6A76"/>
                </a:solidFill>
                <a:effectLst/>
                <a:latin typeface="Google Sans"/>
              </a:rPr>
              <a:t>©2023 Soriano Federica, DH e Patrimonio Culturale, UNIBO</a:t>
            </a:r>
            <a:endParaRPr lang="it-IT" dirty="0">
              <a:solidFill>
                <a:srgbClr val="5E6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4_TF11964407_Win32" id="{F8B7051F-3514-4DD6-899C-0FC44BCBEFA3}" vid="{BD78E103-650A-41C2-8C76-8107EA77E26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{F081EBB3-817B-4BDF-A984-387BAC29DBB0}tf11964407_win32</Template>
  <TotalTime>0</TotalTime>
  <Words>530</Words>
  <Application>Microsoft Office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Google Sans</vt:lpstr>
      <vt:lpstr>Arial</vt:lpstr>
      <vt:lpstr>Calibri</vt:lpstr>
      <vt:lpstr>Courier New</vt:lpstr>
      <vt:lpstr>Gill Sans Nova</vt:lpstr>
      <vt:lpstr>Gill Sans Nova Light</vt:lpstr>
      <vt:lpstr>Modern Love Caps</vt:lpstr>
      <vt:lpstr>Sagona Book</vt:lpstr>
      <vt:lpstr>Tema di Office</vt:lpstr>
      <vt:lpstr>Dante nel Contemporaneo</vt:lpstr>
      <vt:lpstr>Il progetto</vt:lpstr>
      <vt:lpstr>INTRODUZIONE</vt:lpstr>
      <vt:lpstr>OBIETTIVI</vt:lpstr>
      <vt:lpstr>CATEGORIE,  ITEM E  ACCESSO  AL PORTALE</vt:lpstr>
      <vt:lpstr>OGGETTI, PERSONE, LUOGHI</vt:lpstr>
      <vt:lpstr>IMPLEMENTAZIONE E STANDARD</vt:lpstr>
      <vt:lpstr>LOOKING FORWARD</vt:lpstr>
      <vt:lpstr>GRAZIE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Dante nel Contemporaneo</dc:title>
  <dc:creator>DANIELE RICCIARDI</dc:creator>
  <cp:lastModifiedBy>DANIELE RICCIARDI</cp:lastModifiedBy>
  <cp:revision>2</cp:revision>
  <dcterms:created xsi:type="dcterms:W3CDTF">2023-06-19T17:04:50Z</dcterms:created>
  <dcterms:modified xsi:type="dcterms:W3CDTF">2023-06-19T20:45:59Z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2023-06-19T20:42:24Z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7fa12ee7-5c95-4d2a-b24a-124bd3d7eee2</vt:lpwstr>
  </property>
  <property fmtid="{D5CDD505-2E9C-101B-9397-08002B2CF9AE}" pid="8" name="MSIP_Label_2ad0b24d-6422-44b0-b3de-abb3a9e8c81a_ContentBits">
    <vt:lpwstr>0</vt:lpwstr>
  </property>
</Properties>
</file>