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2" r:id="rId7"/>
    <p:sldId id="263" r:id="rId8"/>
    <p:sldId id="264" r:id="rId9"/>
    <p:sldId id="267" r:id="rId10"/>
    <p:sldId id="268" r:id="rId11"/>
    <p:sldId id="272"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2"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73043-8301-4FA5-BBBD-56AF6ECDB060}" type="datetimeFigureOut">
              <a:rPr lang="en-US" smtClean="0"/>
              <a:t>12/11/2019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AD13C0-55CD-4C3D-A638-3689F5AAC9C0}" type="slidenum">
              <a:rPr lang="en-US" smtClean="0"/>
              <a:t>‹#›</a:t>
            </a:fld>
            <a:endParaRPr lang="en-US"/>
          </a:p>
        </p:txBody>
      </p:sp>
    </p:spTree>
    <p:extLst>
      <p:ext uri="{BB962C8B-B14F-4D97-AF65-F5344CB8AC3E}">
        <p14:creationId xmlns:p14="http://schemas.microsoft.com/office/powerpoint/2010/main" val="70424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D13C0-55CD-4C3D-A638-3689F5AAC9C0}" type="slidenum">
              <a:rPr lang="en-US" smtClean="0"/>
              <a:t>1</a:t>
            </a:fld>
            <a:endParaRPr lang="en-US"/>
          </a:p>
        </p:txBody>
      </p:sp>
    </p:spTree>
    <p:extLst>
      <p:ext uri="{BB962C8B-B14F-4D97-AF65-F5344CB8AC3E}">
        <p14:creationId xmlns:p14="http://schemas.microsoft.com/office/powerpoint/2010/main" val="293557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511FF4-762F-40E8-94F9-7C9F69A00F5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9A83E-C668-450E-97E0-8D946F6DEDA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11FF4-762F-40E8-94F9-7C9F69A00F5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11FF4-762F-40E8-94F9-7C9F69A00F5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11FF4-762F-40E8-94F9-7C9F69A00F5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11FF4-762F-40E8-94F9-7C9F69A00F5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9A83E-C668-450E-97E0-8D946F6DEDA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511FF4-762F-40E8-94F9-7C9F69A00F5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511FF4-762F-40E8-94F9-7C9F69A00F5C}"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9A83E-C668-450E-97E0-8D946F6DEDA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511FF4-762F-40E8-94F9-7C9F69A00F5C}"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11FF4-762F-40E8-94F9-7C9F69A00F5C}"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11FF4-762F-40E8-94F9-7C9F69A00F5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9A83E-C668-450E-97E0-8D946F6DEDA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11FF4-762F-40E8-94F9-7C9F69A00F5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9A83E-C668-450E-97E0-8D946F6DED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511FF4-762F-40E8-94F9-7C9F69A00F5C}" type="datetimeFigureOut">
              <a:rPr lang="en-US" smtClean="0"/>
              <a:t>12/11/2019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A99A83E-C668-450E-97E0-8D946F6DED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lectronic_mailing_list" TargetMode="External"/><Relationship Id="rId2" Type="http://schemas.openxmlformats.org/officeDocument/2006/relationships/hyperlink" Target="https://en.wikipedia.org/wiki/Internet" TargetMode="External"/><Relationship Id="rId1" Type="http://schemas.openxmlformats.org/officeDocument/2006/relationships/slideLayout" Target="../slideLayouts/slideLayout2.xml"/><Relationship Id="rId6" Type="http://schemas.openxmlformats.org/officeDocument/2006/relationships/hyperlink" Target="https://en.wikipedia.org/wiki/E-mail" TargetMode="External"/><Relationship Id="rId5" Type="http://schemas.openxmlformats.org/officeDocument/2006/relationships/hyperlink" Target="https://en.wikipedia.org/wiki/Internet_forum" TargetMode="External"/><Relationship Id="rId4" Type="http://schemas.openxmlformats.org/officeDocument/2006/relationships/hyperlink" Target="https://en.wikipedia.org/wiki/Threaded_discuss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990600"/>
          </a:xfrm>
          <a:solidFill>
            <a:schemeClr val="bg1"/>
          </a:solidFill>
        </p:spPr>
        <p:txBody>
          <a:bodyPr/>
          <a:lstStyle/>
          <a:p>
            <a:r>
              <a:rPr lang="en-US" b="1" dirty="0" smtClean="0">
                <a:solidFill>
                  <a:srgbClr val="00B0F0"/>
                </a:solidFill>
              </a:rPr>
              <a:t>PROJECT</a:t>
            </a:r>
            <a:r>
              <a:rPr lang="en-US" b="1" dirty="0" smtClean="0"/>
              <a:t> </a:t>
            </a:r>
            <a:r>
              <a:rPr lang="en-US" b="1" dirty="0" smtClean="0">
                <a:solidFill>
                  <a:srgbClr val="00B0F0"/>
                </a:solidFill>
              </a:rPr>
              <a:t>TOPIC:</a:t>
            </a:r>
            <a:r>
              <a:rPr lang="en-US" b="1" dirty="0" smtClean="0"/>
              <a:t> </a:t>
            </a:r>
            <a:endParaRPr lang="en-US" b="1" dirty="0"/>
          </a:p>
        </p:txBody>
      </p:sp>
      <p:sp>
        <p:nvSpPr>
          <p:cNvPr id="3" name="Subtitle 2"/>
          <p:cNvSpPr>
            <a:spLocks noGrp="1"/>
          </p:cNvSpPr>
          <p:nvPr>
            <p:ph idx="1"/>
          </p:nvPr>
        </p:nvSpPr>
        <p:spPr>
          <a:xfrm>
            <a:off x="457200" y="3733800"/>
            <a:ext cx="8229600" cy="1219200"/>
          </a:xfrm>
          <a:ln>
            <a:solidFill>
              <a:srgbClr val="00B0F0"/>
            </a:solidFill>
          </a:ln>
        </p:spPr>
        <p:txBody>
          <a:bodyPr>
            <a:normAutofit/>
          </a:bodyPr>
          <a:lstStyle/>
          <a:p>
            <a:pPr marL="0" indent="0" algn="ctr">
              <a:buNone/>
            </a:pPr>
            <a:r>
              <a:rPr lang="en-US" b="1" dirty="0">
                <a:solidFill>
                  <a:schemeClr val="accent5">
                    <a:lumMod val="75000"/>
                  </a:schemeClr>
                </a:solidFill>
              </a:rPr>
              <a:t>DESIGN AND IMPLEMENTATION OF A WEB BASED SOCIAL NETWORKING WEBSITE FOR POLYTECHNICS STUDENTS</a:t>
            </a:r>
            <a:endParaRPr lang="en-US" dirty="0">
              <a:solidFill>
                <a:schemeClr val="accent5">
                  <a:lumMod val="75000"/>
                </a:schemeClr>
              </a:solidFill>
            </a:endParaRPr>
          </a:p>
          <a:p>
            <a:pPr algn="ctr"/>
            <a:endParaRPr lang="en-US" dirty="0"/>
          </a:p>
        </p:txBody>
      </p:sp>
    </p:spTree>
    <p:extLst>
      <p:ext uri="{BB962C8B-B14F-4D97-AF65-F5344CB8AC3E}">
        <p14:creationId xmlns:p14="http://schemas.microsoft.com/office/powerpoint/2010/main" val="37713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099"/>
            <a:ext cx="8229600" cy="990600"/>
          </a:xfrm>
        </p:spPr>
        <p:txBody>
          <a:bodyPr/>
          <a:lstStyle/>
          <a:p>
            <a:r>
              <a:rPr lang="en-US" dirty="0" smtClean="0">
                <a:solidFill>
                  <a:srgbClr val="00B0F0"/>
                </a:solidFill>
              </a:rPr>
              <a:t>USER INTERFACE DESIGN</a:t>
            </a:r>
            <a:endParaRPr lang="en-US" dirty="0">
              <a:solidFill>
                <a:srgbClr val="00B0F0"/>
              </a:solidFill>
            </a:endParaRPr>
          </a:p>
        </p:txBody>
      </p:sp>
      <p:sp>
        <p:nvSpPr>
          <p:cNvPr id="3" name="Content Placeholder 2"/>
          <p:cNvSpPr>
            <a:spLocks noGrp="1"/>
          </p:cNvSpPr>
          <p:nvPr>
            <p:ph idx="1"/>
          </p:nvPr>
        </p:nvSpPr>
        <p:spPr>
          <a:xfrm>
            <a:off x="457200" y="1295400"/>
            <a:ext cx="8229600" cy="5181600"/>
          </a:xfrm>
        </p:spPr>
        <p:txBody>
          <a:bodyPr/>
          <a:lstStyle/>
          <a:p>
            <a:pPr marL="0" indent="0" algn="ctr">
              <a:buNone/>
            </a:pPr>
            <a:r>
              <a:rPr lang="en-US" dirty="0" smtClean="0"/>
              <a:t>Registration interface</a:t>
            </a:r>
          </a:p>
          <a:p>
            <a:pPr marL="0" indent="0">
              <a:buNone/>
            </a:pPr>
            <a:endParaRPr lang="en-US" dirty="0"/>
          </a:p>
        </p:txBody>
      </p:sp>
      <p:pic>
        <p:nvPicPr>
          <p:cNvPr id="4" name="Picture 3"/>
          <p:cNvPicPr/>
          <p:nvPr/>
        </p:nvPicPr>
        <p:blipFill>
          <a:blip r:embed="rId2"/>
          <a:stretch>
            <a:fillRect/>
          </a:stretch>
        </p:blipFill>
        <p:spPr>
          <a:xfrm>
            <a:off x="1028700" y="1828800"/>
            <a:ext cx="7086600" cy="4876800"/>
          </a:xfrm>
          <a:prstGeom prst="rect">
            <a:avLst/>
          </a:prstGeom>
        </p:spPr>
      </p:pic>
    </p:spTree>
    <p:extLst>
      <p:ext uri="{BB962C8B-B14F-4D97-AF65-F5344CB8AC3E}">
        <p14:creationId xmlns:p14="http://schemas.microsoft.com/office/powerpoint/2010/main" val="34958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USER INTERFACE DESIGN</a:t>
            </a:r>
            <a:endParaRPr lang="en-US" dirty="0"/>
          </a:p>
        </p:txBody>
      </p:sp>
      <p:sp>
        <p:nvSpPr>
          <p:cNvPr id="3" name="Content Placeholder 2"/>
          <p:cNvSpPr>
            <a:spLocks noGrp="1"/>
          </p:cNvSpPr>
          <p:nvPr>
            <p:ph idx="1"/>
          </p:nvPr>
        </p:nvSpPr>
        <p:spPr>
          <a:xfrm>
            <a:off x="457200" y="1295400"/>
            <a:ext cx="8229600" cy="5181600"/>
          </a:xfrm>
        </p:spPr>
        <p:txBody>
          <a:bodyPr/>
          <a:lstStyle/>
          <a:p>
            <a:pPr marL="0" indent="0" algn="ctr">
              <a:buNone/>
            </a:pPr>
            <a:r>
              <a:rPr lang="en-US" dirty="0" smtClean="0"/>
              <a:t>Login interface</a:t>
            </a:r>
          </a:p>
          <a:p>
            <a:pPr marL="0" indent="0">
              <a:buNone/>
            </a:pPr>
            <a:endParaRPr lang="en-US" dirty="0"/>
          </a:p>
        </p:txBody>
      </p:sp>
      <p:pic>
        <p:nvPicPr>
          <p:cNvPr id="4" name="Picture 3"/>
          <p:cNvPicPr/>
          <p:nvPr/>
        </p:nvPicPr>
        <p:blipFill>
          <a:blip r:embed="rId2"/>
          <a:stretch>
            <a:fillRect/>
          </a:stretch>
        </p:blipFill>
        <p:spPr>
          <a:xfrm>
            <a:off x="1600200" y="1828799"/>
            <a:ext cx="5943600" cy="5029201"/>
          </a:xfrm>
          <a:prstGeom prst="rect">
            <a:avLst/>
          </a:prstGeom>
        </p:spPr>
      </p:pic>
    </p:spTree>
    <p:extLst>
      <p:ext uri="{BB962C8B-B14F-4D97-AF65-F5344CB8AC3E}">
        <p14:creationId xmlns:p14="http://schemas.microsoft.com/office/powerpoint/2010/main" val="249821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DATABASE</a:t>
            </a:r>
            <a:r>
              <a:rPr lang="en-US" dirty="0" smtClean="0"/>
              <a:t> </a:t>
            </a:r>
            <a:r>
              <a:rPr lang="en-US" dirty="0" smtClean="0">
                <a:solidFill>
                  <a:srgbClr val="00B0F0"/>
                </a:solidFill>
              </a:rPr>
              <a:t>DESIGN</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0212926"/>
              </p:ext>
            </p:extLst>
          </p:nvPr>
        </p:nvGraphicFramePr>
        <p:xfrm>
          <a:off x="457200" y="1371600"/>
          <a:ext cx="8382001" cy="5486399"/>
        </p:xfrm>
        <a:graphic>
          <a:graphicData uri="http://schemas.openxmlformats.org/drawingml/2006/table">
            <a:tbl>
              <a:tblPr firstRow="1" firstCol="1" bandRow="1">
                <a:tableStyleId>{5C22544A-7EE6-4342-B048-85BDC9FD1C3A}</a:tableStyleId>
              </a:tblPr>
              <a:tblGrid>
                <a:gridCol w="1916126">
                  <a:extLst>
                    <a:ext uri="{9D8B030D-6E8A-4147-A177-3AD203B41FA5}">
                      <a16:colId xmlns:a16="http://schemas.microsoft.com/office/drawing/2014/main" val="4115750463"/>
                    </a:ext>
                  </a:extLst>
                </a:gridCol>
                <a:gridCol w="3062783">
                  <a:extLst>
                    <a:ext uri="{9D8B030D-6E8A-4147-A177-3AD203B41FA5}">
                      <a16:colId xmlns:a16="http://schemas.microsoft.com/office/drawing/2014/main" val="3334113687"/>
                    </a:ext>
                  </a:extLst>
                </a:gridCol>
                <a:gridCol w="3403092">
                  <a:extLst>
                    <a:ext uri="{9D8B030D-6E8A-4147-A177-3AD203B41FA5}">
                      <a16:colId xmlns:a16="http://schemas.microsoft.com/office/drawing/2014/main" val="2259485373"/>
                    </a:ext>
                  </a:extLst>
                </a:gridCol>
              </a:tblGrid>
              <a:tr h="773079">
                <a:tc>
                  <a:txBody>
                    <a:bodyPr/>
                    <a:lstStyle/>
                    <a:p>
                      <a:pPr marL="6350" marR="0" indent="0" algn="ctr">
                        <a:lnSpc>
                          <a:spcPct val="150000"/>
                        </a:lnSpc>
                        <a:spcBef>
                          <a:spcPts val="0"/>
                        </a:spcBef>
                        <a:spcAft>
                          <a:spcPts val="0"/>
                        </a:spcAft>
                      </a:pPr>
                      <a:r>
                        <a:rPr lang="en-US" sz="1200">
                          <a:effectLst/>
                        </a:rPr>
                        <a:t>Table Name </a:t>
                      </a:r>
                    </a:p>
                    <a:p>
                      <a:pPr marL="635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762000" algn="ctr"/>
                          <a:tab pos="1320165" algn="ctr"/>
                        </a:tabLst>
                      </a:pPr>
                      <a:r>
                        <a:rPr lang="en-US" sz="1200">
                          <a:effectLst/>
                        </a:rPr>
                        <a:t>Column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1320165" algn="ctr"/>
                        </a:tabLst>
                      </a:pPr>
                      <a:r>
                        <a:rPr lang="en-US" sz="1200">
                          <a:effectLst/>
                        </a:rPr>
                        <a:t>Description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2160540491"/>
                  </a:ext>
                </a:extLst>
              </a:tr>
              <a:tr h="773079">
                <a:tc>
                  <a:txBody>
                    <a:bodyPr/>
                    <a:lstStyle/>
                    <a:p>
                      <a:pPr marL="6350" marR="0" indent="0" algn="ctr">
                        <a:lnSpc>
                          <a:spcPct val="150000"/>
                        </a:lnSpc>
                        <a:spcBef>
                          <a:spcPts val="0"/>
                        </a:spcBef>
                        <a:spcAft>
                          <a:spcPts val="0"/>
                        </a:spcAft>
                      </a:pPr>
                      <a:r>
                        <a:rPr lang="en-US" sz="1200">
                          <a:effectLst/>
                        </a:rPr>
                        <a:t>Admin </a:t>
                      </a:r>
                    </a:p>
                    <a:p>
                      <a:pPr marL="635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id(PK), username, password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Stores the admin login details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3882985018"/>
                  </a:ext>
                </a:extLst>
              </a:tr>
              <a:tr h="392703">
                <a:tc>
                  <a:txBody>
                    <a:bodyPr/>
                    <a:lstStyle/>
                    <a:p>
                      <a:pPr marL="6350" marR="0" indent="0" algn="ctr">
                        <a:lnSpc>
                          <a:spcPct val="150000"/>
                        </a:lnSpc>
                        <a:spcBef>
                          <a:spcPts val="0"/>
                        </a:spcBef>
                        <a:spcAft>
                          <a:spcPts val="0"/>
                        </a:spcAft>
                      </a:pPr>
                      <a:r>
                        <a:rPr lang="en-US" sz="1200" dirty="0">
                          <a:effectLst/>
                        </a:rPr>
                        <a:t>Guest </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id(PK), fullname, username,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1887220" algn="r"/>
                        </a:tabLst>
                      </a:pPr>
                      <a:r>
                        <a:rPr lang="en-US" sz="1200">
                          <a:effectLst/>
                        </a:rPr>
                        <a:t>Stores the  guest 	student’s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662933128"/>
                  </a:ext>
                </a:extLst>
              </a:tr>
              <a:tr h="1163142">
                <a:tc>
                  <a:txBody>
                    <a:bodyPr/>
                    <a:lstStyle/>
                    <a:p>
                      <a:pPr marL="6350" marR="0" indent="0" algn="ctr">
                        <a:lnSpc>
                          <a:spcPct val="150000"/>
                        </a:lnSpc>
                        <a:spcBef>
                          <a:spcPts val="0"/>
                        </a:spcBef>
                        <a:spcAft>
                          <a:spcPts val="0"/>
                        </a:spcAft>
                      </a:pPr>
                      <a:r>
                        <a:rPr lang="en-US" sz="1200">
                          <a:effectLst/>
                        </a:rPr>
                        <a:t> </a:t>
                      </a:r>
                    </a:p>
                    <a:p>
                      <a:pPr marL="6350" marR="0" indent="0" algn="ctr">
                        <a:lnSpc>
                          <a:spcPct val="150000"/>
                        </a:lnSpc>
                        <a:spcBef>
                          <a:spcPts val="0"/>
                        </a:spcBef>
                        <a:spcAft>
                          <a:spcPts val="0"/>
                        </a:spcAft>
                      </a:pPr>
                      <a:r>
                        <a:rPr lang="en-US" sz="1200">
                          <a:effectLst/>
                        </a:rPr>
                        <a:t> </a:t>
                      </a:r>
                    </a:p>
                    <a:p>
                      <a:pPr marL="635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email,  int_course,  gender, </a:t>
                      </a:r>
                    </a:p>
                    <a:p>
                      <a:pPr marL="0" marR="0" indent="0" algn="ctr">
                        <a:lnSpc>
                          <a:spcPct val="150000"/>
                        </a:lnSpc>
                        <a:spcBef>
                          <a:spcPts val="0"/>
                        </a:spcBef>
                        <a:spcAft>
                          <a:spcPts val="0"/>
                        </a:spcAft>
                        <a:tabLst>
                          <a:tab pos="762000" algn="ctr"/>
                          <a:tab pos="1320165" algn="ctr"/>
                        </a:tabLst>
                      </a:pPr>
                      <a:r>
                        <a:rPr lang="en-US" sz="1200">
                          <a:effectLst/>
                        </a:rPr>
                        <a:t>password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1320165" algn="ctr"/>
                        </a:tabLst>
                      </a:pPr>
                      <a:r>
                        <a:rPr lang="en-US" sz="1200">
                          <a:effectLst/>
                        </a:rPr>
                        <a:t>profile details 	 </a:t>
                      </a:r>
                    </a:p>
                    <a:p>
                      <a:pPr marL="0" marR="0" indent="0" algn="ctr">
                        <a:lnSpc>
                          <a:spcPct val="150000"/>
                        </a:lnSpc>
                        <a:spcBef>
                          <a:spcPts val="0"/>
                        </a:spcBef>
                        <a:spcAft>
                          <a:spcPts val="0"/>
                        </a:spcAft>
                      </a:pPr>
                      <a:r>
                        <a:rPr lang="en-US" sz="1200">
                          <a:effectLst/>
                        </a:rPr>
                        <a:t>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3444857324"/>
                  </a:ext>
                </a:extLst>
              </a:tr>
              <a:tr h="392703">
                <a:tc>
                  <a:txBody>
                    <a:bodyPr/>
                    <a:lstStyle/>
                    <a:p>
                      <a:pPr marL="6350" marR="0" indent="0" algn="ctr">
                        <a:lnSpc>
                          <a:spcPct val="150000"/>
                        </a:lnSpc>
                        <a:spcBef>
                          <a:spcPts val="0"/>
                        </a:spcBef>
                        <a:spcAft>
                          <a:spcPts val="0"/>
                        </a:spcAft>
                      </a:pPr>
                      <a:r>
                        <a:rPr lang="en-US" sz="1200">
                          <a:effectLst/>
                        </a:rPr>
                        <a:t>Moderator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id(PK), fullname, username,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Stores moderator’s profile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2821339212"/>
                  </a:ext>
                </a:extLst>
              </a:tr>
              <a:tr h="799495">
                <a:tc>
                  <a:txBody>
                    <a:bodyPr/>
                    <a:lstStyle/>
                    <a:p>
                      <a:pPr marL="6350" marR="0" indent="0" algn="ctr">
                        <a:lnSpc>
                          <a:spcPct val="150000"/>
                        </a:lnSpc>
                        <a:spcBef>
                          <a:spcPts val="0"/>
                        </a:spcBef>
                        <a:spcAft>
                          <a:spcPts val="0"/>
                        </a:spcAft>
                      </a:pPr>
                      <a:r>
                        <a:rPr lang="en-US" sz="1200">
                          <a:effectLst/>
                        </a:rPr>
                        <a:t> </a:t>
                      </a:r>
                    </a:p>
                    <a:p>
                      <a:pPr marL="635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email, password, postheld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1320165" algn="ctr"/>
                        </a:tabLst>
                      </a:pPr>
                      <a:r>
                        <a:rPr lang="en-US" sz="1200">
                          <a:effectLst/>
                        </a:rPr>
                        <a:t>details  	 </a:t>
                      </a:r>
                    </a:p>
                    <a:p>
                      <a:pPr marL="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2562979642"/>
                  </a:ext>
                </a:extLst>
              </a:tr>
              <a:tr h="392703">
                <a:tc>
                  <a:txBody>
                    <a:bodyPr/>
                    <a:lstStyle/>
                    <a:p>
                      <a:pPr marL="6350" marR="0" indent="0" algn="ctr">
                        <a:lnSpc>
                          <a:spcPct val="150000"/>
                        </a:lnSpc>
                        <a:spcBef>
                          <a:spcPts val="0"/>
                        </a:spcBef>
                        <a:spcAft>
                          <a:spcPts val="0"/>
                        </a:spcAft>
                      </a:pPr>
                      <a:r>
                        <a:rPr lang="en-US" sz="1200">
                          <a:effectLst/>
                        </a:rPr>
                        <a:t>News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899795" algn="ctr"/>
                          <a:tab pos="1495425" algn="ctr"/>
                        </a:tabLst>
                      </a:pPr>
                      <a:r>
                        <a:rPr lang="en-US" sz="1200">
                          <a:effectLst/>
                        </a:rPr>
                        <a:t>id(PK), 	title, 	news,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a:effectLst/>
                        </a:rPr>
                        <a:t>Stores and maintains all news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3416858391"/>
                  </a:ext>
                </a:extLst>
              </a:tr>
              <a:tr h="799495">
                <a:tc>
                  <a:txBody>
                    <a:bodyPr/>
                    <a:lstStyle/>
                    <a:p>
                      <a:pPr marL="6350" marR="0" indent="0" algn="ctr">
                        <a:lnSpc>
                          <a:spcPct val="150000"/>
                        </a:lnSpc>
                        <a:spcBef>
                          <a:spcPts val="0"/>
                        </a:spcBef>
                        <a:spcAft>
                          <a:spcPts val="0"/>
                        </a:spcAft>
                      </a:pPr>
                      <a:r>
                        <a:rPr lang="en-US" sz="1200">
                          <a:effectLst/>
                        </a:rPr>
                        <a:t> </a:t>
                      </a:r>
                    </a:p>
                    <a:p>
                      <a:pPr marL="6350" marR="0" indent="0" algn="ctr">
                        <a:lnSpc>
                          <a:spcPct val="15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tabLst>
                          <a:tab pos="762000" algn="ctr"/>
                          <a:tab pos="1320165" algn="ctr"/>
                        </a:tabLst>
                      </a:pPr>
                      <a:r>
                        <a:rPr lang="en-US" sz="1200" dirty="0" err="1">
                          <a:effectLst/>
                        </a:rPr>
                        <a:t>date_time</a:t>
                      </a:r>
                      <a:r>
                        <a:rPr lang="en-US" sz="1200" dirty="0">
                          <a:effectLst/>
                        </a:rPr>
                        <a:t> 	 	 </a:t>
                      </a:r>
                    </a:p>
                    <a:p>
                      <a:pPr marL="0" marR="0" indent="0" algn="ctr">
                        <a:lnSpc>
                          <a:spcPct val="150000"/>
                        </a:lnSpc>
                        <a:spcBef>
                          <a:spcPts val="0"/>
                        </a:spcBef>
                        <a:spcAft>
                          <a:spcPts val="0"/>
                        </a:spcAft>
                      </a:pP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tc>
                  <a:txBody>
                    <a:bodyPr/>
                    <a:lstStyle/>
                    <a:p>
                      <a:pPr marL="0" marR="0" indent="0" algn="ctr">
                        <a:lnSpc>
                          <a:spcPct val="150000"/>
                        </a:lnSpc>
                        <a:spcBef>
                          <a:spcPts val="0"/>
                        </a:spcBef>
                        <a:spcAft>
                          <a:spcPts val="0"/>
                        </a:spcAft>
                      </a:pPr>
                      <a:r>
                        <a:rPr lang="en-US" sz="1200" dirty="0">
                          <a:effectLst/>
                        </a:rPr>
                        <a:t>posted by the moderator </a:t>
                      </a:r>
                    </a:p>
                    <a:p>
                      <a:pPr marL="0" marR="0" indent="0" algn="ctr">
                        <a:lnSpc>
                          <a:spcPct val="150000"/>
                        </a:lnSpc>
                        <a:spcBef>
                          <a:spcPts val="0"/>
                        </a:spcBef>
                        <a:spcAft>
                          <a:spcPts val="0"/>
                        </a:spcAft>
                      </a:pP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515" marT="8890" marB="0"/>
                </a:tc>
                <a:extLst>
                  <a:ext uri="{0D108BD9-81ED-4DB2-BD59-A6C34878D82A}">
                    <a16:rowId xmlns:a16="http://schemas.microsoft.com/office/drawing/2014/main" val="3877498126"/>
                  </a:ext>
                </a:extLst>
              </a:tr>
            </a:tbl>
          </a:graphicData>
        </a:graphic>
      </p:graphicFrame>
      <p:sp>
        <p:nvSpPr>
          <p:cNvPr id="5" name="Rectangle 1"/>
          <p:cNvSpPr>
            <a:spLocks noChangeArrowheads="1"/>
          </p:cNvSpPr>
          <p:nvPr/>
        </p:nvSpPr>
        <p:spPr bwMode="auto">
          <a:xfrm>
            <a:off x="-254001" y="33594"/>
            <a:ext cx="9651999" cy="28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72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421"/>
            <a:ext cx="8229600" cy="990600"/>
          </a:xfrm>
        </p:spPr>
        <p:txBody>
          <a:bodyPr/>
          <a:lstStyle/>
          <a:p>
            <a:r>
              <a:rPr lang="en-US" dirty="0" smtClean="0">
                <a:solidFill>
                  <a:srgbClr val="00B0F0"/>
                </a:solidFill>
              </a:rPr>
              <a:t>UML DESIGN: CASE</a:t>
            </a:r>
            <a:r>
              <a:rPr lang="en-US" dirty="0" smtClean="0"/>
              <a:t> </a:t>
            </a:r>
            <a:r>
              <a:rPr lang="en-US" dirty="0" smtClean="0">
                <a:solidFill>
                  <a:srgbClr val="00B0F0"/>
                </a:solidFill>
              </a:rPr>
              <a:t>DIAGRAM</a:t>
            </a:r>
            <a:endParaRPr lang="en-US" dirty="0">
              <a:solidFill>
                <a:srgbClr val="00B0F0"/>
              </a:solidFill>
            </a:endParaRPr>
          </a:p>
        </p:txBody>
      </p:sp>
      <p:sp>
        <p:nvSpPr>
          <p:cNvPr id="3" name="Content Placeholder 2"/>
          <p:cNvSpPr>
            <a:spLocks noGrp="1"/>
          </p:cNvSpPr>
          <p:nvPr>
            <p:ph idx="1"/>
          </p:nvPr>
        </p:nvSpPr>
        <p:spPr/>
        <p:txBody>
          <a:bodyPr/>
          <a:lstStyle/>
          <a:p>
            <a:endParaRPr lang="en-US" dirty="0"/>
          </a:p>
        </p:txBody>
      </p:sp>
      <p:grpSp>
        <p:nvGrpSpPr>
          <p:cNvPr id="5" name="Group 4"/>
          <p:cNvGrpSpPr/>
          <p:nvPr/>
        </p:nvGrpSpPr>
        <p:grpSpPr>
          <a:xfrm>
            <a:off x="3129462" y="6175985"/>
            <a:ext cx="5404938" cy="224380"/>
            <a:chOff x="1198118" y="5711165"/>
            <a:chExt cx="4237435" cy="224380"/>
          </a:xfrm>
        </p:grpSpPr>
        <p:pic>
          <p:nvPicPr>
            <p:cNvPr id="6" name="Picture 5"/>
            <p:cNvPicPr/>
            <p:nvPr/>
          </p:nvPicPr>
          <p:blipFill>
            <a:blip r:embed="rId2"/>
            <a:stretch>
              <a:fillRect/>
            </a:stretch>
          </p:blipFill>
          <p:spPr>
            <a:xfrm>
              <a:off x="3587496" y="5731764"/>
              <a:ext cx="329184" cy="196596"/>
            </a:xfrm>
            <a:prstGeom prst="rect">
              <a:avLst/>
            </a:prstGeom>
          </p:spPr>
        </p:pic>
        <p:sp>
          <p:nvSpPr>
            <p:cNvPr id="7" name="Rectangle 6"/>
            <p:cNvSpPr/>
            <p:nvPr/>
          </p:nvSpPr>
          <p:spPr>
            <a:xfrm>
              <a:off x="1198118" y="5711165"/>
              <a:ext cx="830835"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Figure 8: </a:t>
              </a:r>
            </a:p>
          </p:txBody>
        </p:sp>
        <p:sp>
          <p:nvSpPr>
            <p:cNvPr id="8" name="Rectangle 7"/>
            <p:cNvSpPr/>
            <p:nvPr/>
          </p:nvSpPr>
          <p:spPr>
            <a:xfrm>
              <a:off x="1823339" y="5711165"/>
              <a:ext cx="703949"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     The Use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2353691" y="5711165"/>
              <a:ext cx="67498"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403983" y="5711165"/>
              <a:ext cx="326569"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Cas</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2649347" y="5711165"/>
              <a:ext cx="2786206"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e diagram for the Online Forum</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3" name="Group 12"/>
          <p:cNvGrpSpPr/>
          <p:nvPr/>
        </p:nvGrpSpPr>
        <p:grpSpPr>
          <a:xfrm>
            <a:off x="432866" y="1600200"/>
            <a:ext cx="8253933" cy="5257800"/>
            <a:chOff x="0" y="0"/>
            <a:chExt cx="5905500" cy="5935545"/>
          </a:xfrm>
        </p:grpSpPr>
        <p:pic>
          <p:nvPicPr>
            <p:cNvPr id="14" name="Picture 13"/>
            <p:cNvPicPr/>
            <p:nvPr/>
          </p:nvPicPr>
          <p:blipFill>
            <a:blip r:embed="rId2"/>
            <a:stretch>
              <a:fillRect/>
            </a:stretch>
          </p:blipFill>
          <p:spPr>
            <a:xfrm>
              <a:off x="3587496" y="5731764"/>
              <a:ext cx="329184" cy="196596"/>
            </a:xfrm>
            <a:prstGeom prst="rect">
              <a:avLst/>
            </a:prstGeom>
          </p:spPr>
        </p:pic>
        <p:sp>
          <p:nvSpPr>
            <p:cNvPr id="15" name="Rectangle 14"/>
            <p:cNvSpPr/>
            <p:nvPr/>
          </p:nvSpPr>
          <p:spPr>
            <a:xfrm>
              <a:off x="1198118" y="5711165"/>
              <a:ext cx="830835"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Figure 8: </a:t>
              </a:r>
            </a:p>
          </p:txBody>
        </p:sp>
        <p:sp>
          <p:nvSpPr>
            <p:cNvPr id="16" name="Rectangle 15"/>
            <p:cNvSpPr/>
            <p:nvPr/>
          </p:nvSpPr>
          <p:spPr>
            <a:xfrm>
              <a:off x="1823339" y="5711165"/>
              <a:ext cx="703949"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     The Use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2353691" y="5711165"/>
              <a:ext cx="67498"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403983" y="5711165"/>
              <a:ext cx="326569"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Cas</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649347" y="5711165"/>
              <a:ext cx="2786206"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b="1">
                  <a:solidFill>
                    <a:srgbClr val="000000"/>
                  </a:solidFill>
                  <a:effectLst/>
                  <a:latin typeface="Times New Roman" panose="02020603050405020304" pitchFamily="18" charset="0"/>
                  <a:ea typeface="Times New Roman" panose="02020603050405020304" pitchFamily="18" charset="0"/>
                </a:rPr>
                <a:t>e diagram for the Online Forum</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20" name="Picture 19"/>
            <p:cNvPicPr/>
            <p:nvPr/>
          </p:nvPicPr>
          <p:blipFill>
            <a:blip r:embed="rId3"/>
            <a:stretch>
              <a:fillRect/>
            </a:stretch>
          </p:blipFill>
          <p:spPr>
            <a:xfrm>
              <a:off x="0" y="0"/>
              <a:ext cx="5905500" cy="5620512"/>
            </a:xfrm>
            <a:prstGeom prst="rect">
              <a:avLst/>
            </a:prstGeom>
          </p:spPr>
        </p:pic>
      </p:grpSp>
    </p:spTree>
    <p:extLst>
      <p:ext uri="{BB962C8B-B14F-4D97-AF65-F5344CB8AC3E}">
        <p14:creationId xmlns:p14="http://schemas.microsoft.com/office/powerpoint/2010/main" val="8760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UML DESIGN: SEQUENCE DIAGRAM</a:t>
            </a:r>
            <a:endParaRPr lang="en-US" dirty="0">
              <a:solidFill>
                <a:srgbClr val="00B0F0"/>
              </a:solidFill>
            </a:endParaRPr>
          </a:p>
        </p:txBody>
      </p:sp>
      <p:pic>
        <p:nvPicPr>
          <p:cNvPr id="5" name="Content Placeholder 4"/>
          <p:cNvPicPr>
            <a:picLocks noGrp="1"/>
          </p:cNvPicPr>
          <p:nvPr>
            <p:ph idx="1"/>
          </p:nvPr>
        </p:nvPicPr>
        <p:blipFill rotWithShape="1">
          <a:blip r:embed="rId2"/>
          <a:srcRect l="6621"/>
          <a:stretch/>
        </p:blipFill>
        <p:spPr bwMode="auto">
          <a:xfrm>
            <a:off x="0" y="1295400"/>
            <a:ext cx="9143999" cy="5715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675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CONCLUSION</a:t>
            </a:r>
            <a:endParaRPr lang="en-US" dirty="0">
              <a:solidFill>
                <a:srgbClr val="00B0F0"/>
              </a:solidFill>
            </a:endParaRPr>
          </a:p>
        </p:txBody>
      </p:sp>
      <p:sp>
        <p:nvSpPr>
          <p:cNvPr id="3" name="Content Placeholder 2"/>
          <p:cNvSpPr>
            <a:spLocks noGrp="1"/>
          </p:cNvSpPr>
          <p:nvPr>
            <p:ph idx="1"/>
          </p:nvPr>
        </p:nvSpPr>
        <p:spPr/>
        <p:txBody>
          <a:bodyPr>
            <a:normAutofit fontScale="92500"/>
          </a:bodyPr>
          <a:lstStyle/>
          <a:p>
            <a:r>
              <a:rPr lang="en-US" dirty="0"/>
              <a:t>As the social media grows, online forums like polytechnics students social networking system will be relevant to students in the schools. Even as other versions will be later developed, the activities and features on the site will increase because they will be built to meet the end-user’s requirements.</a:t>
            </a:r>
          </a:p>
          <a:p>
            <a:r>
              <a:rPr lang="en-US" dirty="0"/>
              <a:t> </a:t>
            </a:r>
          </a:p>
          <a:p>
            <a:r>
              <a:rPr lang="en-US" dirty="0"/>
              <a:t>Online forums have presented students with systems designed for the discussion of topics, with each topic separated into its own area, called a thread. A thread is begun by a user writing a short document, called a post, which introduces the topic or asks a question about the topic (Liu, et al., 2010).</a:t>
            </a:r>
          </a:p>
          <a:p>
            <a:r>
              <a:rPr lang="en-US" b="1" dirty="0"/>
              <a:t/>
            </a:r>
            <a:br>
              <a:rPr lang="en-US" b="1" dirty="0"/>
            </a:br>
            <a:endParaRPr lang="en-US" dirty="0"/>
          </a:p>
        </p:txBody>
      </p:sp>
    </p:spTree>
    <p:extLst>
      <p:ext uri="{BB962C8B-B14F-4D97-AF65-F5344CB8AC3E}">
        <p14:creationId xmlns:p14="http://schemas.microsoft.com/office/powerpoint/2010/main" val="248715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ABSTRACT</a:t>
            </a:r>
            <a:endParaRPr lang="en-US" dirty="0">
              <a:solidFill>
                <a:srgbClr val="00B0F0"/>
              </a:solidFill>
            </a:endParaRPr>
          </a:p>
        </p:txBody>
      </p:sp>
      <p:sp>
        <p:nvSpPr>
          <p:cNvPr id="3" name="Content Placeholder 2"/>
          <p:cNvSpPr>
            <a:spLocks noGrp="1"/>
          </p:cNvSpPr>
          <p:nvPr>
            <p:ph idx="1"/>
          </p:nvPr>
        </p:nvSpPr>
        <p:spPr/>
        <p:txBody>
          <a:bodyPr>
            <a:normAutofit fontScale="92500"/>
          </a:bodyPr>
          <a:lstStyle/>
          <a:p>
            <a:r>
              <a:rPr lang="en-US" dirty="0"/>
              <a:t>The </a:t>
            </a:r>
            <a:r>
              <a:rPr lang="en-US" dirty="0"/>
              <a:t>p</a:t>
            </a:r>
            <a:r>
              <a:rPr lang="en-US" dirty="0" smtClean="0"/>
              <a:t>olyconnect </a:t>
            </a:r>
            <a:r>
              <a:rPr lang="en-US" dirty="0"/>
              <a:t>(polytechnics students social networking system) have low approach to the community’s social networking where by students under the umbrella finds it difficult to identify with fellow polytechnic student in Nigeria, because the system lacks common platform for online social relationship. This research is proposed to solve the problem of social networking among polytechnic students.</a:t>
            </a:r>
          </a:p>
          <a:p>
            <a:r>
              <a:rPr lang="en-US" dirty="0"/>
              <a:t>Social media has truly aided interaction and even other business services through social networks, forums, blogs, etc. Forums are now been used as tools/ platforms to create discussions, connect to people (mostly of similar interests) and as sources of relevant information. This work intends to make use of forms as tools in helping polytechnic students to connect with one another.</a:t>
            </a:r>
          </a:p>
        </p:txBody>
      </p:sp>
    </p:spTree>
    <p:extLst>
      <p:ext uri="{BB962C8B-B14F-4D97-AF65-F5344CB8AC3E}">
        <p14:creationId xmlns:p14="http://schemas.microsoft.com/office/powerpoint/2010/main" val="3467760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AIM</a:t>
            </a:r>
            <a:r>
              <a:rPr lang="en-US" dirty="0" smtClean="0"/>
              <a:t> </a:t>
            </a:r>
            <a:r>
              <a:rPr lang="en-US" dirty="0" smtClean="0">
                <a:solidFill>
                  <a:srgbClr val="00B0F0"/>
                </a:solidFill>
              </a:rPr>
              <a:t>AND</a:t>
            </a:r>
            <a:r>
              <a:rPr lang="en-US" dirty="0" smtClean="0"/>
              <a:t> </a:t>
            </a:r>
            <a:r>
              <a:rPr lang="en-US" dirty="0" smtClean="0">
                <a:solidFill>
                  <a:srgbClr val="00B0F0"/>
                </a:solidFill>
              </a:rPr>
              <a:t>OBJECTIVES</a:t>
            </a:r>
            <a:r>
              <a:rPr lang="en-US" dirty="0" smtClean="0"/>
              <a:t> </a:t>
            </a:r>
            <a:r>
              <a:rPr lang="en-US" dirty="0" smtClean="0">
                <a:solidFill>
                  <a:srgbClr val="00B0F0"/>
                </a:solidFill>
              </a:rPr>
              <a:t>OF</a:t>
            </a:r>
            <a:r>
              <a:rPr lang="en-US" dirty="0" smtClean="0"/>
              <a:t> </a:t>
            </a:r>
            <a:r>
              <a:rPr lang="en-US" dirty="0" smtClean="0">
                <a:solidFill>
                  <a:srgbClr val="00B0F0"/>
                </a:solidFill>
              </a:rPr>
              <a:t>THE</a:t>
            </a:r>
            <a:r>
              <a:rPr lang="en-US" dirty="0" smtClean="0"/>
              <a:t> </a:t>
            </a:r>
            <a:r>
              <a:rPr lang="en-US" dirty="0" smtClean="0">
                <a:solidFill>
                  <a:srgbClr val="00B0F0"/>
                </a:solidFill>
              </a:rPr>
              <a:t>STUDY</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dirty="0"/>
              <a:t>The aim of this study is to design and develop a web/online platform where students can share different questions or views on various topics under the West African polytechnic interest. This will be achieved through the following objectives: </a:t>
            </a:r>
            <a:endParaRPr lang="en-US" dirty="0" smtClean="0"/>
          </a:p>
          <a:p>
            <a:endParaRPr lang="en-US" dirty="0"/>
          </a:p>
          <a:p>
            <a:r>
              <a:rPr lang="en-US" b="1" dirty="0">
                <a:solidFill>
                  <a:srgbClr val="00B0F0"/>
                </a:solidFill>
              </a:rPr>
              <a:t>The objectives of this study are:</a:t>
            </a:r>
            <a:r>
              <a:rPr lang="en-US" dirty="0">
                <a:solidFill>
                  <a:srgbClr val="00B0F0"/>
                </a:solidFill>
              </a:rPr>
              <a:t> </a:t>
            </a:r>
          </a:p>
          <a:p>
            <a:pPr lvl="0" fontAlgn="base"/>
            <a:r>
              <a:rPr lang="en-US" dirty="0"/>
              <a:t>To design and implement a web based social networking system for students and staff for the schools. </a:t>
            </a:r>
          </a:p>
          <a:p>
            <a:pPr lvl="0" fontAlgn="base"/>
            <a:r>
              <a:rPr lang="en-US" dirty="0"/>
              <a:t>Create a profiling system in the platform that will capture the full information of users in the polytechnic. </a:t>
            </a:r>
          </a:p>
          <a:p>
            <a:r>
              <a:rPr lang="en-US" dirty="0"/>
              <a:t>Develop a user-friendly platform for easy use and interaction</a:t>
            </a:r>
            <a:endParaRPr lang="en-US" dirty="0"/>
          </a:p>
        </p:txBody>
      </p:sp>
    </p:spTree>
    <p:extLst>
      <p:ext uri="{BB962C8B-B14F-4D97-AF65-F5344CB8AC3E}">
        <p14:creationId xmlns:p14="http://schemas.microsoft.com/office/powerpoint/2010/main" val="847199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00B0F0"/>
                </a:solidFill>
              </a:rPr>
              <a:t>DEFINITION</a:t>
            </a:r>
            <a:r>
              <a:rPr lang="en-US" dirty="0" smtClean="0"/>
              <a:t> </a:t>
            </a:r>
            <a:r>
              <a:rPr lang="en-US" dirty="0" smtClean="0">
                <a:solidFill>
                  <a:srgbClr val="00B0F0"/>
                </a:solidFill>
              </a:rPr>
              <a:t>OF</a:t>
            </a:r>
            <a:r>
              <a:rPr lang="en-US" dirty="0" smtClean="0"/>
              <a:t> </a:t>
            </a:r>
            <a:r>
              <a:rPr lang="en-US" dirty="0" smtClean="0">
                <a:solidFill>
                  <a:srgbClr val="00B0F0"/>
                </a:solidFill>
              </a:rPr>
              <a:t>TERMS</a:t>
            </a:r>
            <a:r>
              <a:rPr lang="en-US" dirty="0" smtClean="0"/>
              <a:t> </a:t>
            </a:r>
            <a:endParaRPr lang="en-US" dirty="0"/>
          </a:p>
        </p:txBody>
      </p:sp>
      <p:sp>
        <p:nvSpPr>
          <p:cNvPr id="3" name="Content Placeholder 2"/>
          <p:cNvSpPr>
            <a:spLocks noGrp="1"/>
          </p:cNvSpPr>
          <p:nvPr>
            <p:ph idx="1"/>
          </p:nvPr>
        </p:nvSpPr>
        <p:spPr>
          <a:xfrm>
            <a:off x="0" y="1143000"/>
            <a:ext cx="9144000" cy="5715000"/>
          </a:xfrm>
        </p:spPr>
        <p:txBody>
          <a:bodyPr>
            <a:normAutofit fontScale="62500" lnSpcReduction="20000"/>
          </a:bodyPr>
          <a:lstStyle/>
          <a:p>
            <a:pPr lvl="0"/>
            <a:r>
              <a:rPr lang="en-US" dirty="0"/>
              <a:t>Application: Application software is software designed to perform a group of coordinated functions, tasks, or activities for the benefit of the user </a:t>
            </a:r>
            <a:endParaRPr lang="en-US" dirty="0" smtClean="0"/>
          </a:p>
          <a:p>
            <a:pPr lvl="0"/>
            <a:endParaRPr lang="en-US" dirty="0"/>
          </a:p>
          <a:p>
            <a:pPr lvl="0"/>
            <a:r>
              <a:rPr lang="en-US" dirty="0"/>
              <a:t>Social Networking: Social media are interactive computer-mediated technologies that facilitate the creation and sharing of information, ideas, career interests and other forms of expression via virtual communities and networks. </a:t>
            </a:r>
            <a:endParaRPr lang="en-US" dirty="0" smtClean="0"/>
          </a:p>
          <a:p>
            <a:pPr lvl="0"/>
            <a:endParaRPr lang="en-US" dirty="0"/>
          </a:p>
          <a:p>
            <a:pPr lvl="0"/>
            <a:r>
              <a:rPr lang="en-US" dirty="0"/>
              <a:t>Internet: A global computer network providing a variety of information and communication facilities, consisting of interconnected networks using standardized communication protocols. </a:t>
            </a:r>
            <a:endParaRPr lang="en-US" dirty="0" smtClean="0"/>
          </a:p>
          <a:p>
            <a:pPr lvl="0"/>
            <a:endParaRPr lang="en-US" dirty="0"/>
          </a:p>
          <a:p>
            <a:pPr lvl="0"/>
            <a:r>
              <a:rPr lang="en-US" dirty="0"/>
              <a:t>Computer program: A computer program is a collection of instructions that performs a specific task when executed by a computer. A computer requires programs to function. A computer program is usually written by a computer programmer in a programming </a:t>
            </a:r>
            <a:r>
              <a:rPr lang="en-US" dirty="0" smtClean="0"/>
              <a:t>language</a:t>
            </a:r>
          </a:p>
          <a:p>
            <a:pPr lvl="0"/>
            <a:endParaRPr lang="en-US" dirty="0"/>
          </a:p>
          <a:p>
            <a:pPr lvl="0"/>
            <a:r>
              <a:rPr lang="en-US" dirty="0"/>
              <a:t>PHP: Hypertext Pre-processor is a general-purpose programming language originally designed for web development. It was originally created by Rasmus Lerdorf in 1994; the PHP reference implementation is now produced by The PHP Group </a:t>
            </a:r>
            <a:endParaRPr lang="en-US" dirty="0" smtClean="0"/>
          </a:p>
          <a:p>
            <a:pPr lvl="0"/>
            <a:endParaRPr lang="en-US" dirty="0"/>
          </a:p>
          <a:p>
            <a:pPr lvl="0"/>
            <a:r>
              <a:rPr lang="en-US" dirty="0"/>
              <a:t>Blog: A blog is a discussion or informational website published on the World Wide Web consisting of discrete, often informal diary-style text entries. Posts are typically displayed in reverse chronological order, so that the most recent post appears first, at the top of the web page </a:t>
            </a:r>
            <a:endParaRPr lang="en-US" dirty="0" smtClean="0"/>
          </a:p>
          <a:p>
            <a:pPr lvl="0"/>
            <a:endParaRPr lang="en-US" dirty="0"/>
          </a:p>
          <a:p>
            <a:pPr lvl="0"/>
            <a:r>
              <a:rPr lang="en-US" dirty="0"/>
              <a:t>Forum: A meeting in which people can talk about a problem or matter especially of public interest.</a:t>
            </a:r>
          </a:p>
        </p:txBody>
      </p:sp>
    </p:spTree>
    <p:extLst>
      <p:ext uri="{BB962C8B-B14F-4D97-AF65-F5344CB8AC3E}">
        <p14:creationId xmlns:p14="http://schemas.microsoft.com/office/powerpoint/2010/main" val="2316460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PAST</a:t>
            </a:r>
            <a:r>
              <a:rPr lang="en-US" dirty="0" smtClean="0"/>
              <a:t> </a:t>
            </a:r>
            <a:r>
              <a:rPr lang="en-US" dirty="0" smtClean="0">
                <a:solidFill>
                  <a:srgbClr val="00B0F0"/>
                </a:solidFill>
              </a:rPr>
              <a:t>RELATED</a:t>
            </a:r>
            <a:r>
              <a:rPr lang="en-US" dirty="0" smtClean="0"/>
              <a:t> </a:t>
            </a:r>
            <a:r>
              <a:rPr lang="en-US" dirty="0" smtClean="0">
                <a:solidFill>
                  <a:srgbClr val="00B0F0"/>
                </a:solidFill>
              </a:rPr>
              <a:t>WORKS</a:t>
            </a:r>
            <a:endParaRPr lang="en-US" dirty="0">
              <a:solidFill>
                <a:srgbClr val="00B0F0"/>
              </a:solidFill>
            </a:endParaRPr>
          </a:p>
        </p:txBody>
      </p:sp>
      <p:sp>
        <p:nvSpPr>
          <p:cNvPr id="3" name="Content Placeholder 2"/>
          <p:cNvSpPr>
            <a:spLocks noGrp="1"/>
          </p:cNvSpPr>
          <p:nvPr>
            <p:ph idx="1"/>
          </p:nvPr>
        </p:nvSpPr>
        <p:spPr>
          <a:xfrm>
            <a:off x="381000" y="1371600"/>
            <a:ext cx="8458200" cy="5486400"/>
          </a:xfrm>
        </p:spPr>
        <p:txBody>
          <a:bodyPr>
            <a:noAutofit/>
          </a:bodyPr>
          <a:lstStyle/>
          <a:p>
            <a:pPr marL="0" indent="0">
              <a:buNone/>
            </a:pPr>
            <a:r>
              <a:rPr lang="en-US" sz="1600" b="1" dirty="0" smtClean="0"/>
              <a:t>  The </a:t>
            </a:r>
            <a:r>
              <a:rPr lang="en-US" sz="1600" b="1" dirty="0"/>
              <a:t>Student Room</a:t>
            </a:r>
            <a:r>
              <a:rPr lang="en-US" sz="1600" dirty="0"/>
              <a:t> </a:t>
            </a:r>
            <a:endParaRPr lang="en-US" sz="1600" b="1" dirty="0"/>
          </a:p>
          <a:p>
            <a:pPr marL="0" indent="0">
              <a:buNone/>
            </a:pPr>
            <a:r>
              <a:rPr lang="en-US" sz="1600" dirty="0" smtClean="0"/>
              <a:t>     The </a:t>
            </a:r>
            <a:r>
              <a:rPr lang="en-US" sz="1600" dirty="0"/>
              <a:t>world's largest student community, The Student Room have attracted students to the site for help with their studies, advice from their peers and, quite often, just to have a good conversation. </a:t>
            </a:r>
            <a:r>
              <a:rPr lang="en-US" sz="1600" dirty="0" smtClean="0"/>
              <a:t>It </a:t>
            </a:r>
            <a:r>
              <a:rPr lang="en-US" sz="1600" dirty="0"/>
              <a:t>is ranked as one of the first 500 visited websites in the United Kingdom (Alexa, 2014). </a:t>
            </a:r>
            <a:endParaRPr lang="en-US" sz="1600" dirty="0" smtClean="0">
              <a:latin typeface="Times New Roman" pitchFamily="18" charset="0"/>
              <a:cs typeface="Times New Roman" pitchFamily="18" charset="0"/>
            </a:endParaRPr>
          </a:p>
          <a:p>
            <a:pPr marL="0" indent="0">
              <a:buNone/>
            </a:pPr>
            <a:r>
              <a:rPr lang="en-US" sz="1600" b="1" dirty="0" smtClean="0"/>
              <a:t>  Google </a:t>
            </a:r>
            <a:r>
              <a:rPr lang="en-US" sz="1600" b="1" dirty="0"/>
              <a:t>Groups</a:t>
            </a:r>
            <a:r>
              <a:rPr lang="en-US" sz="1600" dirty="0"/>
              <a:t> </a:t>
            </a:r>
          </a:p>
          <a:p>
            <a:pPr marL="0" indent="0">
              <a:buNone/>
            </a:pPr>
            <a:r>
              <a:rPr lang="en-US" sz="1600" dirty="0" smtClean="0"/>
              <a:t>    Google </a:t>
            </a:r>
            <a:r>
              <a:rPr lang="en-US" sz="1600" dirty="0"/>
              <a:t>Groups is a service from Google Inc. that provides discussion groups for people sharing common interests. It became operational in February 2001, following Google’s acquisition of Deja’s Usenet archive. A new and redesigned Google Groups was released in February 2012 with an updated user interface. A Help Center has also been created to cater for users with this new interface (</a:t>
            </a:r>
            <a:r>
              <a:rPr lang="en-US" sz="1600" dirty="0" err="1"/>
              <a:t>Maluniu</a:t>
            </a:r>
            <a:r>
              <a:rPr lang="en-US" sz="1600" dirty="0"/>
              <a:t>, et al., 2013</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b="1" dirty="0" smtClean="0"/>
              <a:t>Yahoo </a:t>
            </a:r>
            <a:r>
              <a:rPr lang="en-US" sz="1600" b="1" dirty="0"/>
              <a:t>groups   </a:t>
            </a:r>
          </a:p>
          <a:p>
            <a:pPr marL="0" indent="0">
              <a:buNone/>
            </a:pPr>
            <a:r>
              <a:rPr lang="en-US" sz="1600" dirty="0" smtClean="0"/>
              <a:t>    Yahoo</a:t>
            </a:r>
            <a:r>
              <a:rPr lang="en-US" sz="1600" dirty="0"/>
              <a:t>! Groups is one of the world's largest collections of online discussion boards. </a:t>
            </a:r>
            <a:r>
              <a:rPr lang="en-US" sz="1600" dirty="0" smtClean="0"/>
              <a:t>The </a:t>
            </a:r>
            <a:r>
              <a:rPr lang="en-US" sz="1600" dirty="0"/>
              <a:t>term Groups refers to</a:t>
            </a:r>
            <a:r>
              <a:rPr lang="en-US" sz="1600" dirty="0">
                <a:hlinkClick r:id="rId2"/>
              </a:rPr>
              <a:t> </a:t>
            </a:r>
            <a:r>
              <a:rPr lang="en-US" sz="1600" dirty="0"/>
              <a:t>Internet</a:t>
            </a:r>
            <a:r>
              <a:rPr lang="en-US" sz="1600" dirty="0">
                <a:hlinkClick r:id="rId2"/>
              </a:rPr>
              <a:t> </a:t>
            </a:r>
            <a:r>
              <a:rPr lang="en-US" sz="1600" dirty="0"/>
              <a:t>communication which is a hybrid between an</a:t>
            </a:r>
            <a:r>
              <a:rPr lang="en-US" sz="1600" dirty="0">
                <a:hlinkClick r:id="rId3"/>
              </a:rPr>
              <a:t> </a:t>
            </a:r>
            <a:r>
              <a:rPr lang="en-US" sz="1600" dirty="0"/>
              <a:t>electronic mailing</a:t>
            </a:r>
            <a:r>
              <a:rPr lang="en-US" sz="1600" dirty="0">
                <a:hlinkClick r:id="rId3"/>
              </a:rPr>
              <a:t> list </a:t>
            </a:r>
            <a:r>
              <a:rPr lang="en-US" sz="1600" dirty="0"/>
              <a:t>and a</a:t>
            </a:r>
            <a:r>
              <a:rPr lang="en-US" sz="1600" dirty="0">
                <a:hlinkClick r:id="rId4"/>
              </a:rPr>
              <a:t> </a:t>
            </a:r>
            <a:r>
              <a:rPr lang="en-US" sz="1600" dirty="0"/>
              <a:t>threaded</a:t>
            </a:r>
            <a:r>
              <a:rPr lang="en-US" sz="1600" dirty="0">
                <a:hlinkClick r:id="rId5"/>
              </a:rPr>
              <a:t> </a:t>
            </a:r>
            <a:r>
              <a:rPr lang="en-US" sz="1600" dirty="0"/>
              <a:t>Internet forum</a:t>
            </a:r>
            <a:r>
              <a:rPr lang="en-US" sz="1600" dirty="0">
                <a:hlinkClick r:id="rId5"/>
              </a:rPr>
              <a:t>,</a:t>
            </a:r>
            <a:r>
              <a:rPr lang="en-US" sz="1600" dirty="0"/>
              <a:t> in other words, Group messages can be read and posted by</a:t>
            </a:r>
            <a:r>
              <a:rPr lang="en-US" sz="1600" dirty="0">
                <a:hlinkClick r:id="rId6"/>
              </a:rPr>
              <a:t> email </a:t>
            </a:r>
            <a:r>
              <a:rPr lang="en-US" sz="1600" dirty="0"/>
              <a:t>or on the Group's webpage like a web forum</a:t>
            </a:r>
            <a:r>
              <a:rPr lang="en-US" sz="1600" dirty="0" smtClean="0"/>
              <a:t>.</a:t>
            </a:r>
          </a:p>
          <a:p>
            <a:pPr marL="0" indent="0">
              <a:buNone/>
            </a:pPr>
            <a:r>
              <a:rPr lang="en-US" sz="1600" dirty="0" smtClean="0"/>
              <a:t> </a:t>
            </a:r>
            <a:r>
              <a:rPr lang="en-US" sz="1600" b="1" dirty="0"/>
              <a:t>D groups   </a:t>
            </a:r>
          </a:p>
          <a:p>
            <a:pPr marL="0" indent="0">
              <a:buNone/>
            </a:pPr>
            <a:r>
              <a:rPr lang="en-US" sz="1600" dirty="0" smtClean="0"/>
              <a:t>   </a:t>
            </a:r>
            <a:r>
              <a:rPr lang="en-US" sz="1600" dirty="0" err="1" smtClean="0"/>
              <a:t>Dgroups</a:t>
            </a:r>
            <a:r>
              <a:rPr lang="en-US" sz="1600" dirty="0" smtClean="0"/>
              <a:t> </a:t>
            </a:r>
            <a:r>
              <a:rPr lang="en-US" sz="1600" dirty="0"/>
              <a:t>is a partnership of international development organizations working together towards a common vision: A world where every person is able to contribute to dialogue and decision making for international development and social justice (Wiki, 2019) </a:t>
            </a:r>
          </a:p>
          <a:p>
            <a:pPr marL="0" indent="0">
              <a:buNone/>
            </a:pP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54972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METHODOLOGY</a:t>
            </a:r>
            <a:endParaRPr lang="en-US" dirty="0">
              <a:solidFill>
                <a:srgbClr val="00B0F0"/>
              </a:solidFill>
            </a:endParaRPr>
          </a:p>
        </p:txBody>
      </p:sp>
      <p:sp>
        <p:nvSpPr>
          <p:cNvPr id="3" name="Content Placeholder 2"/>
          <p:cNvSpPr>
            <a:spLocks noGrp="1"/>
          </p:cNvSpPr>
          <p:nvPr>
            <p:ph idx="1"/>
          </p:nvPr>
        </p:nvSpPr>
        <p:spPr/>
        <p:txBody>
          <a:bodyPr>
            <a:normAutofit/>
          </a:bodyPr>
          <a:lstStyle/>
          <a:p>
            <a:pPr marL="0" indent="0">
              <a:buNone/>
            </a:pPr>
            <a:r>
              <a:rPr lang="en-US" sz="2200" dirty="0"/>
              <a:t>Social media is a form of electronic communication which facilitates interaction based on certain interests and characteristics. Social media are media for social interaction, using highly accessible and scalable publishing techniques. Social media use web-based technologies to transform and broadcast media monologues into social dialogues (</a:t>
            </a:r>
            <a:r>
              <a:rPr lang="en-US" sz="2200" dirty="0" err="1"/>
              <a:t>Idakwo</a:t>
            </a:r>
            <a:r>
              <a:rPr lang="en-US" sz="2200" dirty="0"/>
              <a:t>, 2011). A social media network platform is one that provides a medium for interaction by groups of people making it easy to share information (such as lecture materials, pictures and ideas) across a circle of people or groups. Statistics has shown that the use of social network such as Facebook, Twitter and LinkedIn is on the increase most especially among young individuals, the crop of which are students of tertiary institutions (</a:t>
            </a:r>
            <a:r>
              <a:rPr lang="en-US" sz="2200" dirty="0" err="1"/>
              <a:t>Ikhu-Omoregbe</a:t>
            </a:r>
            <a:r>
              <a:rPr lang="en-US" sz="2200" dirty="0"/>
              <a:t> et al., 2012). </a:t>
            </a:r>
          </a:p>
          <a:p>
            <a:pPr marL="0" indent="0">
              <a:buNone/>
            </a:pPr>
            <a:endParaRPr lang="en-US" dirty="0"/>
          </a:p>
        </p:txBody>
      </p:sp>
    </p:spTree>
    <p:extLst>
      <p:ext uri="{BB962C8B-B14F-4D97-AF65-F5344CB8AC3E}">
        <p14:creationId xmlns:p14="http://schemas.microsoft.com/office/powerpoint/2010/main" val="67629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INSTRUMENTS</a:t>
            </a:r>
            <a:r>
              <a:rPr lang="en-US" dirty="0" smtClean="0"/>
              <a:t> </a:t>
            </a:r>
            <a:r>
              <a:rPr lang="en-US" dirty="0" smtClean="0">
                <a:solidFill>
                  <a:srgbClr val="00B0F0"/>
                </a:solidFill>
              </a:rPr>
              <a:t>USED</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Times New Roman" pitchFamily="18" charset="0"/>
                <a:cs typeface="Times New Roman" pitchFamily="18" charset="0"/>
              </a:rPr>
              <a:t>Instruments used can be broken down into:</a:t>
            </a:r>
          </a:p>
          <a:p>
            <a:pPr lvl="0"/>
            <a:r>
              <a:rPr lang="en-US" sz="2100" dirty="0"/>
              <a:t>Minimum of 1GB, Random Access Memory (RAM)</a:t>
            </a:r>
          </a:p>
          <a:p>
            <a:pPr lvl="0"/>
            <a:r>
              <a:rPr lang="en-US" sz="2100" dirty="0"/>
              <a:t>Minimum of 32 Bit Video Graphics adapter (VGA)</a:t>
            </a:r>
          </a:p>
          <a:p>
            <a:pPr lvl="0"/>
            <a:r>
              <a:rPr lang="en-US" sz="2100" dirty="0"/>
              <a:t>Modem or Ethernet Card</a:t>
            </a:r>
          </a:p>
          <a:p>
            <a:pPr lvl="0"/>
            <a:r>
              <a:rPr lang="en-US" sz="2100" dirty="0"/>
              <a:t>Keyboard and Mouse</a:t>
            </a:r>
          </a:p>
          <a:p>
            <a:pPr lvl="0"/>
            <a:r>
              <a:rPr lang="en-US" sz="2100" dirty="0"/>
              <a:t>Uninterruptible Power Supply (UPS)</a:t>
            </a:r>
          </a:p>
          <a:p>
            <a:pPr marL="0" indent="0">
              <a:buNone/>
            </a:pPr>
            <a:endParaRPr lang="en-US" sz="2200"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software for development of the system are</a:t>
            </a:r>
            <a:r>
              <a:rPr lang="en-US" dirty="0" smtClean="0">
                <a:latin typeface="Times New Roman" pitchFamily="18" charset="0"/>
                <a:cs typeface="Times New Roman" pitchFamily="18" charset="0"/>
              </a:rPr>
              <a:t>:</a:t>
            </a:r>
          </a:p>
          <a:p>
            <a:r>
              <a:rPr lang="en-US" sz="2100" dirty="0" smtClean="0"/>
              <a:t>Programming language: Html/</a:t>
            </a:r>
            <a:r>
              <a:rPr lang="en-US" sz="2100" dirty="0" err="1" smtClean="0"/>
              <a:t>css</a:t>
            </a:r>
            <a:r>
              <a:rPr lang="en-US" sz="2100" dirty="0" smtClean="0"/>
              <a:t>/</a:t>
            </a:r>
            <a:r>
              <a:rPr lang="en-US" sz="2100" dirty="0" err="1" smtClean="0"/>
              <a:t>javascript</a:t>
            </a:r>
            <a:r>
              <a:rPr lang="en-US" sz="2100" dirty="0" smtClean="0"/>
              <a:t>, </a:t>
            </a:r>
            <a:r>
              <a:rPr lang="en-US" sz="2100" dirty="0" err="1" smtClean="0"/>
              <a:t>php</a:t>
            </a:r>
            <a:r>
              <a:rPr lang="en-US" sz="2100" dirty="0" smtClean="0"/>
              <a:t>.</a:t>
            </a:r>
          </a:p>
          <a:p>
            <a:r>
              <a:rPr lang="en-US" sz="2100" dirty="0" smtClean="0"/>
              <a:t>Database used: MySQL database management system</a:t>
            </a:r>
          </a:p>
          <a:p>
            <a:r>
              <a:rPr lang="en-US" sz="2100" dirty="0" smtClean="0"/>
              <a:t>Web servers: </a:t>
            </a:r>
            <a:r>
              <a:rPr lang="en-US" sz="2100" dirty="0" err="1" smtClean="0"/>
              <a:t>Xampp</a:t>
            </a:r>
            <a:r>
              <a:rPr lang="en-US" sz="2100" dirty="0" smtClean="0"/>
              <a:t> and MySQL server</a:t>
            </a:r>
          </a:p>
          <a:p>
            <a:r>
              <a:rPr lang="en-US" sz="2100" dirty="0" smtClean="0"/>
              <a:t>Operatin</a:t>
            </a:r>
            <a:r>
              <a:rPr lang="en-US" sz="2100" dirty="0" smtClean="0"/>
              <a:t>g system: Windows 10</a:t>
            </a:r>
          </a:p>
          <a:p>
            <a:r>
              <a:rPr lang="en-US" sz="2100" dirty="0" smtClean="0"/>
              <a:t>Model design tools: Microsoft office </a:t>
            </a:r>
            <a:r>
              <a:rPr lang="en-US" sz="2100" dirty="0" err="1" smtClean="0"/>
              <a:t>visio</a:t>
            </a:r>
            <a:r>
              <a:rPr lang="en-US" sz="2100" dirty="0" smtClean="0"/>
              <a:t> 2016</a:t>
            </a:r>
          </a:p>
          <a:p>
            <a:r>
              <a:rPr lang="en-US" sz="2100" dirty="0" smtClean="0"/>
              <a:t>Integrated Development Environment: Brackets and visual studio code</a:t>
            </a:r>
            <a:endParaRPr lang="en-US" sz="2100" dirty="0"/>
          </a:p>
          <a:p>
            <a:pPr marL="0" indent="0">
              <a:buNone/>
            </a:pPr>
            <a:endParaRPr lang="en-US" dirty="0" smtClean="0"/>
          </a:p>
          <a:p>
            <a:pPr>
              <a:buFont typeface="Wingdings" pitchFamily="2" charset="2"/>
              <a:buChar char="v"/>
            </a:pPr>
            <a:endParaRPr lang="en-US" dirty="0" smtClean="0"/>
          </a:p>
        </p:txBody>
      </p:sp>
    </p:spTree>
    <p:extLst>
      <p:ext uri="{BB962C8B-B14F-4D97-AF65-F5344CB8AC3E}">
        <p14:creationId xmlns:p14="http://schemas.microsoft.com/office/powerpoint/2010/main" val="4106145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SYSTEM</a:t>
            </a:r>
            <a:r>
              <a:rPr lang="en-US" dirty="0" smtClean="0"/>
              <a:t> </a:t>
            </a:r>
            <a:r>
              <a:rPr lang="en-US" dirty="0" smtClean="0">
                <a:solidFill>
                  <a:srgbClr val="00B0F0"/>
                </a:solidFill>
              </a:rPr>
              <a:t>DESIGN</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System design can be broken down into the following components</a:t>
            </a:r>
            <a:r>
              <a:rPr lang="en-US" dirty="0" smtClean="0"/>
              <a:t>:</a:t>
            </a:r>
          </a:p>
          <a:p>
            <a:pPr marL="0" indent="0">
              <a:buNone/>
            </a:pPr>
            <a:endParaRPr lang="en-US" dirty="0" smtClean="0"/>
          </a:p>
          <a:p>
            <a:pPr>
              <a:buFont typeface="Wingdings" pitchFamily="2" charset="2"/>
              <a:buChar char="v"/>
            </a:pPr>
            <a:r>
              <a:rPr lang="en-US" dirty="0" smtClean="0"/>
              <a:t>User interface design</a:t>
            </a:r>
          </a:p>
          <a:p>
            <a:pPr>
              <a:buFont typeface="Wingdings" pitchFamily="2" charset="2"/>
              <a:buChar char="v"/>
            </a:pPr>
            <a:r>
              <a:rPr lang="en-US" dirty="0"/>
              <a:t>Database design </a:t>
            </a:r>
            <a:endParaRPr lang="en-US" dirty="0" smtClean="0"/>
          </a:p>
          <a:p>
            <a:pPr>
              <a:buFont typeface="Wingdings" pitchFamily="2" charset="2"/>
              <a:buChar char="v"/>
            </a:pPr>
            <a:r>
              <a:rPr lang="en-US" dirty="0" smtClean="0"/>
              <a:t>UML design</a:t>
            </a:r>
          </a:p>
          <a:p>
            <a:pPr marL="137160" indent="0">
              <a:buNone/>
            </a:pPr>
            <a:endParaRPr lang="en-US" dirty="0" smtClean="0"/>
          </a:p>
          <a:p>
            <a:pPr>
              <a:buFont typeface="Wingdings" pitchFamily="2" charset="2"/>
              <a:buChar char="v"/>
            </a:pPr>
            <a:endParaRPr lang="en-US" dirty="0"/>
          </a:p>
        </p:txBody>
      </p:sp>
    </p:spTree>
    <p:extLst>
      <p:ext uri="{BB962C8B-B14F-4D97-AF65-F5344CB8AC3E}">
        <p14:creationId xmlns:p14="http://schemas.microsoft.com/office/powerpoint/2010/main" val="146291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
            <a:ext cx="8229600" cy="990600"/>
          </a:xfrm>
        </p:spPr>
        <p:txBody>
          <a:bodyPr/>
          <a:lstStyle/>
          <a:p>
            <a:r>
              <a:rPr lang="en-US" dirty="0" smtClean="0">
                <a:solidFill>
                  <a:srgbClr val="00B0F0"/>
                </a:solidFill>
              </a:rPr>
              <a:t>USER</a:t>
            </a:r>
            <a:r>
              <a:rPr lang="en-US" dirty="0" smtClean="0"/>
              <a:t> </a:t>
            </a:r>
            <a:r>
              <a:rPr lang="en-US" dirty="0" smtClean="0">
                <a:solidFill>
                  <a:srgbClr val="00B0F0"/>
                </a:solidFill>
              </a:rPr>
              <a:t>INTERFACE</a:t>
            </a:r>
            <a:r>
              <a:rPr lang="en-US" dirty="0" smtClean="0"/>
              <a:t> </a:t>
            </a:r>
            <a:r>
              <a:rPr lang="en-US" dirty="0" smtClean="0">
                <a:solidFill>
                  <a:srgbClr val="00B0F0"/>
                </a:solidFill>
              </a:rPr>
              <a:t>DESIGN</a:t>
            </a:r>
            <a:r>
              <a:rPr lang="en-US" dirty="0" smtClean="0"/>
              <a:t> </a:t>
            </a:r>
            <a:endParaRPr lang="en-US" dirty="0"/>
          </a:p>
        </p:txBody>
      </p:sp>
      <p:sp>
        <p:nvSpPr>
          <p:cNvPr id="3" name="Content Placeholder 2"/>
          <p:cNvSpPr>
            <a:spLocks noGrp="1"/>
          </p:cNvSpPr>
          <p:nvPr>
            <p:ph idx="1"/>
          </p:nvPr>
        </p:nvSpPr>
        <p:spPr>
          <a:xfrm>
            <a:off x="457200" y="1295400"/>
            <a:ext cx="8229600" cy="5181600"/>
          </a:xfrm>
        </p:spPr>
        <p:txBody>
          <a:bodyPr/>
          <a:lstStyle/>
          <a:p>
            <a:pPr marL="0" indent="0" algn="ctr">
              <a:buNone/>
            </a:pPr>
            <a:r>
              <a:rPr lang="en-US" dirty="0" smtClean="0"/>
              <a:t>Homepage</a:t>
            </a:r>
          </a:p>
          <a:p>
            <a:endParaRPr lang="en-US" dirty="0"/>
          </a:p>
        </p:txBody>
      </p:sp>
      <p:pic>
        <p:nvPicPr>
          <p:cNvPr id="4" name="Picture 3"/>
          <p:cNvPicPr/>
          <p:nvPr/>
        </p:nvPicPr>
        <p:blipFill>
          <a:blip r:embed="rId2"/>
          <a:stretch>
            <a:fillRect/>
          </a:stretch>
        </p:blipFill>
        <p:spPr>
          <a:xfrm>
            <a:off x="457200" y="1752600"/>
            <a:ext cx="8534400" cy="5105400"/>
          </a:xfrm>
          <a:prstGeom prst="rect">
            <a:avLst/>
          </a:prstGeom>
        </p:spPr>
      </p:pic>
    </p:spTree>
    <p:extLst>
      <p:ext uri="{BB962C8B-B14F-4D97-AF65-F5344CB8AC3E}">
        <p14:creationId xmlns:p14="http://schemas.microsoft.com/office/powerpoint/2010/main" val="2819668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567</TotalTime>
  <Words>1168</Words>
  <Application>Microsoft Office PowerPoint</Application>
  <PresentationFormat>On-screen Show (4:3)</PresentationFormat>
  <Paragraphs>127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Clarity</vt:lpstr>
      <vt:lpstr>PROJECT TOPIC: </vt:lpstr>
      <vt:lpstr>ABSTRACT</vt:lpstr>
      <vt:lpstr>AIM AND OBJECTIVES OF THE STUDY</vt:lpstr>
      <vt:lpstr>DEFINITION OF TERMS </vt:lpstr>
      <vt:lpstr>PAST RELATED WORKS</vt:lpstr>
      <vt:lpstr>METHODOLOGY</vt:lpstr>
      <vt:lpstr>INSTRUMENTS USED </vt:lpstr>
      <vt:lpstr>SYSTEM DESIGN</vt:lpstr>
      <vt:lpstr>USER INTERFACE DESIGN </vt:lpstr>
      <vt:lpstr>USER INTERFACE DESIGN</vt:lpstr>
      <vt:lpstr>USER INTERFACE DESIGN</vt:lpstr>
      <vt:lpstr>DATABASE DESIGN </vt:lpstr>
      <vt:lpstr>UML DESIGN: CASE DIAGRAM</vt:lpstr>
      <vt:lpstr>UML DESIGN: SEQUENCE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dc:title>
  <dc:creator>AKINREMI</dc:creator>
  <cp:lastModifiedBy>RhymeZx</cp:lastModifiedBy>
  <cp:revision>67</cp:revision>
  <dcterms:created xsi:type="dcterms:W3CDTF">2019-07-08T17:54:52Z</dcterms:created>
  <dcterms:modified xsi:type="dcterms:W3CDTF">2019-12-11T20:01:36Z</dcterms:modified>
</cp:coreProperties>
</file>