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1" r:id="rId11"/>
    <p:sldId id="269" r:id="rId12"/>
    <p:sldId id="270" r:id="rId13"/>
    <p:sldId id="271" r:id="rId14"/>
    <p:sldId id="262" r:id="rId15"/>
    <p:sldId id="272" r:id="rId16"/>
    <p:sldId id="273" r:id="rId17"/>
    <p:sldId id="274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5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Climate Model Performance and Overfitting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Prepared for ClimateWins  •  Presenter: Rhys Ingalls  •  Date: Oct 18, 2025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56148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Best overall: ANN (5,5), scaled — strong generalization (≈97–98% test accuracy).</a:t>
            </a:r>
          </a:p>
          <a:p>
            <a:pPr>
              <a:defRPr sz="2000"/>
            </a:pPr>
            <a:r>
              <a:rPr lang="en-US" sz="2000" dirty="0"/>
              <a:t>Decision Tree: Perfect scores but likely to fail on new data (memorization).</a:t>
            </a:r>
          </a:p>
          <a:p>
            <a:pPr>
              <a:defRPr sz="2000"/>
            </a:pPr>
            <a:r>
              <a:rPr lang="en-US" sz="2000" dirty="0"/>
              <a:t>Station effects: Top performers included Madrid, Belgrade, Budapest; more variability at </a:t>
            </a:r>
            <a:r>
              <a:rPr lang="en-US" sz="2000" dirty="0" err="1"/>
              <a:t>Sonnblick</a:t>
            </a:r>
            <a:r>
              <a:rPr lang="en-US" sz="2000" dirty="0"/>
              <a:t>, Valentia.</a:t>
            </a:r>
          </a:p>
          <a:p>
            <a:pPr>
              <a:defRPr sz="2000"/>
            </a:pPr>
            <a:r>
              <a:rPr lang="en-US" sz="2000" dirty="0"/>
              <a:t>Observed overfitting gap example: ~28.9% higher train than test accuracy for ANN in aggregate view.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 (5-5) Confusion Matrix</a:t>
            </a:r>
          </a:p>
        </p:txBody>
      </p:sp>
      <p:pic>
        <p:nvPicPr>
          <p:cNvPr id="5" name="Picture 4" descr="A group of squares with different colors&#10;&#10;AI-generated content may be incorrect.">
            <a:extLst>
              <a:ext uri="{FF2B5EF4-FFF2-40B4-BE49-F238E27FC236}">
                <a16:creationId xmlns:a16="http://schemas.microsoft.com/office/drawing/2014/main" id="{CF96A14C-2D5E-4181-515E-25816A06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015360"/>
            <a:ext cx="8495662" cy="43540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 (10-5) Confusion Matrix</a:t>
            </a:r>
          </a:p>
        </p:txBody>
      </p:sp>
      <p:pic>
        <p:nvPicPr>
          <p:cNvPr id="5" name="Picture 4" descr="A group of squares with different colors&#10;&#10;AI-generated content may be incorrect.">
            <a:extLst>
              <a:ext uri="{FF2B5EF4-FFF2-40B4-BE49-F238E27FC236}">
                <a16:creationId xmlns:a16="http://schemas.microsoft.com/office/drawing/2014/main" id="{688EE304-8E53-E2DF-15DE-A91BE048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015360"/>
            <a:ext cx="8495662" cy="43540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(Depth 6) Confusion Matrix</a:t>
            </a:r>
          </a:p>
        </p:txBody>
      </p:sp>
      <p:pic>
        <p:nvPicPr>
          <p:cNvPr id="5" name="Picture 4" descr="A group of squares with different colors&#10;&#10;AI-generated content may be incorrect.">
            <a:extLst>
              <a:ext uri="{FF2B5EF4-FFF2-40B4-BE49-F238E27FC236}">
                <a16:creationId xmlns:a16="http://schemas.microsoft.com/office/drawing/2014/main" id="{7241C078-65D4-9F4F-8B46-0CFF34F8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015360"/>
            <a:ext cx="8495662" cy="43540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Dashboard Artifacts (Tableau)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639" y="1741254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US" sz="2000" dirty="0"/>
              <a:t>Tableau dashboard includes:</a:t>
            </a:r>
          </a:p>
          <a:p>
            <a:pPr marL="0" indent="0">
              <a:buNone/>
              <a:defRPr sz="2000"/>
            </a:pPr>
            <a:r>
              <a:rPr lang="en-US" sz="2000" dirty="0"/>
              <a:t>• Temperature Distribution by Station (stacked histogram of counts).</a:t>
            </a:r>
          </a:p>
          <a:p>
            <a:pPr marL="0" indent="0">
              <a:buNone/>
              <a:defRPr sz="2000"/>
            </a:pPr>
            <a:r>
              <a:rPr lang="en-US" sz="2000" dirty="0"/>
              <a:t>• Model Performance by Station (accuracy bar chart).</a:t>
            </a:r>
          </a:p>
          <a:p>
            <a:pPr marL="0" indent="0">
              <a:buNone/>
              <a:defRPr sz="2000"/>
            </a:pPr>
            <a:r>
              <a:rPr lang="en-US" sz="2000" dirty="0"/>
              <a:t>• Algorithm Accuracy Comparison (train vs test).</a:t>
            </a:r>
          </a:p>
          <a:p>
            <a:pPr marL="0" indent="0">
              <a:buNone/>
              <a:defRPr sz="2000"/>
            </a:pPr>
            <a:r>
              <a:rPr lang="en-US" sz="2000" dirty="0"/>
              <a:t>• Overfitting Analysis (train–test gap as %).</a:t>
            </a:r>
          </a:p>
          <a:p>
            <a:pPr marL="0" indent="0">
              <a:buNone/>
              <a:defRPr sz="2000"/>
            </a:pPr>
            <a:r>
              <a:rPr lang="en-US" sz="2000" dirty="0"/>
              <a:t>Key takeaways are embedded as captions on the dashboard.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Comparison: Train vs Test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764D7-7319-57B5-B3E4-276FC0B5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64" y="1733592"/>
            <a:ext cx="6966981" cy="49639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Overfitting Gap by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B9F1D-DDC3-CB48-0221-0BCF7ACA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94" y="467208"/>
            <a:ext cx="3909565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4CEEC-E7B7-885C-940A-E74B0423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6" y="1604432"/>
            <a:ext cx="7795987" cy="48140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 &amp; Future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Run k‑fold cross‑validation per station to quantify generalization spread.</a:t>
            </a:r>
          </a:p>
          <a:p>
            <a:pPr>
              <a:defRPr sz="2000"/>
            </a:pPr>
            <a:r>
              <a:rPr lang="en-US" sz="2000" dirty="0"/>
              <a:t>Address class imbalance (if present) with stratified sampling or calibrated thresholds.</a:t>
            </a:r>
          </a:p>
          <a:p>
            <a:pPr>
              <a:defRPr sz="2000"/>
            </a:pPr>
            <a:r>
              <a:rPr lang="en-US" sz="2000" dirty="0"/>
              <a:t>Try regularized tree ensembles (Random Forest, </a:t>
            </a:r>
            <a:r>
              <a:rPr lang="en-US" sz="2000" dirty="0" err="1"/>
              <a:t>XGBoost</a:t>
            </a:r>
            <a:r>
              <a:rPr lang="en-US" sz="2000" dirty="0"/>
              <a:t>) with early stopping.</a:t>
            </a:r>
          </a:p>
          <a:p>
            <a:pPr>
              <a:defRPr sz="2000"/>
            </a:pPr>
            <a:r>
              <a:rPr lang="en-US" sz="2000" dirty="0"/>
              <a:t>Tune ANN with dropout and weight decay; evaluate ROC‑AUC and calibration.</a:t>
            </a:r>
          </a:p>
          <a:p>
            <a:pPr>
              <a:defRPr sz="2000"/>
            </a:pPr>
            <a:r>
              <a:rPr lang="en-US" sz="2000" dirty="0"/>
              <a:t>Document data provenance &amp; bias checks; set up model monitoring for drift.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86" y="1464230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800" dirty="0"/>
              <a:t>Questions?</a:t>
            </a:r>
          </a:p>
          <a:p>
            <a:pPr>
              <a:defRPr sz="2000"/>
            </a:pPr>
            <a:r>
              <a:rPr lang="en-US" sz="2800" dirty="0"/>
              <a:t>Thank you for your time.</a:t>
            </a:r>
          </a:p>
          <a:p>
            <a:pPr>
              <a:defRPr sz="2000"/>
            </a:pPr>
            <a:r>
              <a:rPr lang="en-US" sz="2800" dirty="0"/>
              <a:t>Email: contact@rhysingalls.com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Objectives &amp; Working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30182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Objective: Evaluate ML approaches to classify 'pleasant' weather days by station and compare model performance.</a:t>
            </a:r>
          </a:p>
          <a:p>
            <a:pPr>
              <a:defRPr sz="2000"/>
            </a:pPr>
            <a:r>
              <a:rPr lang="en-US" sz="2000" dirty="0"/>
              <a:t>H1: A compact ANN (e.g., two hidden layers) will generalize best across stations for 'pleasant' weather classification.</a:t>
            </a:r>
          </a:p>
          <a:p>
            <a:pPr>
              <a:defRPr sz="2000"/>
            </a:pPr>
            <a:r>
              <a:rPr lang="en-US" sz="2000" dirty="0"/>
              <a:t>H2: A single decision tree will achieve very high train accuracy but show signs of overfitting.</a:t>
            </a:r>
          </a:p>
          <a:p>
            <a:pPr>
              <a:defRPr sz="2000"/>
            </a:pPr>
            <a:r>
              <a:rPr lang="en-US" sz="2000" dirty="0"/>
              <a:t>H3: Temperature distribution differs by station and helps explain station‑level performance differences.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Origin, Coverage, Bias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906382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Data: Historical daily weather features from multiple European weather stations (processed CSVs).</a:t>
            </a:r>
          </a:p>
          <a:p>
            <a:pPr>
              <a:defRPr sz="2000"/>
            </a:pPr>
            <a:r>
              <a:rPr lang="en-US" sz="2000" dirty="0"/>
              <a:t>Coverage: 15 stations, multi‑year period; label = 'pleasant' weather (binary).</a:t>
            </a:r>
          </a:p>
          <a:p>
            <a:pPr>
              <a:defRPr sz="2000"/>
            </a:pPr>
            <a:r>
              <a:rPr lang="en-US" sz="2000" dirty="0"/>
              <a:t>Potential biases: station sampling, time‑period shifts, label imbalance, localized climate idiosyncrasies.</a:t>
            </a:r>
          </a:p>
          <a:p>
            <a:pPr>
              <a:defRPr sz="2000"/>
            </a:pPr>
            <a:r>
              <a:rPr lang="en-US" sz="2000" dirty="0"/>
              <a:t>Data quality: Stations vary in observations; accuracy ultimately measured with held‑out test sets per station.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Optimization Recap: Gradient Descent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168" y="1452021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Optimization practice: Gradient Descent (α = 0.01, 100 iterations) converged smoothly across stations/years.</a:t>
            </a:r>
          </a:p>
          <a:p>
            <a:pPr>
              <a:defRPr sz="2000"/>
            </a:pPr>
            <a:r>
              <a:rPr lang="en-US" sz="2000" dirty="0"/>
              <a:t>Shared linear characteristics allowed the same α and iteration count to work broadly without instability.</a:t>
            </a:r>
          </a:p>
          <a:p>
            <a:pPr>
              <a:defRPr sz="2000"/>
            </a:pPr>
            <a:r>
              <a:rPr lang="en-US" sz="2000" dirty="0"/>
              <a:t>Result: Stable convergence and minimal final loss—good foundation for feature scaling and ML preparation.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Descent: Loss vs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D9587-A8C5-1F2C-C460-8AD87DD7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2" y="1655276"/>
            <a:ext cx="5936213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Descent: 3D Loss Surface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5E71-564C-A513-5282-95A9670B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091922"/>
            <a:ext cx="5419311" cy="4674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Supervised Learning: Models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906382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000" dirty="0"/>
              <a:t>Compared KNN, Decision Tree, and ANN on scaled features.</a:t>
            </a:r>
          </a:p>
          <a:p>
            <a:pPr>
              <a:defRPr sz="2000"/>
            </a:pPr>
            <a:r>
              <a:rPr lang="en-US" sz="2000" dirty="0"/>
              <a:t>Decision Tree (</a:t>
            </a:r>
            <a:r>
              <a:rPr lang="en-US" sz="2000" dirty="0" err="1"/>
              <a:t>max_depth</a:t>
            </a:r>
            <a:r>
              <a:rPr lang="en-US" sz="2000" dirty="0"/>
              <a:t>=6) achieved 1.000 train and 1.000 test accuracy but showed diagonal‑only confusion matrices → classic overfitting risk.</a:t>
            </a:r>
          </a:p>
          <a:p>
            <a:pPr>
              <a:defRPr sz="2000"/>
            </a:pPr>
            <a:r>
              <a:rPr lang="en-US" sz="2000" dirty="0"/>
              <a:t>ANN (5,5) on scaled data: Train 0.981, Test 0.975 — best generalization across stations.</a:t>
            </a:r>
          </a:p>
          <a:p>
            <a:pPr>
              <a:defRPr sz="2000"/>
            </a:pPr>
            <a:r>
              <a:rPr lang="en-US" sz="2000" dirty="0"/>
              <a:t>Deeper ANNs (10,5) and (20,10,5) did not improve test accuracy; marginally higher false negatives.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KNN: Accuracy vs k</a:t>
            </a:r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BFF35E0F-DA8E-E8FF-432E-3E87CC9F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32" y="1607354"/>
            <a:ext cx="5714966" cy="36432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KNN: Confusion Matrices Grid</a:t>
            </a:r>
          </a:p>
        </p:txBody>
      </p:sp>
      <p:pic>
        <p:nvPicPr>
          <p:cNvPr id="5" name="Picture 4" descr="A group of squares with yellow and blue squares&#10;&#10;AI-generated content may be incorrect.">
            <a:extLst>
              <a:ext uri="{FF2B5EF4-FFF2-40B4-BE49-F238E27FC236}">
                <a16:creationId xmlns:a16="http://schemas.microsoft.com/office/drawing/2014/main" id="{4E3B9F51-2411-4217-2B34-D7041FFD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1" y="1966293"/>
            <a:ext cx="8440115" cy="44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608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Climate Model Performance and Overfitting Analysis</vt:lpstr>
      <vt:lpstr>Objectives &amp; Working Hypotheses</vt:lpstr>
      <vt:lpstr>Data Origin, Coverage, Bias &amp; Accuracy</vt:lpstr>
      <vt:lpstr>Optimization Recap: Gradient Descent Findings</vt:lpstr>
      <vt:lpstr>Gradient Descent: Loss vs Iterations</vt:lpstr>
      <vt:lpstr>Gradient Descent: 3D Loss Surface</vt:lpstr>
      <vt:lpstr>Supervised Learning: Models &amp; Rationale</vt:lpstr>
      <vt:lpstr>KNN: Accuracy vs k</vt:lpstr>
      <vt:lpstr>KNN: Confusion Matrices Grid</vt:lpstr>
      <vt:lpstr>Results at a Glance</vt:lpstr>
      <vt:lpstr>ANN (5-5) Confusion Matrix</vt:lpstr>
      <vt:lpstr>ANN (10-5) Confusion Matrix</vt:lpstr>
      <vt:lpstr>Decision Tree (Depth 6) Confusion Matrix</vt:lpstr>
      <vt:lpstr>Dashboard Artifacts (Tableau)</vt:lpstr>
      <vt:lpstr>Model Comparison: Train vs Test Accuracy</vt:lpstr>
      <vt:lpstr>Overfitting Gap by Model</vt:lpstr>
      <vt:lpstr>Tableau Dashboard</vt:lpstr>
      <vt:lpstr>Next Steps &amp; Future Analysis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Rhys Ingalls</cp:lastModifiedBy>
  <cp:revision>4</cp:revision>
  <dcterms:created xsi:type="dcterms:W3CDTF">2013-01-27T09:14:16Z</dcterms:created>
  <dcterms:modified xsi:type="dcterms:W3CDTF">2025-10-19T00:20:10Z</dcterms:modified>
  <cp:category/>
</cp:coreProperties>
</file>