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57" r:id="rId4"/>
    <p:sldId id="266" r:id="rId5"/>
    <p:sldId id="267" r:id="rId6"/>
    <p:sldId id="258" r:id="rId7"/>
    <p:sldId id="268" r:id="rId8"/>
    <p:sldId id="269" r:id="rId9"/>
    <p:sldId id="270" r:id="rId10"/>
    <p:sldId id="259" r:id="rId11"/>
    <p:sldId id="271" r:id="rId12"/>
    <p:sldId id="272" r:id="rId13"/>
    <p:sldId id="273" r:id="rId14"/>
    <p:sldId id="260" r:id="rId15"/>
    <p:sldId id="274" r:id="rId16"/>
    <p:sldId id="276" r:id="rId17"/>
    <p:sldId id="277" r:id="rId18"/>
    <p:sldId id="278" r:id="rId19"/>
    <p:sldId id="279" r:id="rId20"/>
    <p:sldId id="261" r:id="rId21"/>
    <p:sldId id="26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67" autoAdjust="0"/>
  </p:normalViewPr>
  <p:slideViewPr>
    <p:cSldViewPr snapToGrid="0">
      <p:cViewPr varScale="1">
        <p:scale>
          <a:sx n="101" d="100"/>
          <a:sy n="101"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rise%20up%20activities\Final%20Data%20Project\Divine%20Foods%20cookie%20sales%20Project%20(clean+ra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rise%20up%20activities\Final%20Data%20Project\Divine%20Foods%20cookie%20sales%20Project%20(clean+ra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rise%20up%20activities\Final%20Data%20Project\Divine%20Foods%20cookie%20sales%20Project%20(clean+ra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rise%20up%20activities\Final%20Data%20Project\Divine%20Foods%20cookie%20sales%20Project%20(clean+ra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rise%20up%20activities\Final%20Data%20Project\Divine%20Foods%20cookie%20sales%20Project%20(clean+raw).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rise%20up%20activities\Final%20Data%20Project\Divine%20Foods%20cookie%20sales%20Project%20(clean+ra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[Divine Foods cookie sales Project (clean+raw).xlsx]Excel based analysis!PivotTable16</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1">
                <a:solidFill>
                  <a:sysClr val="windowText" lastClr="000000"/>
                </a:solidFill>
              </a:rPr>
              <a:t>Order total vs Profit</a:t>
            </a:r>
          </a:p>
        </c:rich>
      </c:tx>
      <c:layout>
        <c:manualLayout>
          <c:xMode val="edge"/>
          <c:yMode val="edge"/>
          <c:x val="0.29060484904573736"/>
          <c:y val="0.1211526767530235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4997079171105"/>
          <c:y val="0.28495430429332275"/>
          <c:w val="0.6182772188376352"/>
          <c:h val="0.52603893190258433"/>
        </c:manualLayout>
      </c:layout>
      <c:lineChart>
        <c:grouping val="standard"/>
        <c:varyColors val="0"/>
        <c:ser>
          <c:idx val="0"/>
          <c:order val="0"/>
          <c:tx>
            <c:strRef>
              <c:f>'Excel based analysis'!$B$43</c:f>
              <c:strCache>
                <c:ptCount val="1"/>
                <c:pt idx="0">
                  <c:v>Sum of Profit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'Excel based analysis'!$A$44:$A$50</c:f>
              <c:strCache>
                <c:ptCount val="6"/>
                <c:pt idx="0">
                  <c:v>Chocolate Chip</c:v>
                </c:pt>
                <c:pt idx="1">
                  <c:v>Fortune Cookie</c:v>
                </c:pt>
                <c:pt idx="2">
                  <c:v>Oatmeal Raisin</c:v>
                </c:pt>
                <c:pt idx="3">
                  <c:v>Snickerdoodle</c:v>
                </c:pt>
                <c:pt idx="4">
                  <c:v>Sugar</c:v>
                </c:pt>
                <c:pt idx="5">
                  <c:v>White Chocolate Macadamia Nut</c:v>
                </c:pt>
              </c:strCache>
            </c:strRef>
          </c:cat>
          <c:val>
            <c:numRef>
              <c:f>'Excel based analysis'!$B$44:$B$50</c:f>
              <c:numCache>
                <c:formatCode>"£"#,##0.00</c:formatCode>
                <c:ptCount val="6"/>
                <c:pt idx="0">
                  <c:v>28713</c:v>
                </c:pt>
                <c:pt idx="1">
                  <c:v>29470.5</c:v>
                </c:pt>
                <c:pt idx="2">
                  <c:v>31087.200000000001</c:v>
                </c:pt>
                <c:pt idx="3">
                  <c:v>33030.5</c:v>
                </c:pt>
                <c:pt idx="4">
                  <c:v>31400.5</c:v>
                </c:pt>
                <c:pt idx="5">
                  <c:v>26523.25</c:v>
                </c:pt>
              </c:numCache>
            </c:numRef>
          </c:val>
          <c:smooth val="0"/>
          <c:extLst>
            <c:ext xmlns:c16="http://schemas.microsoft.com/office/drawing/2014/chart" uri="{C3380CC4-5D6E-409C-BE32-E72D297353CC}">
              <c16:uniqueId val="{00000000-2B68-4122-B88C-8839B0DC603A}"/>
            </c:ext>
          </c:extLst>
        </c:ser>
        <c:ser>
          <c:idx val="1"/>
          <c:order val="1"/>
          <c:tx>
            <c:strRef>
              <c:f>'Excel based analysis'!$C$43</c:f>
              <c:strCache>
                <c:ptCount val="1"/>
                <c:pt idx="0">
                  <c:v>Sum of Order Total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'Excel based analysis'!$A$44:$A$50</c:f>
              <c:strCache>
                <c:ptCount val="6"/>
                <c:pt idx="0">
                  <c:v>Chocolate Chip</c:v>
                </c:pt>
                <c:pt idx="1">
                  <c:v>Fortune Cookie</c:v>
                </c:pt>
                <c:pt idx="2">
                  <c:v>Oatmeal Raisin</c:v>
                </c:pt>
                <c:pt idx="3">
                  <c:v>Snickerdoodle</c:v>
                </c:pt>
                <c:pt idx="4">
                  <c:v>Sugar</c:v>
                </c:pt>
                <c:pt idx="5">
                  <c:v>White Chocolate Macadamia Nut</c:v>
                </c:pt>
              </c:strCache>
            </c:strRef>
          </c:cat>
          <c:val>
            <c:numRef>
              <c:f>'Excel based analysis'!$C$44:$C$50</c:f>
              <c:numCache>
                <c:formatCode>"£"#,##0.00</c:formatCode>
                <c:ptCount val="6"/>
                <c:pt idx="0">
                  <c:v>34587</c:v>
                </c:pt>
                <c:pt idx="1">
                  <c:v>31301</c:v>
                </c:pt>
                <c:pt idx="2">
                  <c:v>36574</c:v>
                </c:pt>
                <c:pt idx="3">
                  <c:v>37157</c:v>
                </c:pt>
                <c:pt idx="4">
                  <c:v>35288</c:v>
                </c:pt>
                <c:pt idx="5">
                  <c:v>33368</c:v>
                </c:pt>
              </c:numCache>
            </c:numRef>
          </c:val>
          <c:smooth val="0"/>
          <c:extLst>
            <c:ext xmlns:c16="http://schemas.microsoft.com/office/drawing/2014/chart" uri="{C3380CC4-5D6E-409C-BE32-E72D297353CC}">
              <c16:uniqueId val="{00000001-2B68-4122-B88C-8839B0DC603A}"/>
            </c:ext>
          </c:extLst>
        </c:ser>
        <c:ser>
          <c:idx val="2"/>
          <c:order val="2"/>
          <c:tx>
            <c:strRef>
              <c:f>'Excel based analysis'!$D$43</c:f>
              <c:strCache>
                <c:ptCount val="1"/>
                <c:pt idx="0">
                  <c:v>Sum of Profability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'Excel based analysis'!$A$44:$A$50</c:f>
              <c:strCache>
                <c:ptCount val="6"/>
                <c:pt idx="0">
                  <c:v>Chocolate Chip</c:v>
                </c:pt>
                <c:pt idx="1">
                  <c:v>Fortune Cookie</c:v>
                </c:pt>
                <c:pt idx="2">
                  <c:v>Oatmeal Raisin</c:v>
                </c:pt>
                <c:pt idx="3">
                  <c:v>Snickerdoodle</c:v>
                </c:pt>
                <c:pt idx="4">
                  <c:v>Sugar</c:v>
                </c:pt>
                <c:pt idx="5">
                  <c:v>White Chocolate Macadamia Nut</c:v>
                </c:pt>
              </c:strCache>
            </c:strRef>
          </c:cat>
          <c:val>
            <c:numRef>
              <c:f>'Excel based analysis'!$D$44:$D$50</c:f>
              <c:numCache>
                <c:formatCode>"£"#,##0.00</c:formatCode>
                <c:ptCount val="6"/>
                <c:pt idx="0">
                  <c:v>5874</c:v>
                </c:pt>
                <c:pt idx="1">
                  <c:v>1830.5</c:v>
                </c:pt>
                <c:pt idx="2">
                  <c:v>5486.7999999999993</c:v>
                </c:pt>
                <c:pt idx="3">
                  <c:v>4126.5</c:v>
                </c:pt>
                <c:pt idx="4">
                  <c:v>3887.5</c:v>
                </c:pt>
                <c:pt idx="5">
                  <c:v>6844.75</c:v>
                </c:pt>
              </c:numCache>
            </c:numRef>
          </c:val>
          <c:smooth val="0"/>
          <c:extLst>
            <c:ext xmlns:c16="http://schemas.microsoft.com/office/drawing/2014/chart" uri="{C3380CC4-5D6E-409C-BE32-E72D297353CC}">
              <c16:uniqueId val="{00000002-2B68-4122-B88C-8839B0DC603A}"/>
            </c:ext>
          </c:extLst>
        </c:ser>
        <c:dLbls>
          <c:showLegendKey val="0"/>
          <c:showVal val="0"/>
          <c:showCatName val="0"/>
          <c:showSerName val="0"/>
          <c:showPercent val="0"/>
          <c:showBubbleSize val="0"/>
        </c:dLbls>
        <c:marker val="1"/>
        <c:smooth val="0"/>
        <c:axId val="1329457488"/>
        <c:axId val="1329455328"/>
      </c:lineChart>
      <c:catAx>
        <c:axId val="13294574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455328"/>
        <c:crosses val="autoZero"/>
        <c:auto val="1"/>
        <c:lblAlgn val="ctr"/>
        <c:lblOffset val="100"/>
        <c:noMultiLvlLbl val="0"/>
      </c:catAx>
      <c:valAx>
        <c:axId val="132945532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457488"/>
        <c:crosses val="autoZero"/>
        <c:crossBetween val="between"/>
      </c:valAx>
      <c:spPr>
        <a:noFill/>
        <a:ln>
          <a:noFill/>
        </a:ln>
        <a:effectLst/>
      </c:spPr>
    </c:plotArea>
    <c:legend>
      <c:legendPos val="r"/>
      <c:layout>
        <c:manualLayout>
          <c:xMode val="edge"/>
          <c:yMode val="edge"/>
          <c:x val="0.67991050906256401"/>
          <c:y val="0.46843086501243886"/>
          <c:w val="0.32008949093743605"/>
          <c:h val="0.162663921454827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[Divine Foods cookie sales Project (clean+raw).xlsx]Excel based analysis!PivotTable12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ysClr val="windowText" lastClr="000000"/>
                </a:solidFill>
              </a:rPr>
              <a:t>Company</a:t>
            </a:r>
            <a:r>
              <a:rPr lang="en-US" sz="1800" b="1" baseline="0">
                <a:solidFill>
                  <a:sysClr val="windowText" lastClr="000000"/>
                </a:solidFill>
              </a:rPr>
              <a:t> Total Spend</a:t>
            </a:r>
            <a:endParaRPr lang="en-US" sz="1800"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'Excel based analysis'!$L$3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'Excel based analysis'!$K$4:$K$9</c:f>
              <c:strCache>
                <c:ptCount val="5"/>
                <c:pt idx="0">
                  <c:v>ABC Groceries</c:v>
                </c:pt>
                <c:pt idx="1">
                  <c:v>ACME Bites</c:v>
                </c:pt>
                <c:pt idx="2">
                  <c:v>Park &amp; Shop Convenience Stores</c:v>
                </c:pt>
                <c:pt idx="3">
                  <c:v>Tres Delicious</c:v>
                </c:pt>
                <c:pt idx="4">
                  <c:v>Wholesome Foods</c:v>
                </c:pt>
              </c:strCache>
            </c:strRef>
          </c:cat>
          <c:val>
            <c:numRef>
              <c:f>'Excel based analysis'!$L$4:$L$9</c:f>
              <c:numCache>
                <c:formatCode>"£"#,##0.00</c:formatCode>
                <c:ptCount val="5"/>
                <c:pt idx="0">
                  <c:v>40784</c:v>
                </c:pt>
                <c:pt idx="1">
                  <c:v>48454</c:v>
                </c:pt>
                <c:pt idx="2">
                  <c:v>68691</c:v>
                </c:pt>
                <c:pt idx="3">
                  <c:v>22958</c:v>
                </c:pt>
                <c:pt idx="4">
                  <c:v>27388</c:v>
                </c:pt>
              </c:numCache>
            </c:numRef>
          </c:val>
          <c:extLst>
            <c:ext xmlns:c16="http://schemas.microsoft.com/office/drawing/2014/chart" uri="{C3380CC4-5D6E-409C-BE32-E72D297353CC}">
              <c16:uniqueId val="{00000000-D2A7-4E08-AC99-F34AF654F1C2}"/>
            </c:ext>
          </c:extLst>
        </c:ser>
        <c:dLbls>
          <c:dLblPos val="outEnd"/>
          <c:showLegendKey val="0"/>
          <c:showVal val="1"/>
          <c:showCatName val="0"/>
          <c:showSerName val="0"/>
          <c:showPercent val="0"/>
          <c:showBubbleSize val="0"/>
        </c:dLbls>
        <c:gapWidth val="219"/>
        <c:overlap val="-27"/>
        <c:axId val="1208774224"/>
        <c:axId val="1208770984"/>
      </c:barChart>
      <c:catAx>
        <c:axId val="120877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70984"/>
        <c:crosses val="autoZero"/>
        <c:auto val="1"/>
        <c:lblAlgn val="ctr"/>
        <c:lblOffset val="100"/>
        <c:noMultiLvlLbl val="0"/>
      </c:catAx>
      <c:valAx>
        <c:axId val="12087709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74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[Divine Foods cookie sales Project (clean+raw).xlsx]Excel based analysis!PivotTable1</c:name>
    <c:fmtId val="20"/>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b="1">
                <a:solidFill>
                  <a:sysClr val="windowText" lastClr="000000"/>
                </a:solidFill>
              </a:rPr>
              <a:t>Order Total By Month</a:t>
            </a:r>
          </a:p>
        </c:rich>
      </c:tx>
      <c:layout>
        <c:manualLayout>
          <c:xMode val="edge"/>
          <c:yMode val="edge"/>
          <c:x val="0.39714698612930671"/>
          <c:y val="9.6013138022551653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'Excel based analysis'!$B$1</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'Excel based analysis'!$A$2:$A$9</c:f>
              <c:multiLvlStrCache>
                <c:ptCount val="5"/>
                <c:lvl>
                  <c:pt idx="0">
                    <c:v>Oct</c:v>
                  </c:pt>
                  <c:pt idx="1">
                    <c:v>Nov</c:v>
                  </c:pt>
                  <c:pt idx="2">
                    <c:v>Dec</c:v>
                  </c:pt>
                  <c:pt idx="3">
                    <c:v>Jan</c:v>
                  </c:pt>
                  <c:pt idx="4">
                    <c:v>Feb</c:v>
                  </c:pt>
                </c:lvl>
                <c:lvl>
                  <c:pt idx="0">
                    <c:v>2023</c:v>
                  </c:pt>
                  <c:pt idx="3">
                    <c:v>2024</c:v>
                  </c:pt>
                </c:lvl>
              </c:multiLvlStrCache>
            </c:multiLvlStrRef>
          </c:cat>
          <c:val>
            <c:numRef>
              <c:f>'Excel based analysis'!$B$2:$B$9</c:f>
              <c:numCache>
                <c:formatCode>"£"#,##0.00</c:formatCode>
                <c:ptCount val="5"/>
                <c:pt idx="0">
                  <c:v>37273</c:v>
                </c:pt>
                <c:pt idx="1">
                  <c:v>49895</c:v>
                </c:pt>
                <c:pt idx="2">
                  <c:v>48279</c:v>
                </c:pt>
                <c:pt idx="3">
                  <c:v>54867</c:v>
                </c:pt>
                <c:pt idx="4">
                  <c:v>17961</c:v>
                </c:pt>
              </c:numCache>
            </c:numRef>
          </c:val>
          <c:extLst>
            <c:ext xmlns:c16="http://schemas.microsoft.com/office/drawing/2014/chart" uri="{C3380CC4-5D6E-409C-BE32-E72D297353CC}">
              <c16:uniqueId val="{00000000-93BE-4EDD-A7E3-5BDFDAA0B729}"/>
            </c:ext>
          </c:extLst>
        </c:ser>
        <c:dLbls>
          <c:dLblPos val="inEnd"/>
          <c:showLegendKey val="0"/>
          <c:showVal val="1"/>
          <c:showCatName val="0"/>
          <c:showSerName val="0"/>
          <c:showPercent val="0"/>
          <c:showBubbleSize val="0"/>
        </c:dLbls>
        <c:gapWidth val="41"/>
        <c:axId val="1048239448"/>
        <c:axId val="1048231168"/>
      </c:barChart>
      <c:catAx>
        <c:axId val="10482394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048231168"/>
        <c:crosses val="autoZero"/>
        <c:auto val="1"/>
        <c:lblAlgn val="ctr"/>
        <c:lblOffset val="100"/>
        <c:noMultiLvlLbl val="0"/>
      </c:catAx>
      <c:valAx>
        <c:axId val="1048231168"/>
        <c:scaling>
          <c:orientation val="minMax"/>
        </c:scaling>
        <c:delete val="1"/>
        <c:axPos val="l"/>
        <c:numFmt formatCode="&quot;£&quot;#,##0.00" sourceLinked="1"/>
        <c:majorTickMark val="none"/>
        <c:minorTickMark val="none"/>
        <c:tickLblPos val="nextTo"/>
        <c:crossAx val="1048239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b="1" dirty="0">
                <a:solidFill>
                  <a:sysClr val="windowText" lastClr="000000"/>
                </a:solidFill>
              </a:rPr>
              <a:t>Profit</a:t>
            </a:r>
            <a:r>
              <a:rPr lang="en-US" b="1" baseline="0" dirty="0">
                <a:solidFill>
                  <a:sysClr val="windowText" lastClr="000000"/>
                </a:solidFill>
              </a:rPr>
              <a:t> Per Product</a:t>
            </a:r>
            <a:endParaRPr lang="en-US" b="1" dirty="0">
              <a:solidFill>
                <a:sysClr val="windowText" lastClr="000000"/>
              </a:solidFill>
            </a:endParaRPr>
          </a:p>
        </c:rich>
      </c:tx>
      <c:layout>
        <c:manualLayout>
          <c:xMode val="edge"/>
          <c:yMode val="edge"/>
          <c:x val="0.36922747243026621"/>
          <c:y val="4.7866809922830711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2.5990903183885639E-3"/>
              <c:y val="7.6258238979377878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5298877440149649E-17"/>
              <c:y val="4.481782217129262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1981806367771277E-3"/>
              <c:y val="7.6258238979377878E-4"/>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48051D-F2F0-4EF0-B020-FA366E54038B}"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5298877440149649E-17"/>
              <c:y val="-6.6758172648770193E-3"/>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B6DF4C32-8872-416B-A605-CC26C6F8183D}"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2.5990903183885639E-3"/>
              <c:y val="7.6258238979377878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5298877440149649E-17"/>
              <c:y val="4.481782217129262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5.1981806367771277E-3"/>
              <c:y val="7.6258238979377878E-4"/>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48051D-F2F0-4EF0-B020-FA366E54038B}"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Lbl>
          <c:idx val="0"/>
          <c:layout>
            <c:manualLayout>
              <c:x val="-9.5298877440149649E-17"/>
              <c:y val="-6.6758172648770193E-3"/>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B6DF4C32-8872-416B-A605-CC26C6F8183D}"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2.5990903183885639E-3"/>
              <c:y val="7.6258238979377878E-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9.5298877440149649E-17"/>
              <c:y val="4.481782217129262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5.1981806367771277E-3"/>
              <c:y val="7.6258238979377878E-4"/>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48051D-F2F0-4EF0-B020-FA366E54038B}"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dLbl>
          <c:idx val="0"/>
          <c:layout>
            <c:manualLayout>
              <c:x val="-9.5298877440149649E-17"/>
              <c:y val="-6.6758172648770193E-3"/>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B6DF4C32-8872-416B-A605-CC26C6F8183D}" type="VALUE">
                  <a:rPr lang="en-US">
                    <a:solidFill>
                      <a:sysClr val="windowText" lastClr="000000"/>
                    </a:solidFill>
                  </a:rPr>
                  <a:pPr>
                    <a:defRPr sz="1000" b="1" i="0" u="none" strike="noStrike" kern="1200" baseline="0">
                      <a:solidFill>
                        <a:schemeClr val="lt1"/>
                      </a:solidFill>
                      <a:latin typeface="+mn-lt"/>
                      <a:ea typeface="+mn-ea"/>
                      <a:cs typeface="+mn-cs"/>
                    </a:defRPr>
                  </a:pPr>
                  <a:t>[VALUE]</a:t>
                </a:fld>
                <a:endParaRPr lang="en-GB"/>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v>Total</c:v>
          </c:tx>
          <c:spPr>
            <a:solidFill>
              <a:srgbClr val="002060"/>
            </a:solidFill>
            <a:ln>
              <a:noFill/>
            </a:ln>
            <a:effectLst>
              <a:outerShdw blurRad="76200" dir="18900000" sy="23000" kx="-1200000" algn="bl" rotWithShape="0">
                <a:prstClr val="black">
                  <a:alpha val="20000"/>
                </a:prstClr>
              </a:outerShdw>
            </a:effectLst>
          </c:spPr>
          <c:invertIfNegative val="0"/>
          <c:dPt>
            <c:idx val="3"/>
            <c:invertIfNegative val="0"/>
            <c:bubble3D val="0"/>
            <c:spPr>
              <a:solidFill>
                <a:srgbClr val="0070C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67A7-447D-ACAF-E84444CB3C2E}"/>
              </c:ext>
            </c:extLst>
          </c:dPt>
          <c:dLbls>
            <c:dLbl>
              <c:idx val="0"/>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A7-447D-ACAF-E84444CB3C2E}"/>
                </c:ext>
              </c:extLst>
            </c:dLbl>
            <c:dLbl>
              <c:idx val="1"/>
              <c:layout>
                <c:manualLayout>
                  <c:x val="0"/>
                  <c:y val="7.6258238979377878E-4"/>
                </c:manualLayout>
              </c:layout>
              <c:spPr>
                <a:noFill/>
                <a:ln>
                  <a:noFill/>
                </a:ln>
                <a:effectLst/>
              </c:spPr>
              <c:txPr>
                <a:bodyPr rot="0" spcFirstLastPara="1" vertOverflow="ellipsis" vert="horz" wrap="square" lIns="38100" tIns="19050" rIns="38100" bIns="19050" anchor="ctr" anchorCtr="0">
                  <a:spAutoFit/>
                </a:bodyPr>
                <a:lstStyle/>
                <a:p>
                  <a:pPr algn="ctr" rtl="0">
                    <a:defRPr lang="en-US"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A7-447D-ACAF-E84444CB3C2E}"/>
                </c:ext>
              </c:extLst>
            </c:dLbl>
            <c:dLbl>
              <c:idx val="2"/>
              <c:layout>
                <c:manualLayout>
                  <c:x val="2.5990903183885639E-3"/>
                  <c:y val="7.6258238979377878E-4"/>
                </c:manualLayout>
              </c:layout>
              <c:tx>
                <c:rich>
                  <a:bodyPr/>
                  <a:lstStyle/>
                  <a:p>
                    <a:fld id="{F753AD2A-6F27-4100-A39B-19968CAF955D}" type="VALUE">
                      <a:rPr lang="en-US">
                        <a:solidFill>
                          <a:sysClr val="windowText" lastClr="000000"/>
                        </a:solidFill>
                      </a:rPr>
                      <a:pPr/>
                      <a:t>[VALUE]</a:t>
                    </a:fld>
                    <a:endParaRPr lang="en-GB"/>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7A7-447D-ACAF-E84444CB3C2E}"/>
                </c:ext>
              </c:extLst>
            </c:dLbl>
            <c:dLbl>
              <c:idx val="3"/>
              <c:layout>
                <c:manualLayout>
                  <c:x val="-9.5298877440149649E-17"/>
                  <c:y val="4.4817822171292626E-3"/>
                </c:manualLayout>
              </c:layout>
              <c:tx>
                <c:rich>
                  <a:bodyPr/>
                  <a:lstStyle/>
                  <a:p>
                    <a:fld id="{3E9EB8FC-5605-48F1-872A-4CC4A3614F96}" type="VALUE">
                      <a:rPr lang="en-US">
                        <a:solidFill>
                          <a:sysClr val="windowText" lastClr="000000"/>
                        </a:solidFill>
                      </a:rPr>
                      <a:pPr/>
                      <a:t>[VALUE]</a:t>
                    </a:fld>
                    <a:endParaRPr lang="en-GB"/>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7A7-447D-ACAF-E84444CB3C2E}"/>
                </c:ext>
              </c:extLst>
            </c:dLbl>
            <c:dLbl>
              <c:idx val="4"/>
              <c:layout>
                <c:manualLayout>
                  <c:x val="5.1981806367771277E-3"/>
                  <c:y val="7.6258238979377878E-4"/>
                </c:manualLayout>
              </c:layout>
              <c:tx>
                <c:rich>
                  <a:bodyPr/>
                  <a:lstStyle/>
                  <a:p>
                    <a:fld id="{2C48051D-F2F0-4EF0-B020-FA366E54038B}" type="VALUE">
                      <a:rPr lang="en-US">
                        <a:solidFill>
                          <a:sysClr val="windowText" lastClr="000000"/>
                        </a:solidFill>
                      </a:rPr>
                      <a:pPr/>
                      <a:t>[VALUE]</a:t>
                    </a:fld>
                    <a:endParaRPr lang="en-GB"/>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67A7-447D-ACAF-E84444CB3C2E}"/>
                </c:ext>
              </c:extLst>
            </c:dLbl>
            <c:dLbl>
              <c:idx val="5"/>
              <c:layout>
                <c:manualLayout>
                  <c:x val="-9.5298877440149649E-17"/>
                  <c:y val="-6.6758172648770193E-3"/>
                </c:manualLayout>
              </c:layout>
              <c:tx>
                <c:rich>
                  <a:bodyPr/>
                  <a:lstStyle/>
                  <a:p>
                    <a:fld id="{B6DF4C32-8872-416B-A605-CC26C6F8183D}" type="VALUE">
                      <a:rPr lang="en-US">
                        <a:solidFill>
                          <a:sysClr val="windowText" lastClr="000000"/>
                        </a:solidFill>
                      </a:rPr>
                      <a:pPr/>
                      <a:t>[VALUE]</a:t>
                    </a:fld>
                    <a:endParaRPr lang="en-GB"/>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7A7-447D-ACAF-E84444CB3C2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6"/>
              <c:pt idx="0">
                <c:v>Chocolate Chip</c:v>
              </c:pt>
              <c:pt idx="1">
                <c:v>Fortune Cookie</c:v>
              </c:pt>
              <c:pt idx="2">
                <c:v>Oatmeal Raisin</c:v>
              </c:pt>
              <c:pt idx="3">
                <c:v>Snickerdoodle</c:v>
              </c:pt>
              <c:pt idx="4">
                <c:v>Sugar</c:v>
              </c:pt>
              <c:pt idx="5">
                <c:v>White Chocolate Macadamia Nut</c:v>
              </c:pt>
            </c:strLit>
          </c:cat>
          <c:val>
            <c:numLit>
              <c:formatCode>General</c:formatCode>
              <c:ptCount val="6"/>
              <c:pt idx="0">
                <c:v>28713</c:v>
              </c:pt>
              <c:pt idx="1">
                <c:v>29470.5</c:v>
              </c:pt>
              <c:pt idx="2">
                <c:v>31087.200000000001</c:v>
              </c:pt>
              <c:pt idx="3">
                <c:v>33030.5</c:v>
              </c:pt>
              <c:pt idx="4">
                <c:v>31400.5</c:v>
              </c:pt>
              <c:pt idx="5">
                <c:v>26523.25</c:v>
              </c:pt>
            </c:numLit>
          </c:val>
          <c:extLst>
            <c:ext xmlns:c16="http://schemas.microsoft.com/office/drawing/2014/chart" uri="{C3380CC4-5D6E-409C-BE32-E72D297353CC}">
              <c16:uniqueId val="{00000006-67A7-447D-ACAF-E84444CB3C2E}"/>
            </c:ext>
          </c:extLst>
        </c:ser>
        <c:dLbls>
          <c:dLblPos val="inEnd"/>
          <c:showLegendKey val="0"/>
          <c:showVal val="1"/>
          <c:showCatName val="0"/>
          <c:showSerName val="0"/>
          <c:showPercent val="0"/>
          <c:showBubbleSize val="0"/>
        </c:dLbls>
        <c:gapWidth val="41"/>
        <c:axId val="1209083016"/>
        <c:axId val="1209083376"/>
      </c:barChart>
      <c:catAx>
        <c:axId val="1209083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effectLst/>
                <a:latin typeface="+mn-lt"/>
                <a:ea typeface="+mn-ea"/>
                <a:cs typeface="+mn-cs"/>
              </a:defRPr>
            </a:pPr>
            <a:endParaRPr lang="en-US"/>
          </a:p>
        </c:txPr>
        <c:crossAx val="1209083376"/>
        <c:crosses val="autoZero"/>
        <c:auto val="1"/>
        <c:lblAlgn val="ctr"/>
        <c:lblOffset val="100"/>
        <c:noMultiLvlLbl val="0"/>
      </c:catAx>
      <c:valAx>
        <c:axId val="1209083376"/>
        <c:scaling>
          <c:orientation val="minMax"/>
        </c:scaling>
        <c:delete val="1"/>
        <c:axPos val="l"/>
        <c:numFmt formatCode="General" sourceLinked="1"/>
        <c:majorTickMark val="none"/>
        <c:minorTickMark val="none"/>
        <c:tickLblPos val="nextTo"/>
        <c:crossAx val="1209083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[Divine Foods cookie sales Project (clean+raw).xlsx]Excel based analysis!PivotTable12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ysClr val="windowText" lastClr="000000"/>
                </a:solidFill>
              </a:rPr>
              <a:t>Company</a:t>
            </a:r>
            <a:r>
              <a:rPr lang="en-US" sz="1800" b="1" baseline="0">
                <a:solidFill>
                  <a:sysClr val="windowText" lastClr="000000"/>
                </a:solidFill>
              </a:rPr>
              <a:t> Total Spend</a:t>
            </a:r>
            <a:endParaRPr lang="en-US" sz="1800"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814226485397854"/>
          <c:y val="0.20179650420224055"/>
          <c:w val="0.80227822764249224"/>
          <c:h val="0.58105505347721109"/>
        </c:manualLayout>
      </c:layout>
      <c:barChart>
        <c:barDir val="col"/>
        <c:grouping val="clustered"/>
        <c:varyColors val="0"/>
        <c:ser>
          <c:idx val="0"/>
          <c:order val="0"/>
          <c:tx>
            <c:strRef>
              <c:f>'Excel based analysis'!$L$3</c:f>
              <c:strCache>
                <c:ptCount val="1"/>
                <c:pt idx="0">
                  <c:v>Total</c:v>
                </c:pt>
              </c:strCache>
            </c:strRef>
          </c:tx>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4-9A5A-4474-9590-25AAE2D7604C}"/>
              </c:ext>
            </c:extLst>
          </c:dPt>
          <c:dPt>
            <c:idx val="1"/>
            <c:invertIfNegative val="0"/>
            <c:bubble3D val="0"/>
            <c:spPr>
              <a:solidFill>
                <a:schemeClr val="tx2"/>
              </a:solidFill>
              <a:ln>
                <a:noFill/>
              </a:ln>
              <a:effectLst/>
            </c:spPr>
            <c:extLst>
              <c:ext xmlns:c16="http://schemas.microsoft.com/office/drawing/2014/chart" uri="{C3380CC4-5D6E-409C-BE32-E72D297353CC}">
                <c16:uniqueId val="{00000003-9A5A-4474-9590-25AAE2D7604C}"/>
              </c:ext>
            </c:extLst>
          </c:dPt>
          <c:dPt>
            <c:idx val="3"/>
            <c:invertIfNegative val="0"/>
            <c:bubble3D val="0"/>
            <c:spPr>
              <a:solidFill>
                <a:schemeClr val="tx2"/>
              </a:solidFill>
              <a:ln>
                <a:noFill/>
              </a:ln>
              <a:effectLst/>
            </c:spPr>
            <c:extLst>
              <c:ext xmlns:c16="http://schemas.microsoft.com/office/drawing/2014/chart" uri="{C3380CC4-5D6E-409C-BE32-E72D297353CC}">
                <c16:uniqueId val="{00000001-9A5A-4474-9590-25AAE2D7604C}"/>
              </c:ext>
            </c:extLst>
          </c:dPt>
          <c:dPt>
            <c:idx val="4"/>
            <c:invertIfNegative val="0"/>
            <c:bubble3D val="0"/>
            <c:spPr>
              <a:solidFill>
                <a:schemeClr val="tx2"/>
              </a:solidFill>
              <a:ln>
                <a:noFill/>
              </a:ln>
              <a:effectLst/>
            </c:spPr>
            <c:extLst>
              <c:ext xmlns:c16="http://schemas.microsoft.com/office/drawing/2014/chart" uri="{C3380CC4-5D6E-409C-BE32-E72D297353CC}">
                <c16:uniqueId val="{00000002-9A5A-4474-9590-25AAE2D760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'Excel based analysis'!$K$4:$K$9</c:f>
              <c:strCache>
                <c:ptCount val="5"/>
                <c:pt idx="0">
                  <c:v>ABC Groceries</c:v>
                </c:pt>
                <c:pt idx="1">
                  <c:v>ACME Bites</c:v>
                </c:pt>
                <c:pt idx="2">
                  <c:v>Park &amp; Shop Convenience Stores</c:v>
                </c:pt>
                <c:pt idx="3">
                  <c:v>Tres Delicious</c:v>
                </c:pt>
                <c:pt idx="4">
                  <c:v>Wholesome Foods</c:v>
                </c:pt>
              </c:strCache>
            </c:strRef>
          </c:cat>
          <c:val>
            <c:numRef>
              <c:f>'Excel based analysis'!$L$4:$L$9</c:f>
              <c:numCache>
                <c:formatCode>"£"#,##0.00</c:formatCode>
                <c:ptCount val="5"/>
                <c:pt idx="0">
                  <c:v>40784</c:v>
                </c:pt>
                <c:pt idx="1">
                  <c:v>48454</c:v>
                </c:pt>
                <c:pt idx="2">
                  <c:v>68691</c:v>
                </c:pt>
                <c:pt idx="3">
                  <c:v>22958</c:v>
                </c:pt>
                <c:pt idx="4">
                  <c:v>27388</c:v>
                </c:pt>
              </c:numCache>
            </c:numRef>
          </c:val>
          <c:extLst>
            <c:ext xmlns:c16="http://schemas.microsoft.com/office/drawing/2014/chart" uri="{C3380CC4-5D6E-409C-BE32-E72D297353CC}">
              <c16:uniqueId val="{00000000-9A5A-4474-9590-25AAE2D7604C}"/>
            </c:ext>
          </c:extLst>
        </c:ser>
        <c:dLbls>
          <c:dLblPos val="outEnd"/>
          <c:showLegendKey val="0"/>
          <c:showVal val="1"/>
          <c:showCatName val="0"/>
          <c:showSerName val="0"/>
          <c:showPercent val="0"/>
          <c:showBubbleSize val="0"/>
        </c:dLbls>
        <c:gapWidth val="219"/>
        <c:overlap val="-27"/>
        <c:axId val="1208774224"/>
        <c:axId val="1208770984"/>
      </c:barChart>
      <c:catAx>
        <c:axId val="120877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70984"/>
        <c:crosses val="autoZero"/>
        <c:auto val="1"/>
        <c:lblAlgn val="ctr"/>
        <c:lblOffset val="100"/>
        <c:noMultiLvlLbl val="0"/>
      </c:catAx>
      <c:valAx>
        <c:axId val="12087709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774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'Excel based analysis'!$A$75:$A$80</cx:f>
        <cx:lvl ptCount="6">
          <cx:pt idx="0">Chocolate Chip</cx:pt>
          <cx:pt idx="1">Fortune Cookie</cx:pt>
          <cx:pt idx="2">Oatmeal Raisin</cx:pt>
          <cx:pt idx="3">Snickerdoodle</cx:pt>
          <cx:pt idx="4">Sugar</cx:pt>
          <cx:pt idx="5">White Chocolate Macadamia Nut</cx:pt>
        </cx:lvl>
      </cx:strDim>
      <cx:numDim type="val">
        <cx:f>'Excel based analysis'!$B$75:$B$80</cx:f>
        <cx:lvl ptCount="6" formatCode="&quot;£&quot;#,##0.00">
          <cx:pt idx="0">34587</cx:pt>
          <cx:pt idx="1">31301</cx:pt>
          <cx:pt idx="2">36574</cx:pt>
          <cx:pt idx="3">37157</cx:pt>
          <cx:pt idx="4">35288</cx:pt>
          <cx:pt idx="5">33368</cx:pt>
        </cx:lvl>
      </cx:numDim>
    </cx:data>
  </cx:chartData>
  <cx:chart>
    <cx:title pos="t" align="ctr" overlay="0">
      <cx:tx>
        <cx:txData>
          <cx:v>Order Total</cx:v>
        </cx:txData>
      </cx:tx>
      <cx:txPr>
        <a:bodyPr spcFirstLastPara="1" vertOverflow="ellipsis" horzOverflow="overflow" wrap="square" lIns="0" tIns="0" rIns="0" bIns="0" anchor="ctr" anchorCtr="1"/>
        <a:lstStyle/>
        <a:p>
          <a:pPr algn="ctr" rtl="0">
            <a:defRPr/>
          </a:pPr>
          <a:r>
            <a:rPr lang="en-US" sz="1800" b="1" i="0" u="none" strike="noStrike" baseline="0" dirty="0">
              <a:solidFill>
                <a:schemeClr val="tx1"/>
              </a:solidFill>
              <a:latin typeface="Calibri" panose="020F0502020204030204"/>
            </a:rPr>
            <a:t>Order Total</a:t>
          </a:r>
        </a:p>
      </cx:txPr>
    </cx:title>
    <cx:plotArea>
      <cx:plotAreaRegion>
        <cx:series layoutId="funnel" uniqueId="{3BCFFBC3-5132-4ACC-9893-960945B53E81}">
          <cx:tx>
            <cx:txData>
              <cx:f>'Excel based analysis'!$B$74</cx:f>
              <cx:v>Sum of Order Total</cx:v>
            </cx:txData>
          </cx:tx>
          <cx:spPr>
            <a:solidFill>
              <a:srgbClr val="002060"/>
            </a:solidFill>
          </cx:spPr>
          <cx:dataPt idx="3">
            <cx:spPr>
              <a:solidFill>
                <a:srgbClr val="0070C0"/>
              </a:solidFill>
            </cx:spPr>
          </cx:dataPt>
          <cx:dataLabels>
            <cx:visibility seriesName="0" categoryName="0" value="1"/>
          </cx:dataLabels>
          <cx:dataId val="0"/>
        </cx:series>
      </cx:plotAreaRegion>
      <cx:axis id="0">
        <cx:catScaling gapWidth="0.150000006"/>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1B0B2-08C2-4E34-9701-8BC46F066FD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CE42FA-A621-49D4-898D-2CED697939BE}">
      <dgm:prSet/>
      <dgm:spPr/>
      <dgm:t>
        <a:bodyPr/>
        <a:lstStyle/>
        <a:p>
          <a:r>
            <a:rPr lang="en-GB" dirty="0"/>
            <a:t>Divine Foods is a company that distributes a variety of cookies to buyers.</a:t>
          </a:r>
          <a:endParaRPr lang="en-US" dirty="0"/>
        </a:p>
      </dgm:t>
    </dgm:pt>
    <dgm:pt modelId="{41161CCB-5111-4477-BEA6-E1041D1A7203}" type="parTrans" cxnId="{33775D68-BB35-4818-84C3-AEFA4BBFBAE3}">
      <dgm:prSet/>
      <dgm:spPr/>
      <dgm:t>
        <a:bodyPr/>
        <a:lstStyle/>
        <a:p>
          <a:endParaRPr lang="en-US"/>
        </a:p>
      </dgm:t>
    </dgm:pt>
    <dgm:pt modelId="{404FE2B8-8D17-45C4-BE3C-9C42F7A2DEB2}" type="sibTrans" cxnId="{33775D68-BB35-4818-84C3-AEFA4BBFBAE3}">
      <dgm:prSet/>
      <dgm:spPr/>
      <dgm:t>
        <a:bodyPr/>
        <a:lstStyle/>
        <a:p>
          <a:endParaRPr lang="en-US"/>
        </a:p>
      </dgm:t>
    </dgm:pt>
    <dgm:pt modelId="{938E7065-9D85-4793-815F-37E349F827EF}">
      <dgm:prSet/>
      <dgm:spPr/>
      <dgm:t>
        <a:bodyPr/>
        <a:lstStyle/>
        <a:p>
          <a:r>
            <a:rPr lang="en-GB" b="0" i="0"/>
            <a:t>Data </a:t>
          </a:r>
          <a:r>
            <a:rPr lang="en-GB"/>
            <a:t>provided spans 5 months starting October 2023 and ending February 2024.</a:t>
          </a:r>
          <a:endParaRPr lang="en-US"/>
        </a:p>
      </dgm:t>
    </dgm:pt>
    <dgm:pt modelId="{0FE46B1C-0CD5-45C0-908D-906EAEDD77FF}" type="parTrans" cxnId="{9AAD33A4-3252-41E1-918F-D99542B16A4E}">
      <dgm:prSet/>
      <dgm:spPr/>
      <dgm:t>
        <a:bodyPr/>
        <a:lstStyle/>
        <a:p>
          <a:endParaRPr lang="en-US"/>
        </a:p>
      </dgm:t>
    </dgm:pt>
    <dgm:pt modelId="{DB673C8E-A776-4190-B05B-A44699B45CC2}" type="sibTrans" cxnId="{9AAD33A4-3252-41E1-918F-D99542B16A4E}">
      <dgm:prSet/>
      <dgm:spPr/>
      <dgm:t>
        <a:bodyPr/>
        <a:lstStyle/>
        <a:p>
          <a:endParaRPr lang="en-US"/>
        </a:p>
      </dgm:t>
    </dgm:pt>
    <dgm:pt modelId="{8AE6CF6D-216A-4512-B297-7D602331E679}">
      <dgm:prSet/>
      <dgm:spPr/>
      <dgm:t>
        <a:bodyPr/>
        <a:lstStyle/>
        <a:p>
          <a:r>
            <a:rPr lang="en-GB" dirty="0"/>
            <a:t>Divine Foods would like to better understand the sales figures, products, and customers so they can improve their processes and sales.</a:t>
          </a:r>
          <a:endParaRPr lang="en-US" dirty="0"/>
        </a:p>
      </dgm:t>
    </dgm:pt>
    <dgm:pt modelId="{43EBBA0C-D0C7-46B7-8D45-6076ED691132}" type="parTrans" cxnId="{729D23BF-F4AF-4363-9B8E-943380F26BE0}">
      <dgm:prSet/>
      <dgm:spPr/>
      <dgm:t>
        <a:bodyPr/>
        <a:lstStyle/>
        <a:p>
          <a:endParaRPr lang="en-US"/>
        </a:p>
      </dgm:t>
    </dgm:pt>
    <dgm:pt modelId="{2372F0A0-7107-4411-8406-66FFCC62FDB0}" type="sibTrans" cxnId="{729D23BF-F4AF-4363-9B8E-943380F26BE0}">
      <dgm:prSet/>
      <dgm:spPr/>
      <dgm:t>
        <a:bodyPr/>
        <a:lstStyle/>
        <a:p>
          <a:endParaRPr lang="en-US"/>
        </a:p>
      </dgm:t>
    </dgm:pt>
    <dgm:pt modelId="{94B1E8F2-B563-4A5C-AAA5-96BBFECE88EC}" type="pres">
      <dgm:prSet presAssocID="{61E1B0B2-08C2-4E34-9701-8BC46F066FD8}" presName="linear" presStyleCnt="0">
        <dgm:presLayoutVars>
          <dgm:animLvl val="lvl"/>
          <dgm:resizeHandles val="exact"/>
        </dgm:presLayoutVars>
      </dgm:prSet>
      <dgm:spPr/>
    </dgm:pt>
    <dgm:pt modelId="{DD351119-4414-476E-8266-545091A15055}" type="pres">
      <dgm:prSet presAssocID="{71CE42FA-A621-49D4-898D-2CED697939BE}" presName="parentText" presStyleLbl="node1" presStyleIdx="0" presStyleCnt="3">
        <dgm:presLayoutVars>
          <dgm:chMax val="0"/>
          <dgm:bulletEnabled val="1"/>
        </dgm:presLayoutVars>
      </dgm:prSet>
      <dgm:spPr/>
    </dgm:pt>
    <dgm:pt modelId="{4569D312-5601-44E7-9224-586B14F5CEAB}" type="pres">
      <dgm:prSet presAssocID="{404FE2B8-8D17-45C4-BE3C-9C42F7A2DEB2}" presName="spacer" presStyleCnt="0"/>
      <dgm:spPr/>
    </dgm:pt>
    <dgm:pt modelId="{70925825-ADE6-413B-932F-0417AA92AB88}" type="pres">
      <dgm:prSet presAssocID="{938E7065-9D85-4793-815F-37E349F827EF}" presName="parentText" presStyleLbl="node1" presStyleIdx="1" presStyleCnt="3" custLinFactY="117295" custLinFactNeighborX="1191" custLinFactNeighborY="200000">
        <dgm:presLayoutVars>
          <dgm:chMax val="0"/>
          <dgm:bulletEnabled val="1"/>
        </dgm:presLayoutVars>
      </dgm:prSet>
      <dgm:spPr/>
    </dgm:pt>
    <dgm:pt modelId="{9B197E9A-A074-4D96-BAF7-7E419ED6208C}" type="pres">
      <dgm:prSet presAssocID="{DB673C8E-A776-4190-B05B-A44699B45CC2}" presName="spacer" presStyleCnt="0"/>
      <dgm:spPr/>
    </dgm:pt>
    <dgm:pt modelId="{4756FDBE-0D3C-4B5D-B4BA-7163D374442A}" type="pres">
      <dgm:prSet presAssocID="{8AE6CF6D-216A-4512-B297-7D602331E679}" presName="parentText" presStyleLbl="node1" presStyleIdx="2" presStyleCnt="3" custLinFactY="-91031" custLinFactNeighborY="-100000">
        <dgm:presLayoutVars>
          <dgm:chMax val="0"/>
          <dgm:bulletEnabled val="1"/>
        </dgm:presLayoutVars>
      </dgm:prSet>
      <dgm:spPr/>
    </dgm:pt>
  </dgm:ptLst>
  <dgm:cxnLst>
    <dgm:cxn modelId="{D9926723-CF92-4491-ACC9-C78DFD5FF85C}" type="presOf" srcId="{8AE6CF6D-216A-4512-B297-7D602331E679}" destId="{4756FDBE-0D3C-4B5D-B4BA-7163D374442A}" srcOrd="0" destOrd="0" presId="urn:microsoft.com/office/officeart/2005/8/layout/vList2"/>
    <dgm:cxn modelId="{33775D68-BB35-4818-84C3-AEFA4BBFBAE3}" srcId="{61E1B0B2-08C2-4E34-9701-8BC46F066FD8}" destId="{71CE42FA-A621-49D4-898D-2CED697939BE}" srcOrd="0" destOrd="0" parTransId="{41161CCB-5111-4477-BEA6-E1041D1A7203}" sibTransId="{404FE2B8-8D17-45C4-BE3C-9C42F7A2DEB2}"/>
    <dgm:cxn modelId="{BA4EE651-D75C-40DE-9D20-20C6D808AA8E}" type="presOf" srcId="{61E1B0B2-08C2-4E34-9701-8BC46F066FD8}" destId="{94B1E8F2-B563-4A5C-AAA5-96BBFECE88EC}" srcOrd="0" destOrd="0" presId="urn:microsoft.com/office/officeart/2005/8/layout/vList2"/>
    <dgm:cxn modelId="{9AAD33A4-3252-41E1-918F-D99542B16A4E}" srcId="{61E1B0B2-08C2-4E34-9701-8BC46F066FD8}" destId="{938E7065-9D85-4793-815F-37E349F827EF}" srcOrd="1" destOrd="0" parTransId="{0FE46B1C-0CD5-45C0-908D-906EAEDD77FF}" sibTransId="{DB673C8E-A776-4190-B05B-A44699B45CC2}"/>
    <dgm:cxn modelId="{729D23BF-F4AF-4363-9B8E-943380F26BE0}" srcId="{61E1B0B2-08C2-4E34-9701-8BC46F066FD8}" destId="{8AE6CF6D-216A-4512-B297-7D602331E679}" srcOrd="2" destOrd="0" parTransId="{43EBBA0C-D0C7-46B7-8D45-6076ED691132}" sibTransId="{2372F0A0-7107-4411-8406-66FFCC62FDB0}"/>
    <dgm:cxn modelId="{E282B7BF-33AD-4D0C-AC19-2ADA3554AC76}" type="presOf" srcId="{71CE42FA-A621-49D4-898D-2CED697939BE}" destId="{DD351119-4414-476E-8266-545091A15055}" srcOrd="0" destOrd="0" presId="urn:microsoft.com/office/officeart/2005/8/layout/vList2"/>
    <dgm:cxn modelId="{892F2DE9-82D5-4D68-8044-83B7AE4EC4BF}" type="presOf" srcId="{938E7065-9D85-4793-815F-37E349F827EF}" destId="{70925825-ADE6-413B-932F-0417AA92AB88}" srcOrd="0" destOrd="0" presId="urn:microsoft.com/office/officeart/2005/8/layout/vList2"/>
    <dgm:cxn modelId="{D4B6FEFD-216D-408D-9341-BF2EA4CD3408}" type="presParOf" srcId="{94B1E8F2-B563-4A5C-AAA5-96BBFECE88EC}" destId="{DD351119-4414-476E-8266-545091A15055}" srcOrd="0" destOrd="0" presId="urn:microsoft.com/office/officeart/2005/8/layout/vList2"/>
    <dgm:cxn modelId="{DA31CD6E-B598-474F-A2AD-33616C21B61A}" type="presParOf" srcId="{94B1E8F2-B563-4A5C-AAA5-96BBFECE88EC}" destId="{4569D312-5601-44E7-9224-586B14F5CEAB}" srcOrd="1" destOrd="0" presId="urn:microsoft.com/office/officeart/2005/8/layout/vList2"/>
    <dgm:cxn modelId="{206A1BFE-58EB-49D4-9FD0-2ABA479035D4}" type="presParOf" srcId="{94B1E8F2-B563-4A5C-AAA5-96BBFECE88EC}" destId="{70925825-ADE6-413B-932F-0417AA92AB88}" srcOrd="2" destOrd="0" presId="urn:microsoft.com/office/officeart/2005/8/layout/vList2"/>
    <dgm:cxn modelId="{A60A229B-D887-468E-A245-BC9DF6A51703}" type="presParOf" srcId="{94B1E8F2-B563-4A5C-AAA5-96BBFECE88EC}" destId="{9B197E9A-A074-4D96-BAF7-7E419ED6208C}" srcOrd="3" destOrd="0" presId="urn:microsoft.com/office/officeart/2005/8/layout/vList2"/>
    <dgm:cxn modelId="{300754D4-3A52-4299-AA6F-DE623DCF7906}" type="presParOf" srcId="{94B1E8F2-B563-4A5C-AAA5-96BBFECE88EC}" destId="{4756FDBE-0D3C-4B5D-B4BA-7163D37444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CEFF3-9036-4739-8438-A7AADFA04A38}"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E08BC869-7C11-4CF8-B462-72D7020A9DB1}">
      <dgm:prSet/>
      <dgm:spPr/>
      <dgm:t>
        <a:bodyPr/>
        <a:lstStyle/>
        <a:p>
          <a:pPr>
            <a:lnSpc>
              <a:spcPct val="100000"/>
            </a:lnSpc>
          </a:pPr>
          <a:r>
            <a:rPr lang="en-GB"/>
            <a:t>The data used for the analysis was sourced internally from Divine Foods Inc.'s sales records.</a:t>
          </a:r>
          <a:endParaRPr lang="en-US"/>
        </a:p>
      </dgm:t>
    </dgm:pt>
    <dgm:pt modelId="{9A506B02-1455-420A-9F7E-275795F7C2F7}" type="parTrans" cxnId="{F4860724-F0C6-4ADB-8D0E-DBCE66490425}">
      <dgm:prSet/>
      <dgm:spPr/>
      <dgm:t>
        <a:bodyPr/>
        <a:lstStyle/>
        <a:p>
          <a:endParaRPr lang="en-US"/>
        </a:p>
      </dgm:t>
    </dgm:pt>
    <dgm:pt modelId="{F1AC06AC-9545-41D8-845B-2925C469D0C5}" type="sibTrans" cxnId="{F4860724-F0C6-4ADB-8D0E-DBCE66490425}">
      <dgm:prSet/>
      <dgm:spPr/>
      <dgm:t>
        <a:bodyPr/>
        <a:lstStyle/>
        <a:p>
          <a:endParaRPr lang="en-US"/>
        </a:p>
      </dgm:t>
    </dgm:pt>
    <dgm:pt modelId="{8CE322BE-BE75-4E2E-A3AB-9454D2951C37}">
      <dgm:prSet/>
      <dgm:spPr/>
      <dgm:t>
        <a:bodyPr/>
        <a:lstStyle/>
        <a:p>
          <a:pPr>
            <a:lnSpc>
              <a:spcPct val="100000"/>
            </a:lnSpc>
          </a:pPr>
          <a:r>
            <a:rPr lang="en-GB" dirty="0"/>
            <a:t>The data sources were stored in a spreadsheet format that allowed for easy extraction and analysis.</a:t>
          </a:r>
          <a:endParaRPr lang="en-US" dirty="0"/>
        </a:p>
      </dgm:t>
    </dgm:pt>
    <dgm:pt modelId="{4A5BB1FD-DB0E-4AAD-AC91-65910E8148E6}" type="parTrans" cxnId="{90DF2EA6-EA70-4649-B4C3-09A12965CEBC}">
      <dgm:prSet/>
      <dgm:spPr/>
      <dgm:t>
        <a:bodyPr/>
        <a:lstStyle/>
        <a:p>
          <a:endParaRPr lang="en-US"/>
        </a:p>
      </dgm:t>
    </dgm:pt>
    <dgm:pt modelId="{F3489B00-BBEF-4433-B973-3909A4874034}" type="sibTrans" cxnId="{90DF2EA6-EA70-4649-B4C3-09A12965CEBC}">
      <dgm:prSet/>
      <dgm:spPr/>
      <dgm:t>
        <a:bodyPr/>
        <a:lstStyle/>
        <a:p>
          <a:endParaRPr lang="en-US"/>
        </a:p>
      </dgm:t>
    </dgm:pt>
    <dgm:pt modelId="{676C9BD9-00EC-4433-B778-AA5224D70C91}" type="pres">
      <dgm:prSet presAssocID="{A79CEFF3-9036-4739-8438-A7AADFA04A38}" presName="root" presStyleCnt="0">
        <dgm:presLayoutVars>
          <dgm:dir/>
          <dgm:resizeHandles val="exact"/>
        </dgm:presLayoutVars>
      </dgm:prSet>
      <dgm:spPr/>
    </dgm:pt>
    <dgm:pt modelId="{6360823A-4F40-4645-BFC6-738D4FDF5DB5}" type="pres">
      <dgm:prSet presAssocID="{E08BC869-7C11-4CF8-B462-72D7020A9DB1}" presName="compNode" presStyleCnt="0"/>
      <dgm:spPr/>
    </dgm:pt>
    <dgm:pt modelId="{4F68DBF6-CAD2-4F2D-B1E4-36CF1BAD11A1}" type="pres">
      <dgm:prSet presAssocID="{E08BC869-7C11-4CF8-B462-72D7020A9DB1}" presName="bgRect" presStyleLbl="bgShp" presStyleIdx="0" presStyleCnt="2"/>
      <dgm:spPr/>
    </dgm:pt>
    <dgm:pt modelId="{2CF8FDE2-ABB3-45B0-93DD-4F903C3857E4}" type="pres">
      <dgm:prSet presAssocID="{E08BC869-7C11-4CF8-B462-72D7020A9D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32871FA7-08EC-4AEF-91DC-A5B4288F50A4}" type="pres">
      <dgm:prSet presAssocID="{E08BC869-7C11-4CF8-B462-72D7020A9DB1}" presName="spaceRect" presStyleCnt="0"/>
      <dgm:spPr/>
    </dgm:pt>
    <dgm:pt modelId="{4622766B-2DD4-4678-80DA-D98082098255}" type="pres">
      <dgm:prSet presAssocID="{E08BC869-7C11-4CF8-B462-72D7020A9DB1}" presName="parTx" presStyleLbl="revTx" presStyleIdx="0" presStyleCnt="2">
        <dgm:presLayoutVars>
          <dgm:chMax val="0"/>
          <dgm:chPref val="0"/>
        </dgm:presLayoutVars>
      </dgm:prSet>
      <dgm:spPr/>
    </dgm:pt>
    <dgm:pt modelId="{1783F0F2-6271-41F2-9437-E09F53F58D77}" type="pres">
      <dgm:prSet presAssocID="{F1AC06AC-9545-41D8-845B-2925C469D0C5}" presName="sibTrans" presStyleCnt="0"/>
      <dgm:spPr/>
    </dgm:pt>
    <dgm:pt modelId="{2CC5B316-FE4F-48BE-BF6D-71CB89845C96}" type="pres">
      <dgm:prSet presAssocID="{8CE322BE-BE75-4E2E-A3AB-9454D2951C37}" presName="compNode" presStyleCnt="0"/>
      <dgm:spPr/>
    </dgm:pt>
    <dgm:pt modelId="{D53D2721-07C7-44CB-8B3F-70C718C139C8}" type="pres">
      <dgm:prSet presAssocID="{8CE322BE-BE75-4E2E-A3AB-9454D2951C37}" presName="bgRect" presStyleLbl="bgShp" presStyleIdx="1" presStyleCnt="2"/>
      <dgm:spPr/>
    </dgm:pt>
    <dgm:pt modelId="{6D7D6F31-874F-4B4C-AB5E-D90C3190D1C1}" type="pres">
      <dgm:prSet presAssocID="{8CE322BE-BE75-4E2E-A3AB-9454D2951C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5F23E0C-7C94-4C60-ABF7-21510E1D42D0}" type="pres">
      <dgm:prSet presAssocID="{8CE322BE-BE75-4E2E-A3AB-9454D2951C37}" presName="spaceRect" presStyleCnt="0"/>
      <dgm:spPr/>
    </dgm:pt>
    <dgm:pt modelId="{5169E606-4F3A-41F2-B16D-D626ED8E39C3}" type="pres">
      <dgm:prSet presAssocID="{8CE322BE-BE75-4E2E-A3AB-9454D2951C37}" presName="parTx" presStyleLbl="revTx" presStyleIdx="1" presStyleCnt="2">
        <dgm:presLayoutVars>
          <dgm:chMax val="0"/>
          <dgm:chPref val="0"/>
        </dgm:presLayoutVars>
      </dgm:prSet>
      <dgm:spPr/>
    </dgm:pt>
  </dgm:ptLst>
  <dgm:cxnLst>
    <dgm:cxn modelId="{E2897221-A13D-4821-B9E5-7794FA2C5B59}" type="presOf" srcId="{E08BC869-7C11-4CF8-B462-72D7020A9DB1}" destId="{4622766B-2DD4-4678-80DA-D98082098255}" srcOrd="0" destOrd="0" presId="urn:microsoft.com/office/officeart/2018/2/layout/IconVerticalSolidList"/>
    <dgm:cxn modelId="{F4860724-F0C6-4ADB-8D0E-DBCE66490425}" srcId="{A79CEFF3-9036-4739-8438-A7AADFA04A38}" destId="{E08BC869-7C11-4CF8-B462-72D7020A9DB1}" srcOrd="0" destOrd="0" parTransId="{9A506B02-1455-420A-9F7E-275795F7C2F7}" sibTransId="{F1AC06AC-9545-41D8-845B-2925C469D0C5}"/>
    <dgm:cxn modelId="{FB1D425F-01CC-412B-BD92-5BFBCF14391F}" type="presOf" srcId="{A79CEFF3-9036-4739-8438-A7AADFA04A38}" destId="{676C9BD9-00EC-4433-B778-AA5224D70C91}" srcOrd="0" destOrd="0" presId="urn:microsoft.com/office/officeart/2018/2/layout/IconVerticalSolidList"/>
    <dgm:cxn modelId="{90DF2EA6-EA70-4649-B4C3-09A12965CEBC}" srcId="{A79CEFF3-9036-4739-8438-A7AADFA04A38}" destId="{8CE322BE-BE75-4E2E-A3AB-9454D2951C37}" srcOrd="1" destOrd="0" parTransId="{4A5BB1FD-DB0E-4AAD-AC91-65910E8148E6}" sibTransId="{F3489B00-BBEF-4433-B973-3909A4874034}"/>
    <dgm:cxn modelId="{E2431BE7-6C0B-47C6-A0F9-9DA1800B4AED}" type="presOf" srcId="{8CE322BE-BE75-4E2E-A3AB-9454D2951C37}" destId="{5169E606-4F3A-41F2-B16D-D626ED8E39C3}" srcOrd="0" destOrd="0" presId="urn:microsoft.com/office/officeart/2018/2/layout/IconVerticalSolidList"/>
    <dgm:cxn modelId="{7171F17A-45A5-4E32-9205-AD3A9BF5CD83}" type="presParOf" srcId="{676C9BD9-00EC-4433-B778-AA5224D70C91}" destId="{6360823A-4F40-4645-BFC6-738D4FDF5DB5}" srcOrd="0" destOrd="0" presId="urn:microsoft.com/office/officeart/2018/2/layout/IconVerticalSolidList"/>
    <dgm:cxn modelId="{6E0A932E-BEB2-4E08-8926-4566515F3524}" type="presParOf" srcId="{6360823A-4F40-4645-BFC6-738D4FDF5DB5}" destId="{4F68DBF6-CAD2-4F2D-B1E4-36CF1BAD11A1}" srcOrd="0" destOrd="0" presId="urn:microsoft.com/office/officeart/2018/2/layout/IconVerticalSolidList"/>
    <dgm:cxn modelId="{FD94F725-F2B3-4D70-9B91-D7D0F1270F20}" type="presParOf" srcId="{6360823A-4F40-4645-BFC6-738D4FDF5DB5}" destId="{2CF8FDE2-ABB3-45B0-93DD-4F903C3857E4}" srcOrd="1" destOrd="0" presId="urn:microsoft.com/office/officeart/2018/2/layout/IconVerticalSolidList"/>
    <dgm:cxn modelId="{34256B19-8528-45AC-A4AF-2853EC232BD0}" type="presParOf" srcId="{6360823A-4F40-4645-BFC6-738D4FDF5DB5}" destId="{32871FA7-08EC-4AEF-91DC-A5B4288F50A4}" srcOrd="2" destOrd="0" presId="urn:microsoft.com/office/officeart/2018/2/layout/IconVerticalSolidList"/>
    <dgm:cxn modelId="{A4FD158A-4A88-4CD3-92A0-3212D497588C}" type="presParOf" srcId="{6360823A-4F40-4645-BFC6-738D4FDF5DB5}" destId="{4622766B-2DD4-4678-80DA-D98082098255}" srcOrd="3" destOrd="0" presId="urn:microsoft.com/office/officeart/2018/2/layout/IconVerticalSolidList"/>
    <dgm:cxn modelId="{6910F4CF-C831-4B4C-B1E9-14E3118619E6}" type="presParOf" srcId="{676C9BD9-00EC-4433-B778-AA5224D70C91}" destId="{1783F0F2-6271-41F2-9437-E09F53F58D77}" srcOrd="1" destOrd="0" presId="urn:microsoft.com/office/officeart/2018/2/layout/IconVerticalSolidList"/>
    <dgm:cxn modelId="{B8EAEB1B-3815-4C7C-8ECF-5DC3EDF10045}" type="presParOf" srcId="{676C9BD9-00EC-4433-B778-AA5224D70C91}" destId="{2CC5B316-FE4F-48BE-BF6D-71CB89845C96}" srcOrd="2" destOrd="0" presId="urn:microsoft.com/office/officeart/2018/2/layout/IconVerticalSolidList"/>
    <dgm:cxn modelId="{CF8F3EC0-7828-4A4A-9D89-C390F300ECEB}" type="presParOf" srcId="{2CC5B316-FE4F-48BE-BF6D-71CB89845C96}" destId="{D53D2721-07C7-44CB-8B3F-70C718C139C8}" srcOrd="0" destOrd="0" presId="urn:microsoft.com/office/officeart/2018/2/layout/IconVerticalSolidList"/>
    <dgm:cxn modelId="{F66341E7-98E5-4365-AF1F-9201B2D9F457}" type="presParOf" srcId="{2CC5B316-FE4F-48BE-BF6D-71CB89845C96}" destId="{6D7D6F31-874F-4B4C-AB5E-D90C3190D1C1}" srcOrd="1" destOrd="0" presId="urn:microsoft.com/office/officeart/2018/2/layout/IconVerticalSolidList"/>
    <dgm:cxn modelId="{EEE24D41-110D-4136-8446-619264DB604C}" type="presParOf" srcId="{2CC5B316-FE4F-48BE-BF6D-71CB89845C96}" destId="{45F23E0C-7C94-4C60-ABF7-21510E1D42D0}" srcOrd="2" destOrd="0" presId="urn:microsoft.com/office/officeart/2018/2/layout/IconVerticalSolidList"/>
    <dgm:cxn modelId="{479718A5-8FEA-4DD6-B3B9-F44D13ABB5DD}" type="presParOf" srcId="{2CC5B316-FE4F-48BE-BF6D-71CB89845C96}" destId="{5169E606-4F3A-41F2-B16D-D626ED8E39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59388E-F302-49E1-A76E-8127AC06ED4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1D3F8A0-978B-42D9-9307-E456DEB9DC13}">
      <dgm:prSet/>
      <dgm:spPr/>
      <dgm:t>
        <a:bodyPr/>
        <a:lstStyle/>
        <a:p>
          <a:r>
            <a:rPr lang="en-GB" dirty="0"/>
            <a:t>Data collection</a:t>
          </a:r>
          <a:endParaRPr lang="en-US" dirty="0"/>
        </a:p>
      </dgm:t>
    </dgm:pt>
    <dgm:pt modelId="{525C1590-A44A-4BC7-BAC7-A8CE3F0F58EB}" type="parTrans" cxnId="{7BB040AA-5308-4DEA-A61B-D95AD573095C}">
      <dgm:prSet/>
      <dgm:spPr/>
      <dgm:t>
        <a:bodyPr/>
        <a:lstStyle/>
        <a:p>
          <a:endParaRPr lang="en-US"/>
        </a:p>
      </dgm:t>
    </dgm:pt>
    <dgm:pt modelId="{CE881317-AEFB-48F3-83F4-FB743AB17C9C}" type="sibTrans" cxnId="{7BB040AA-5308-4DEA-A61B-D95AD573095C}">
      <dgm:prSet/>
      <dgm:spPr/>
      <dgm:t>
        <a:bodyPr/>
        <a:lstStyle/>
        <a:p>
          <a:endParaRPr lang="en-US"/>
        </a:p>
      </dgm:t>
    </dgm:pt>
    <dgm:pt modelId="{BB1BC910-B886-400A-BDF3-B82C8EFD61CC}">
      <dgm:prSet/>
      <dgm:spPr/>
      <dgm:t>
        <a:bodyPr/>
        <a:lstStyle/>
        <a:p>
          <a:r>
            <a:rPr lang="en-GB"/>
            <a:t>Data Cleaning and preparation</a:t>
          </a:r>
          <a:endParaRPr lang="en-US"/>
        </a:p>
      </dgm:t>
    </dgm:pt>
    <dgm:pt modelId="{67397C47-997C-4F10-B6B7-1D048D641FA5}" type="parTrans" cxnId="{E5EBE416-0E6E-4646-A9FD-065E02566C19}">
      <dgm:prSet/>
      <dgm:spPr/>
      <dgm:t>
        <a:bodyPr/>
        <a:lstStyle/>
        <a:p>
          <a:endParaRPr lang="en-US"/>
        </a:p>
      </dgm:t>
    </dgm:pt>
    <dgm:pt modelId="{E8BE4050-4353-4C59-9E69-5368021941A2}" type="sibTrans" cxnId="{E5EBE416-0E6E-4646-A9FD-065E02566C19}">
      <dgm:prSet/>
      <dgm:spPr/>
      <dgm:t>
        <a:bodyPr/>
        <a:lstStyle/>
        <a:p>
          <a:endParaRPr lang="en-US"/>
        </a:p>
      </dgm:t>
    </dgm:pt>
    <dgm:pt modelId="{8B57ECCD-53B5-47E7-9BDC-5ACC6B3C7C17}">
      <dgm:prSet/>
      <dgm:spPr/>
      <dgm:t>
        <a:bodyPr/>
        <a:lstStyle/>
        <a:p>
          <a:r>
            <a:rPr lang="en-GB"/>
            <a:t>Exploratory Data Analysis</a:t>
          </a:r>
          <a:endParaRPr lang="en-US"/>
        </a:p>
      </dgm:t>
    </dgm:pt>
    <dgm:pt modelId="{68C85361-0262-48EF-9E2E-F671B414A840}" type="parTrans" cxnId="{03391A80-F30F-4389-A945-628B3A410A9D}">
      <dgm:prSet/>
      <dgm:spPr/>
      <dgm:t>
        <a:bodyPr/>
        <a:lstStyle/>
        <a:p>
          <a:endParaRPr lang="en-US"/>
        </a:p>
      </dgm:t>
    </dgm:pt>
    <dgm:pt modelId="{E46D1E8E-AA3D-4AB1-A1C8-118B559CF422}" type="sibTrans" cxnId="{03391A80-F30F-4389-A945-628B3A410A9D}">
      <dgm:prSet/>
      <dgm:spPr/>
      <dgm:t>
        <a:bodyPr/>
        <a:lstStyle/>
        <a:p>
          <a:endParaRPr lang="en-US"/>
        </a:p>
      </dgm:t>
    </dgm:pt>
    <dgm:pt modelId="{0D6EA1D9-5CEC-40DE-9E86-B7C1A82BCB6F}">
      <dgm:prSet/>
      <dgm:spPr/>
      <dgm:t>
        <a:bodyPr/>
        <a:lstStyle/>
        <a:p>
          <a:r>
            <a:rPr lang="en-GB"/>
            <a:t>Statistical Analysis</a:t>
          </a:r>
          <a:endParaRPr lang="en-US"/>
        </a:p>
      </dgm:t>
    </dgm:pt>
    <dgm:pt modelId="{4037DDE6-B029-4F56-8096-B6683C608822}" type="parTrans" cxnId="{6AC83A86-65A1-455F-A5DA-D4BD658C78A0}">
      <dgm:prSet/>
      <dgm:spPr/>
      <dgm:t>
        <a:bodyPr/>
        <a:lstStyle/>
        <a:p>
          <a:endParaRPr lang="en-US"/>
        </a:p>
      </dgm:t>
    </dgm:pt>
    <dgm:pt modelId="{C9B879F1-76D1-4F04-A35C-A328AE9B20D3}" type="sibTrans" cxnId="{6AC83A86-65A1-455F-A5DA-D4BD658C78A0}">
      <dgm:prSet/>
      <dgm:spPr/>
      <dgm:t>
        <a:bodyPr/>
        <a:lstStyle/>
        <a:p>
          <a:endParaRPr lang="en-US"/>
        </a:p>
      </dgm:t>
    </dgm:pt>
    <dgm:pt modelId="{856C46D9-3B9B-4E9E-A299-87F40521D0A5}">
      <dgm:prSet/>
      <dgm:spPr/>
      <dgm:t>
        <a:bodyPr/>
        <a:lstStyle/>
        <a:p>
          <a:r>
            <a:rPr lang="en-GB" dirty="0"/>
            <a:t>Data visualisation and reporting</a:t>
          </a:r>
          <a:endParaRPr lang="en-US" dirty="0"/>
        </a:p>
      </dgm:t>
    </dgm:pt>
    <dgm:pt modelId="{D8214163-7662-4F82-BD29-B83921F8438D}" type="parTrans" cxnId="{C896FE01-367D-4E2A-84F8-DD9E07BD07E3}">
      <dgm:prSet/>
      <dgm:spPr/>
      <dgm:t>
        <a:bodyPr/>
        <a:lstStyle/>
        <a:p>
          <a:endParaRPr lang="en-US"/>
        </a:p>
      </dgm:t>
    </dgm:pt>
    <dgm:pt modelId="{219A4EFA-3A24-450C-888C-7DF785E4FD06}" type="sibTrans" cxnId="{C896FE01-367D-4E2A-84F8-DD9E07BD07E3}">
      <dgm:prSet/>
      <dgm:spPr/>
      <dgm:t>
        <a:bodyPr/>
        <a:lstStyle/>
        <a:p>
          <a:endParaRPr lang="en-US"/>
        </a:p>
      </dgm:t>
    </dgm:pt>
    <dgm:pt modelId="{2259BB87-56F0-4777-ACD3-F3791E5E86A8}" type="pres">
      <dgm:prSet presAssocID="{2659388E-F302-49E1-A76E-8127AC06ED45}" presName="root" presStyleCnt="0">
        <dgm:presLayoutVars>
          <dgm:dir/>
          <dgm:resizeHandles val="exact"/>
        </dgm:presLayoutVars>
      </dgm:prSet>
      <dgm:spPr/>
    </dgm:pt>
    <dgm:pt modelId="{6D104DF6-E7E4-4FE4-908C-EB53C15BA307}" type="pres">
      <dgm:prSet presAssocID="{81D3F8A0-978B-42D9-9307-E456DEB9DC13}" presName="compNode" presStyleCnt="0"/>
      <dgm:spPr/>
    </dgm:pt>
    <dgm:pt modelId="{680E384D-1A66-4D63-B0F3-2D63EE6E7ACA}" type="pres">
      <dgm:prSet presAssocID="{81D3F8A0-978B-42D9-9307-E456DEB9DC13}" presName="bgRect" presStyleLbl="bgShp" presStyleIdx="0" presStyleCnt="5" custLinFactNeighborY="-23018"/>
      <dgm:spPr/>
    </dgm:pt>
    <dgm:pt modelId="{EFF2907C-A977-4C26-93F5-A601EC95C79C}" type="pres">
      <dgm:prSet presAssocID="{81D3F8A0-978B-42D9-9307-E456DEB9DC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0D33134-D1C7-4493-9498-B6B402BF020A}" type="pres">
      <dgm:prSet presAssocID="{81D3F8A0-978B-42D9-9307-E456DEB9DC13}" presName="spaceRect" presStyleCnt="0"/>
      <dgm:spPr/>
    </dgm:pt>
    <dgm:pt modelId="{7EBBC6DA-958A-468B-9E45-8D3E7277D369}" type="pres">
      <dgm:prSet presAssocID="{81D3F8A0-978B-42D9-9307-E456DEB9DC13}" presName="parTx" presStyleLbl="revTx" presStyleIdx="0" presStyleCnt="5">
        <dgm:presLayoutVars>
          <dgm:chMax val="0"/>
          <dgm:chPref val="0"/>
        </dgm:presLayoutVars>
      </dgm:prSet>
      <dgm:spPr/>
    </dgm:pt>
    <dgm:pt modelId="{7BCBEAA2-E1DC-41BD-8D50-B90CD1C4D0AE}" type="pres">
      <dgm:prSet presAssocID="{CE881317-AEFB-48F3-83F4-FB743AB17C9C}" presName="sibTrans" presStyleCnt="0"/>
      <dgm:spPr/>
    </dgm:pt>
    <dgm:pt modelId="{384B0557-3A9F-4A59-8B9C-FE1C3577F61D}" type="pres">
      <dgm:prSet presAssocID="{BB1BC910-B886-400A-BDF3-B82C8EFD61CC}" presName="compNode" presStyleCnt="0"/>
      <dgm:spPr/>
    </dgm:pt>
    <dgm:pt modelId="{2960A70B-0235-40AB-82C8-0BF9D2A85B94}" type="pres">
      <dgm:prSet presAssocID="{BB1BC910-B886-400A-BDF3-B82C8EFD61CC}" presName="bgRect" presStyleLbl="bgShp" presStyleIdx="1" presStyleCnt="5"/>
      <dgm:spPr/>
    </dgm:pt>
    <dgm:pt modelId="{D77F3E74-37C7-493E-B5DD-E82D2E80F058}" type="pres">
      <dgm:prSet presAssocID="{BB1BC910-B886-400A-BDF3-B82C8EFD61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756CF95-5B34-4E77-B542-BE983C641C91}" type="pres">
      <dgm:prSet presAssocID="{BB1BC910-B886-400A-BDF3-B82C8EFD61CC}" presName="spaceRect" presStyleCnt="0"/>
      <dgm:spPr/>
    </dgm:pt>
    <dgm:pt modelId="{95B74850-4A7D-4033-A999-39DC6BD8DC02}" type="pres">
      <dgm:prSet presAssocID="{BB1BC910-B886-400A-BDF3-B82C8EFD61CC}" presName="parTx" presStyleLbl="revTx" presStyleIdx="1" presStyleCnt="5">
        <dgm:presLayoutVars>
          <dgm:chMax val="0"/>
          <dgm:chPref val="0"/>
        </dgm:presLayoutVars>
      </dgm:prSet>
      <dgm:spPr/>
    </dgm:pt>
    <dgm:pt modelId="{740DAAB2-5795-4DED-8B92-1973A477C432}" type="pres">
      <dgm:prSet presAssocID="{E8BE4050-4353-4C59-9E69-5368021941A2}" presName="sibTrans" presStyleCnt="0"/>
      <dgm:spPr/>
    </dgm:pt>
    <dgm:pt modelId="{7C03DC84-8C56-4136-81C9-813C3FA488F4}" type="pres">
      <dgm:prSet presAssocID="{8B57ECCD-53B5-47E7-9BDC-5ACC6B3C7C17}" presName="compNode" presStyleCnt="0"/>
      <dgm:spPr/>
    </dgm:pt>
    <dgm:pt modelId="{61DD1E3E-D305-47AE-9BF8-F97836F041EC}" type="pres">
      <dgm:prSet presAssocID="{8B57ECCD-53B5-47E7-9BDC-5ACC6B3C7C17}" presName="bgRect" presStyleLbl="bgShp" presStyleIdx="2" presStyleCnt="5"/>
      <dgm:spPr/>
    </dgm:pt>
    <dgm:pt modelId="{2FD21772-558F-4488-8AA6-7180C418705B}" type="pres">
      <dgm:prSet presAssocID="{8B57ECCD-53B5-47E7-9BDC-5ACC6B3C7C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FDB2DEC2-BA0F-45E5-BEF5-071ED67B997C}" type="pres">
      <dgm:prSet presAssocID="{8B57ECCD-53B5-47E7-9BDC-5ACC6B3C7C17}" presName="spaceRect" presStyleCnt="0"/>
      <dgm:spPr/>
    </dgm:pt>
    <dgm:pt modelId="{B097941C-09CD-4710-B165-4444A638628B}" type="pres">
      <dgm:prSet presAssocID="{8B57ECCD-53B5-47E7-9BDC-5ACC6B3C7C17}" presName="parTx" presStyleLbl="revTx" presStyleIdx="2" presStyleCnt="5">
        <dgm:presLayoutVars>
          <dgm:chMax val="0"/>
          <dgm:chPref val="0"/>
        </dgm:presLayoutVars>
      </dgm:prSet>
      <dgm:spPr/>
    </dgm:pt>
    <dgm:pt modelId="{4493123B-FC8D-4AC6-9FD3-86D126C451FA}" type="pres">
      <dgm:prSet presAssocID="{E46D1E8E-AA3D-4AB1-A1C8-118B559CF422}" presName="sibTrans" presStyleCnt="0"/>
      <dgm:spPr/>
    </dgm:pt>
    <dgm:pt modelId="{AD976A40-4E9F-4764-A087-0409B3F89365}" type="pres">
      <dgm:prSet presAssocID="{0D6EA1D9-5CEC-40DE-9E86-B7C1A82BCB6F}" presName="compNode" presStyleCnt="0"/>
      <dgm:spPr/>
    </dgm:pt>
    <dgm:pt modelId="{031EF110-2E20-4968-B1AD-F702076E38A6}" type="pres">
      <dgm:prSet presAssocID="{0D6EA1D9-5CEC-40DE-9E86-B7C1A82BCB6F}" presName="bgRect" presStyleLbl="bgShp" presStyleIdx="3" presStyleCnt="5"/>
      <dgm:spPr/>
    </dgm:pt>
    <dgm:pt modelId="{FBA1FD43-25E6-4D92-A2C6-AA3C69315932}" type="pres">
      <dgm:prSet presAssocID="{0D6EA1D9-5CEC-40DE-9E86-B7C1A82BCB6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C5A473E-4978-4AD0-901F-F7DC2858326C}" type="pres">
      <dgm:prSet presAssocID="{0D6EA1D9-5CEC-40DE-9E86-B7C1A82BCB6F}" presName="spaceRect" presStyleCnt="0"/>
      <dgm:spPr/>
    </dgm:pt>
    <dgm:pt modelId="{80A2E5AE-3680-4842-B951-EB043F8980A4}" type="pres">
      <dgm:prSet presAssocID="{0D6EA1D9-5CEC-40DE-9E86-B7C1A82BCB6F}" presName="parTx" presStyleLbl="revTx" presStyleIdx="3" presStyleCnt="5">
        <dgm:presLayoutVars>
          <dgm:chMax val="0"/>
          <dgm:chPref val="0"/>
        </dgm:presLayoutVars>
      </dgm:prSet>
      <dgm:spPr/>
    </dgm:pt>
    <dgm:pt modelId="{3962B857-7B56-42D0-AF3A-D4B002E31AEC}" type="pres">
      <dgm:prSet presAssocID="{C9B879F1-76D1-4F04-A35C-A328AE9B20D3}" presName="sibTrans" presStyleCnt="0"/>
      <dgm:spPr/>
    </dgm:pt>
    <dgm:pt modelId="{AA47D4FF-DD34-48B2-96AE-A28C0EA8A46D}" type="pres">
      <dgm:prSet presAssocID="{856C46D9-3B9B-4E9E-A299-87F40521D0A5}" presName="compNode" presStyleCnt="0"/>
      <dgm:spPr/>
    </dgm:pt>
    <dgm:pt modelId="{64EC8E8B-B0A9-4338-98F6-6DC1ADAAB71D}" type="pres">
      <dgm:prSet presAssocID="{856C46D9-3B9B-4E9E-A299-87F40521D0A5}" presName="bgRect" presStyleLbl="bgShp" presStyleIdx="4" presStyleCnt="5"/>
      <dgm:spPr/>
    </dgm:pt>
    <dgm:pt modelId="{04AA9245-213D-48CE-840A-491ECAA24B1C}" type="pres">
      <dgm:prSet presAssocID="{856C46D9-3B9B-4E9E-A299-87F40521D0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521C86FB-4005-4180-A8E5-6BE8DF38F692}" type="pres">
      <dgm:prSet presAssocID="{856C46D9-3B9B-4E9E-A299-87F40521D0A5}" presName="spaceRect" presStyleCnt="0"/>
      <dgm:spPr/>
    </dgm:pt>
    <dgm:pt modelId="{70AAF322-C968-47CB-8916-E4DA4B8C7766}" type="pres">
      <dgm:prSet presAssocID="{856C46D9-3B9B-4E9E-A299-87F40521D0A5}" presName="parTx" presStyleLbl="revTx" presStyleIdx="4" presStyleCnt="5">
        <dgm:presLayoutVars>
          <dgm:chMax val="0"/>
          <dgm:chPref val="0"/>
        </dgm:presLayoutVars>
      </dgm:prSet>
      <dgm:spPr/>
    </dgm:pt>
  </dgm:ptLst>
  <dgm:cxnLst>
    <dgm:cxn modelId="{C896FE01-367D-4E2A-84F8-DD9E07BD07E3}" srcId="{2659388E-F302-49E1-A76E-8127AC06ED45}" destId="{856C46D9-3B9B-4E9E-A299-87F40521D0A5}" srcOrd="4" destOrd="0" parTransId="{D8214163-7662-4F82-BD29-B83921F8438D}" sibTransId="{219A4EFA-3A24-450C-888C-7DF785E4FD06}"/>
    <dgm:cxn modelId="{3C341A12-DFBF-41CE-AFA0-7AD109F0A454}" type="presOf" srcId="{BB1BC910-B886-400A-BDF3-B82C8EFD61CC}" destId="{95B74850-4A7D-4033-A999-39DC6BD8DC02}" srcOrd="0" destOrd="0" presId="urn:microsoft.com/office/officeart/2018/2/layout/IconVerticalSolidList"/>
    <dgm:cxn modelId="{E5EBE416-0E6E-4646-A9FD-065E02566C19}" srcId="{2659388E-F302-49E1-A76E-8127AC06ED45}" destId="{BB1BC910-B886-400A-BDF3-B82C8EFD61CC}" srcOrd="1" destOrd="0" parTransId="{67397C47-997C-4F10-B6B7-1D048D641FA5}" sibTransId="{E8BE4050-4353-4C59-9E69-5368021941A2}"/>
    <dgm:cxn modelId="{7437AA6A-BFB0-49B7-946E-66C50C535B5E}" type="presOf" srcId="{81D3F8A0-978B-42D9-9307-E456DEB9DC13}" destId="{7EBBC6DA-958A-468B-9E45-8D3E7277D369}" srcOrd="0" destOrd="0" presId="urn:microsoft.com/office/officeart/2018/2/layout/IconVerticalSolidList"/>
    <dgm:cxn modelId="{F797396D-6C0E-4053-9467-9F1BD98789E8}" type="presOf" srcId="{856C46D9-3B9B-4E9E-A299-87F40521D0A5}" destId="{70AAF322-C968-47CB-8916-E4DA4B8C7766}" srcOrd="0" destOrd="0" presId="urn:microsoft.com/office/officeart/2018/2/layout/IconVerticalSolidList"/>
    <dgm:cxn modelId="{03391A80-F30F-4389-A945-628B3A410A9D}" srcId="{2659388E-F302-49E1-A76E-8127AC06ED45}" destId="{8B57ECCD-53B5-47E7-9BDC-5ACC6B3C7C17}" srcOrd="2" destOrd="0" parTransId="{68C85361-0262-48EF-9E2E-F671B414A840}" sibTransId="{E46D1E8E-AA3D-4AB1-A1C8-118B559CF422}"/>
    <dgm:cxn modelId="{6AC83A86-65A1-455F-A5DA-D4BD658C78A0}" srcId="{2659388E-F302-49E1-A76E-8127AC06ED45}" destId="{0D6EA1D9-5CEC-40DE-9E86-B7C1A82BCB6F}" srcOrd="3" destOrd="0" parTransId="{4037DDE6-B029-4F56-8096-B6683C608822}" sibTransId="{C9B879F1-76D1-4F04-A35C-A328AE9B20D3}"/>
    <dgm:cxn modelId="{9E4A918C-F66A-435A-86BE-C4FA46989B49}" type="presOf" srcId="{0D6EA1D9-5CEC-40DE-9E86-B7C1A82BCB6F}" destId="{80A2E5AE-3680-4842-B951-EB043F8980A4}" srcOrd="0" destOrd="0" presId="urn:microsoft.com/office/officeart/2018/2/layout/IconVerticalSolidList"/>
    <dgm:cxn modelId="{66696D97-A3C3-4334-A55D-4F0EC80EAC95}" type="presOf" srcId="{8B57ECCD-53B5-47E7-9BDC-5ACC6B3C7C17}" destId="{B097941C-09CD-4710-B165-4444A638628B}" srcOrd="0" destOrd="0" presId="urn:microsoft.com/office/officeart/2018/2/layout/IconVerticalSolidList"/>
    <dgm:cxn modelId="{7BB040AA-5308-4DEA-A61B-D95AD573095C}" srcId="{2659388E-F302-49E1-A76E-8127AC06ED45}" destId="{81D3F8A0-978B-42D9-9307-E456DEB9DC13}" srcOrd="0" destOrd="0" parTransId="{525C1590-A44A-4BC7-BAC7-A8CE3F0F58EB}" sibTransId="{CE881317-AEFB-48F3-83F4-FB743AB17C9C}"/>
    <dgm:cxn modelId="{9A0D7FC0-4143-420E-9150-49032F91D3B5}" type="presOf" srcId="{2659388E-F302-49E1-A76E-8127AC06ED45}" destId="{2259BB87-56F0-4777-ACD3-F3791E5E86A8}" srcOrd="0" destOrd="0" presId="urn:microsoft.com/office/officeart/2018/2/layout/IconVerticalSolidList"/>
    <dgm:cxn modelId="{A79A97FB-309B-4392-93E1-AD861E2FEF89}" type="presParOf" srcId="{2259BB87-56F0-4777-ACD3-F3791E5E86A8}" destId="{6D104DF6-E7E4-4FE4-908C-EB53C15BA307}" srcOrd="0" destOrd="0" presId="urn:microsoft.com/office/officeart/2018/2/layout/IconVerticalSolidList"/>
    <dgm:cxn modelId="{B6837198-F79B-4C45-A72A-03D944CFB61F}" type="presParOf" srcId="{6D104DF6-E7E4-4FE4-908C-EB53C15BA307}" destId="{680E384D-1A66-4D63-B0F3-2D63EE6E7ACA}" srcOrd="0" destOrd="0" presId="urn:microsoft.com/office/officeart/2018/2/layout/IconVerticalSolidList"/>
    <dgm:cxn modelId="{29A3A4F4-E7A8-4E4E-BECD-0F371FFA4AA1}" type="presParOf" srcId="{6D104DF6-E7E4-4FE4-908C-EB53C15BA307}" destId="{EFF2907C-A977-4C26-93F5-A601EC95C79C}" srcOrd="1" destOrd="0" presId="urn:microsoft.com/office/officeart/2018/2/layout/IconVerticalSolidList"/>
    <dgm:cxn modelId="{6C70A755-CAD2-4046-85D4-3604D8282811}" type="presParOf" srcId="{6D104DF6-E7E4-4FE4-908C-EB53C15BA307}" destId="{C0D33134-D1C7-4493-9498-B6B402BF020A}" srcOrd="2" destOrd="0" presId="urn:microsoft.com/office/officeart/2018/2/layout/IconVerticalSolidList"/>
    <dgm:cxn modelId="{59BA7454-6C46-4161-9593-BF62B3424F79}" type="presParOf" srcId="{6D104DF6-E7E4-4FE4-908C-EB53C15BA307}" destId="{7EBBC6DA-958A-468B-9E45-8D3E7277D369}" srcOrd="3" destOrd="0" presId="urn:microsoft.com/office/officeart/2018/2/layout/IconVerticalSolidList"/>
    <dgm:cxn modelId="{F34BA3B5-3741-432E-B51C-90EF08800D7E}" type="presParOf" srcId="{2259BB87-56F0-4777-ACD3-F3791E5E86A8}" destId="{7BCBEAA2-E1DC-41BD-8D50-B90CD1C4D0AE}" srcOrd="1" destOrd="0" presId="urn:microsoft.com/office/officeart/2018/2/layout/IconVerticalSolidList"/>
    <dgm:cxn modelId="{0879A3D7-52D4-485C-805B-D3A23559471E}" type="presParOf" srcId="{2259BB87-56F0-4777-ACD3-F3791E5E86A8}" destId="{384B0557-3A9F-4A59-8B9C-FE1C3577F61D}" srcOrd="2" destOrd="0" presId="urn:microsoft.com/office/officeart/2018/2/layout/IconVerticalSolidList"/>
    <dgm:cxn modelId="{1BC37497-A39C-48A8-819B-A16C69B63D1A}" type="presParOf" srcId="{384B0557-3A9F-4A59-8B9C-FE1C3577F61D}" destId="{2960A70B-0235-40AB-82C8-0BF9D2A85B94}" srcOrd="0" destOrd="0" presId="urn:microsoft.com/office/officeart/2018/2/layout/IconVerticalSolidList"/>
    <dgm:cxn modelId="{52C0E020-C3BB-4874-9B7F-268B27438EB6}" type="presParOf" srcId="{384B0557-3A9F-4A59-8B9C-FE1C3577F61D}" destId="{D77F3E74-37C7-493E-B5DD-E82D2E80F058}" srcOrd="1" destOrd="0" presId="urn:microsoft.com/office/officeart/2018/2/layout/IconVerticalSolidList"/>
    <dgm:cxn modelId="{C094608D-2B7D-4A7A-B503-C283C55801F7}" type="presParOf" srcId="{384B0557-3A9F-4A59-8B9C-FE1C3577F61D}" destId="{3756CF95-5B34-4E77-B542-BE983C641C91}" srcOrd="2" destOrd="0" presId="urn:microsoft.com/office/officeart/2018/2/layout/IconVerticalSolidList"/>
    <dgm:cxn modelId="{614D294E-EF9A-4FFB-96B3-40338DAD16C1}" type="presParOf" srcId="{384B0557-3A9F-4A59-8B9C-FE1C3577F61D}" destId="{95B74850-4A7D-4033-A999-39DC6BD8DC02}" srcOrd="3" destOrd="0" presId="urn:microsoft.com/office/officeart/2018/2/layout/IconVerticalSolidList"/>
    <dgm:cxn modelId="{60FC8314-4CCC-453E-8228-E670CB72474E}" type="presParOf" srcId="{2259BB87-56F0-4777-ACD3-F3791E5E86A8}" destId="{740DAAB2-5795-4DED-8B92-1973A477C432}" srcOrd="3" destOrd="0" presId="urn:microsoft.com/office/officeart/2018/2/layout/IconVerticalSolidList"/>
    <dgm:cxn modelId="{7F99393C-C6E1-4A2B-9552-063039B627A6}" type="presParOf" srcId="{2259BB87-56F0-4777-ACD3-F3791E5E86A8}" destId="{7C03DC84-8C56-4136-81C9-813C3FA488F4}" srcOrd="4" destOrd="0" presId="urn:microsoft.com/office/officeart/2018/2/layout/IconVerticalSolidList"/>
    <dgm:cxn modelId="{B4C1D8A2-6327-49CA-AB60-CC04D74C443E}" type="presParOf" srcId="{7C03DC84-8C56-4136-81C9-813C3FA488F4}" destId="{61DD1E3E-D305-47AE-9BF8-F97836F041EC}" srcOrd="0" destOrd="0" presId="urn:microsoft.com/office/officeart/2018/2/layout/IconVerticalSolidList"/>
    <dgm:cxn modelId="{3ED4C154-EA7A-428F-A715-039F1CA10711}" type="presParOf" srcId="{7C03DC84-8C56-4136-81C9-813C3FA488F4}" destId="{2FD21772-558F-4488-8AA6-7180C418705B}" srcOrd="1" destOrd="0" presId="urn:microsoft.com/office/officeart/2018/2/layout/IconVerticalSolidList"/>
    <dgm:cxn modelId="{B264AEAC-7B02-439C-933F-3FBDA85974CD}" type="presParOf" srcId="{7C03DC84-8C56-4136-81C9-813C3FA488F4}" destId="{FDB2DEC2-BA0F-45E5-BEF5-071ED67B997C}" srcOrd="2" destOrd="0" presId="urn:microsoft.com/office/officeart/2018/2/layout/IconVerticalSolidList"/>
    <dgm:cxn modelId="{8F6A8984-6CE1-4877-9C08-EA9CCC15708D}" type="presParOf" srcId="{7C03DC84-8C56-4136-81C9-813C3FA488F4}" destId="{B097941C-09CD-4710-B165-4444A638628B}" srcOrd="3" destOrd="0" presId="urn:microsoft.com/office/officeart/2018/2/layout/IconVerticalSolidList"/>
    <dgm:cxn modelId="{CBAF68C4-F1BA-4081-BE8C-1C524E531C4F}" type="presParOf" srcId="{2259BB87-56F0-4777-ACD3-F3791E5E86A8}" destId="{4493123B-FC8D-4AC6-9FD3-86D126C451FA}" srcOrd="5" destOrd="0" presId="urn:microsoft.com/office/officeart/2018/2/layout/IconVerticalSolidList"/>
    <dgm:cxn modelId="{B8FAD1CB-F427-4C39-A1A2-F3BBD52B3F1D}" type="presParOf" srcId="{2259BB87-56F0-4777-ACD3-F3791E5E86A8}" destId="{AD976A40-4E9F-4764-A087-0409B3F89365}" srcOrd="6" destOrd="0" presId="urn:microsoft.com/office/officeart/2018/2/layout/IconVerticalSolidList"/>
    <dgm:cxn modelId="{E8F038B9-794C-4F81-A52B-D9654C7B5961}" type="presParOf" srcId="{AD976A40-4E9F-4764-A087-0409B3F89365}" destId="{031EF110-2E20-4968-B1AD-F702076E38A6}" srcOrd="0" destOrd="0" presId="urn:microsoft.com/office/officeart/2018/2/layout/IconVerticalSolidList"/>
    <dgm:cxn modelId="{4D0D6DFA-385D-4978-AF78-41AD26B8F2BA}" type="presParOf" srcId="{AD976A40-4E9F-4764-A087-0409B3F89365}" destId="{FBA1FD43-25E6-4D92-A2C6-AA3C69315932}" srcOrd="1" destOrd="0" presId="urn:microsoft.com/office/officeart/2018/2/layout/IconVerticalSolidList"/>
    <dgm:cxn modelId="{1A3639B0-5E4C-42AC-B203-19D7ED6347D1}" type="presParOf" srcId="{AD976A40-4E9F-4764-A087-0409B3F89365}" destId="{6C5A473E-4978-4AD0-901F-F7DC2858326C}" srcOrd="2" destOrd="0" presId="urn:microsoft.com/office/officeart/2018/2/layout/IconVerticalSolidList"/>
    <dgm:cxn modelId="{B3BB25AD-FF10-4A15-8ED7-719F75FB4D40}" type="presParOf" srcId="{AD976A40-4E9F-4764-A087-0409B3F89365}" destId="{80A2E5AE-3680-4842-B951-EB043F8980A4}" srcOrd="3" destOrd="0" presId="urn:microsoft.com/office/officeart/2018/2/layout/IconVerticalSolidList"/>
    <dgm:cxn modelId="{CA117676-DFE3-462B-BD11-980106761AD1}" type="presParOf" srcId="{2259BB87-56F0-4777-ACD3-F3791E5E86A8}" destId="{3962B857-7B56-42D0-AF3A-D4B002E31AEC}" srcOrd="7" destOrd="0" presId="urn:microsoft.com/office/officeart/2018/2/layout/IconVerticalSolidList"/>
    <dgm:cxn modelId="{54F14EF3-8D12-45E1-AC56-6F59CC17D27E}" type="presParOf" srcId="{2259BB87-56F0-4777-ACD3-F3791E5E86A8}" destId="{AA47D4FF-DD34-48B2-96AE-A28C0EA8A46D}" srcOrd="8" destOrd="0" presId="urn:microsoft.com/office/officeart/2018/2/layout/IconVerticalSolidList"/>
    <dgm:cxn modelId="{17F5AB52-7815-4333-A46C-B1A6844CAD11}" type="presParOf" srcId="{AA47D4FF-DD34-48B2-96AE-A28C0EA8A46D}" destId="{64EC8E8B-B0A9-4338-98F6-6DC1ADAAB71D}" srcOrd="0" destOrd="0" presId="urn:microsoft.com/office/officeart/2018/2/layout/IconVerticalSolidList"/>
    <dgm:cxn modelId="{7B92B40D-D8A8-4C94-BA37-148804F1428E}" type="presParOf" srcId="{AA47D4FF-DD34-48B2-96AE-A28C0EA8A46D}" destId="{04AA9245-213D-48CE-840A-491ECAA24B1C}" srcOrd="1" destOrd="0" presId="urn:microsoft.com/office/officeart/2018/2/layout/IconVerticalSolidList"/>
    <dgm:cxn modelId="{8F9D22E3-B455-4BC7-80BD-1151C38687D6}" type="presParOf" srcId="{AA47D4FF-DD34-48B2-96AE-A28C0EA8A46D}" destId="{521C86FB-4005-4180-A8E5-6BE8DF38F692}" srcOrd="2" destOrd="0" presId="urn:microsoft.com/office/officeart/2018/2/layout/IconVerticalSolidList"/>
    <dgm:cxn modelId="{49FE98B1-4DE3-4979-A265-C5D8CA1CCDB8}" type="presParOf" srcId="{AA47D4FF-DD34-48B2-96AE-A28C0EA8A46D}" destId="{70AAF322-C968-47CB-8916-E4DA4B8C77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1D836F-3554-4C7F-9BE1-15518521F584}"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5D6E0C4-0181-42D2-91C5-6F4435840129}">
      <dgm:prSet/>
      <dgm:spPr/>
      <dgm:t>
        <a:bodyPr/>
        <a:lstStyle/>
        <a:p>
          <a:r>
            <a:rPr lang="en-GB" b="0" i="0" baseline="0"/>
            <a:t>H0: There’s no relationship between cookies sold and the month they were sold by.</a:t>
          </a:r>
          <a:endParaRPr lang="en-US"/>
        </a:p>
      </dgm:t>
    </dgm:pt>
    <dgm:pt modelId="{C0DBEE30-266E-499A-8C61-D02F2DB5937D}" type="parTrans" cxnId="{2C2C8175-7D63-42A9-8E0F-B81F05E41512}">
      <dgm:prSet/>
      <dgm:spPr/>
      <dgm:t>
        <a:bodyPr/>
        <a:lstStyle/>
        <a:p>
          <a:endParaRPr lang="en-US"/>
        </a:p>
      </dgm:t>
    </dgm:pt>
    <dgm:pt modelId="{C51A2B45-B523-4E07-A46E-BF1E20FAD114}" type="sibTrans" cxnId="{2C2C8175-7D63-42A9-8E0F-B81F05E41512}">
      <dgm:prSet/>
      <dgm:spPr/>
      <dgm:t>
        <a:bodyPr/>
        <a:lstStyle/>
        <a:p>
          <a:endParaRPr lang="en-US"/>
        </a:p>
      </dgm:t>
    </dgm:pt>
    <dgm:pt modelId="{0A9FC955-3920-4CB0-AAEB-5163486D2D88}">
      <dgm:prSet/>
      <dgm:spPr/>
      <dgm:t>
        <a:bodyPr/>
        <a:lstStyle/>
        <a:p>
          <a:r>
            <a:rPr lang="en-GB" b="0" i="0" baseline="0"/>
            <a:t>H1: Cookie sales increase due to seasonal trends.</a:t>
          </a:r>
          <a:endParaRPr lang="en-US"/>
        </a:p>
      </dgm:t>
    </dgm:pt>
    <dgm:pt modelId="{018193ED-C711-4124-B414-F0F93CD0DFC4}" type="parTrans" cxnId="{9EB47B4A-581F-4417-86AE-04081FFCCCDE}">
      <dgm:prSet/>
      <dgm:spPr/>
      <dgm:t>
        <a:bodyPr/>
        <a:lstStyle/>
        <a:p>
          <a:endParaRPr lang="en-US"/>
        </a:p>
      </dgm:t>
    </dgm:pt>
    <dgm:pt modelId="{D102C186-43DD-4E24-806E-6530DE28182C}" type="sibTrans" cxnId="{9EB47B4A-581F-4417-86AE-04081FFCCCDE}">
      <dgm:prSet/>
      <dgm:spPr/>
      <dgm:t>
        <a:bodyPr/>
        <a:lstStyle/>
        <a:p>
          <a:endParaRPr lang="en-US"/>
        </a:p>
      </dgm:t>
    </dgm:pt>
    <dgm:pt modelId="{226DA673-BC50-455A-BEEF-EAF4CDB4C36F}" type="pres">
      <dgm:prSet presAssocID="{F21D836F-3554-4C7F-9BE1-15518521F584}" presName="hierChild1" presStyleCnt="0">
        <dgm:presLayoutVars>
          <dgm:chPref val="1"/>
          <dgm:dir/>
          <dgm:animOne val="branch"/>
          <dgm:animLvl val="lvl"/>
          <dgm:resizeHandles/>
        </dgm:presLayoutVars>
      </dgm:prSet>
      <dgm:spPr/>
    </dgm:pt>
    <dgm:pt modelId="{A3DDD57F-4DF6-449E-BCD1-AA1C4644556D}" type="pres">
      <dgm:prSet presAssocID="{C5D6E0C4-0181-42D2-91C5-6F4435840129}" presName="hierRoot1" presStyleCnt="0"/>
      <dgm:spPr/>
    </dgm:pt>
    <dgm:pt modelId="{4834C1A0-B2F6-45EA-9978-0B8B70D28490}" type="pres">
      <dgm:prSet presAssocID="{C5D6E0C4-0181-42D2-91C5-6F4435840129}" presName="composite" presStyleCnt="0"/>
      <dgm:spPr/>
    </dgm:pt>
    <dgm:pt modelId="{792AB1F4-E9FD-4F06-A8C5-3CA3695157FF}" type="pres">
      <dgm:prSet presAssocID="{C5D6E0C4-0181-42D2-91C5-6F4435840129}" presName="background" presStyleLbl="node0" presStyleIdx="0" presStyleCnt="2"/>
      <dgm:spPr/>
    </dgm:pt>
    <dgm:pt modelId="{367C9FBB-8467-45C4-847C-79C891342CB9}" type="pres">
      <dgm:prSet presAssocID="{C5D6E0C4-0181-42D2-91C5-6F4435840129}" presName="text" presStyleLbl="fgAcc0" presStyleIdx="0" presStyleCnt="2">
        <dgm:presLayoutVars>
          <dgm:chPref val="3"/>
        </dgm:presLayoutVars>
      </dgm:prSet>
      <dgm:spPr/>
    </dgm:pt>
    <dgm:pt modelId="{7AE4252F-585C-4F66-A037-2000AB901474}" type="pres">
      <dgm:prSet presAssocID="{C5D6E0C4-0181-42D2-91C5-6F4435840129}" presName="hierChild2" presStyleCnt="0"/>
      <dgm:spPr/>
    </dgm:pt>
    <dgm:pt modelId="{EE742814-2285-4253-8FF3-0DFE71B9963A}" type="pres">
      <dgm:prSet presAssocID="{0A9FC955-3920-4CB0-AAEB-5163486D2D88}" presName="hierRoot1" presStyleCnt="0"/>
      <dgm:spPr/>
    </dgm:pt>
    <dgm:pt modelId="{D22138FB-591F-4DA7-9A0E-AA21E2D2A709}" type="pres">
      <dgm:prSet presAssocID="{0A9FC955-3920-4CB0-AAEB-5163486D2D88}" presName="composite" presStyleCnt="0"/>
      <dgm:spPr/>
    </dgm:pt>
    <dgm:pt modelId="{7CE409F7-0718-432C-ADD7-FAFEACBF0995}" type="pres">
      <dgm:prSet presAssocID="{0A9FC955-3920-4CB0-AAEB-5163486D2D88}" presName="background" presStyleLbl="node0" presStyleIdx="1" presStyleCnt="2"/>
      <dgm:spPr/>
    </dgm:pt>
    <dgm:pt modelId="{CB221373-0BCD-4EE7-8C31-D2074E934FAC}" type="pres">
      <dgm:prSet presAssocID="{0A9FC955-3920-4CB0-AAEB-5163486D2D88}" presName="text" presStyleLbl="fgAcc0" presStyleIdx="1" presStyleCnt="2">
        <dgm:presLayoutVars>
          <dgm:chPref val="3"/>
        </dgm:presLayoutVars>
      </dgm:prSet>
      <dgm:spPr/>
    </dgm:pt>
    <dgm:pt modelId="{E0DE2C19-1C10-4A07-8AFB-9053F525E164}" type="pres">
      <dgm:prSet presAssocID="{0A9FC955-3920-4CB0-AAEB-5163486D2D88}" presName="hierChild2" presStyleCnt="0"/>
      <dgm:spPr/>
    </dgm:pt>
  </dgm:ptLst>
  <dgm:cxnLst>
    <dgm:cxn modelId="{72E34306-FDE7-43C3-8CD4-BF167BB20DB3}" type="presOf" srcId="{0A9FC955-3920-4CB0-AAEB-5163486D2D88}" destId="{CB221373-0BCD-4EE7-8C31-D2074E934FAC}" srcOrd="0" destOrd="0" presId="urn:microsoft.com/office/officeart/2005/8/layout/hierarchy1"/>
    <dgm:cxn modelId="{9EB47B4A-581F-4417-86AE-04081FFCCCDE}" srcId="{F21D836F-3554-4C7F-9BE1-15518521F584}" destId="{0A9FC955-3920-4CB0-AAEB-5163486D2D88}" srcOrd="1" destOrd="0" parTransId="{018193ED-C711-4124-B414-F0F93CD0DFC4}" sibTransId="{D102C186-43DD-4E24-806E-6530DE28182C}"/>
    <dgm:cxn modelId="{2C2C8175-7D63-42A9-8E0F-B81F05E41512}" srcId="{F21D836F-3554-4C7F-9BE1-15518521F584}" destId="{C5D6E0C4-0181-42D2-91C5-6F4435840129}" srcOrd="0" destOrd="0" parTransId="{C0DBEE30-266E-499A-8C61-D02F2DB5937D}" sibTransId="{C51A2B45-B523-4E07-A46E-BF1E20FAD114}"/>
    <dgm:cxn modelId="{C0F01ACD-37C4-43B6-B43C-788EF308F469}" type="presOf" srcId="{F21D836F-3554-4C7F-9BE1-15518521F584}" destId="{226DA673-BC50-455A-BEEF-EAF4CDB4C36F}" srcOrd="0" destOrd="0" presId="urn:microsoft.com/office/officeart/2005/8/layout/hierarchy1"/>
    <dgm:cxn modelId="{D47DABCD-024F-4141-98B3-6453023BB898}" type="presOf" srcId="{C5D6E0C4-0181-42D2-91C5-6F4435840129}" destId="{367C9FBB-8467-45C4-847C-79C891342CB9}" srcOrd="0" destOrd="0" presId="urn:microsoft.com/office/officeart/2005/8/layout/hierarchy1"/>
    <dgm:cxn modelId="{D1CCD039-982C-438C-8006-1894ADA752B8}" type="presParOf" srcId="{226DA673-BC50-455A-BEEF-EAF4CDB4C36F}" destId="{A3DDD57F-4DF6-449E-BCD1-AA1C4644556D}" srcOrd="0" destOrd="0" presId="urn:microsoft.com/office/officeart/2005/8/layout/hierarchy1"/>
    <dgm:cxn modelId="{5686EC68-7010-4CAD-8C94-74711F44F01D}" type="presParOf" srcId="{A3DDD57F-4DF6-449E-BCD1-AA1C4644556D}" destId="{4834C1A0-B2F6-45EA-9978-0B8B70D28490}" srcOrd="0" destOrd="0" presId="urn:microsoft.com/office/officeart/2005/8/layout/hierarchy1"/>
    <dgm:cxn modelId="{C964226B-A47C-4A38-8AD6-7C31687905D1}" type="presParOf" srcId="{4834C1A0-B2F6-45EA-9978-0B8B70D28490}" destId="{792AB1F4-E9FD-4F06-A8C5-3CA3695157FF}" srcOrd="0" destOrd="0" presId="urn:microsoft.com/office/officeart/2005/8/layout/hierarchy1"/>
    <dgm:cxn modelId="{426543CB-1D98-403A-BED7-3C597D3DE919}" type="presParOf" srcId="{4834C1A0-B2F6-45EA-9978-0B8B70D28490}" destId="{367C9FBB-8467-45C4-847C-79C891342CB9}" srcOrd="1" destOrd="0" presId="urn:microsoft.com/office/officeart/2005/8/layout/hierarchy1"/>
    <dgm:cxn modelId="{7CF52B24-BDE2-4769-83D1-0D28CB927C4E}" type="presParOf" srcId="{A3DDD57F-4DF6-449E-BCD1-AA1C4644556D}" destId="{7AE4252F-585C-4F66-A037-2000AB901474}" srcOrd="1" destOrd="0" presId="urn:microsoft.com/office/officeart/2005/8/layout/hierarchy1"/>
    <dgm:cxn modelId="{6BFF17D8-4B53-43DE-9D72-2F5EC31B79F6}" type="presParOf" srcId="{226DA673-BC50-455A-BEEF-EAF4CDB4C36F}" destId="{EE742814-2285-4253-8FF3-0DFE71B9963A}" srcOrd="1" destOrd="0" presId="urn:microsoft.com/office/officeart/2005/8/layout/hierarchy1"/>
    <dgm:cxn modelId="{B2B21174-602D-4EBB-812C-8BBF130899C6}" type="presParOf" srcId="{EE742814-2285-4253-8FF3-0DFE71B9963A}" destId="{D22138FB-591F-4DA7-9A0E-AA21E2D2A709}" srcOrd="0" destOrd="0" presId="urn:microsoft.com/office/officeart/2005/8/layout/hierarchy1"/>
    <dgm:cxn modelId="{01DFA8A2-14FC-4E9B-B8C8-6CC8B9D6608B}" type="presParOf" srcId="{D22138FB-591F-4DA7-9A0E-AA21E2D2A709}" destId="{7CE409F7-0718-432C-ADD7-FAFEACBF0995}" srcOrd="0" destOrd="0" presId="urn:microsoft.com/office/officeart/2005/8/layout/hierarchy1"/>
    <dgm:cxn modelId="{7103BEC8-2D02-48FA-A5FD-CCB96B9CAEFC}" type="presParOf" srcId="{D22138FB-591F-4DA7-9A0E-AA21E2D2A709}" destId="{CB221373-0BCD-4EE7-8C31-D2074E934FAC}" srcOrd="1" destOrd="0" presId="urn:microsoft.com/office/officeart/2005/8/layout/hierarchy1"/>
    <dgm:cxn modelId="{0E276117-52C4-444B-9295-2528BA0CE558}" type="presParOf" srcId="{EE742814-2285-4253-8FF3-0DFE71B9963A}" destId="{E0DE2C19-1C10-4A07-8AFB-9053F525E16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62B372-B6D6-40A0-A8FD-DF8F9FA2A47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E047506-8ACF-461F-8D60-08B87897905F}">
      <dgm:prSet/>
      <dgm:spPr/>
      <dgm:t>
        <a:bodyPr/>
        <a:lstStyle/>
        <a:p>
          <a:r>
            <a:rPr lang="en-GB" b="1" dirty="0"/>
            <a:t>Product Performance</a:t>
          </a:r>
          <a:endParaRPr lang="en-US" dirty="0"/>
        </a:p>
      </dgm:t>
    </dgm:pt>
    <dgm:pt modelId="{654F3E08-2177-42FB-9E99-2A32D05E1197}" type="parTrans" cxnId="{F7358A01-A71D-439F-BB41-27914E78F802}">
      <dgm:prSet/>
      <dgm:spPr/>
      <dgm:t>
        <a:bodyPr/>
        <a:lstStyle/>
        <a:p>
          <a:endParaRPr lang="en-US"/>
        </a:p>
      </dgm:t>
    </dgm:pt>
    <dgm:pt modelId="{C108D37B-927A-4239-B31B-DBE9F7224875}" type="sibTrans" cxnId="{F7358A01-A71D-439F-BB41-27914E78F802}">
      <dgm:prSet/>
      <dgm:spPr/>
      <dgm:t>
        <a:bodyPr/>
        <a:lstStyle/>
        <a:p>
          <a:endParaRPr lang="en-US"/>
        </a:p>
      </dgm:t>
    </dgm:pt>
    <dgm:pt modelId="{7F91CB88-60DB-458E-B481-848806212DE3}">
      <dgm:prSet/>
      <dgm:spPr/>
      <dgm:t>
        <a:bodyPr/>
        <a:lstStyle/>
        <a:p>
          <a:r>
            <a:rPr lang="en-GB" b="1" dirty="0"/>
            <a:t>Buyer Insights</a:t>
          </a:r>
          <a:endParaRPr lang="en-US" dirty="0"/>
        </a:p>
      </dgm:t>
    </dgm:pt>
    <dgm:pt modelId="{5E127F8F-C93F-4BA4-BE36-337036F4D67E}" type="parTrans" cxnId="{47BCB28D-7D3A-472E-92A3-95164A8BD671}">
      <dgm:prSet/>
      <dgm:spPr/>
      <dgm:t>
        <a:bodyPr/>
        <a:lstStyle/>
        <a:p>
          <a:endParaRPr lang="en-US"/>
        </a:p>
      </dgm:t>
    </dgm:pt>
    <dgm:pt modelId="{B5FF7DDA-81E0-4E17-A4A1-705B2F77C157}" type="sibTrans" cxnId="{47BCB28D-7D3A-472E-92A3-95164A8BD671}">
      <dgm:prSet/>
      <dgm:spPr/>
      <dgm:t>
        <a:bodyPr/>
        <a:lstStyle/>
        <a:p>
          <a:endParaRPr lang="en-US"/>
        </a:p>
      </dgm:t>
    </dgm:pt>
    <dgm:pt modelId="{D344EA5D-40EE-4A76-A19F-976D0B699533}">
      <dgm:prSet/>
      <dgm:spPr/>
      <dgm:t>
        <a:bodyPr/>
        <a:lstStyle/>
        <a:p>
          <a:r>
            <a:rPr lang="en-GB" b="1" dirty="0"/>
            <a:t>Seasonal Trends</a:t>
          </a:r>
          <a:endParaRPr lang="en-US" dirty="0"/>
        </a:p>
      </dgm:t>
    </dgm:pt>
    <dgm:pt modelId="{B22F8EA0-CACC-474E-AF68-4C86D11F28F9}" type="parTrans" cxnId="{9A892AE9-50BC-4527-9FB9-02948FB9891C}">
      <dgm:prSet/>
      <dgm:spPr/>
      <dgm:t>
        <a:bodyPr/>
        <a:lstStyle/>
        <a:p>
          <a:endParaRPr lang="en-US"/>
        </a:p>
      </dgm:t>
    </dgm:pt>
    <dgm:pt modelId="{43922EC1-FDBD-4ACD-9542-B1E095204B1D}" type="sibTrans" cxnId="{9A892AE9-50BC-4527-9FB9-02948FB9891C}">
      <dgm:prSet/>
      <dgm:spPr/>
      <dgm:t>
        <a:bodyPr/>
        <a:lstStyle/>
        <a:p>
          <a:endParaRPr lang="en-US"/>
        </a:p>
      </dgm:t>
    </dgm:pt>
    <dgm:pt modelId="{72392F4C-BF4E-4D29-B23B-01416A430FAD}">
      <dgm:prSet/>
      <dgm:spPr/>
      <dgm:t>
        <a:bodyPr/>
        <a:lstStyle/>
        <a:p>
          <a:r>
            <a:rPr lang="en-GB" b="1" dirty="0"/>
            <a:t>Company Spending</a:t>
          </a:r>
          <a:endParaRPr lang="en-US" dirty="0"/>
        </a:p>
      </dgm:t>
    </dgm:pt>
    <dgm:pt modelId="{30D22C57-04A2-4D97-AEE0-2512DD546A6C}" type="parTrans" cxnId="{7B3EF70D-CA05-4406-BC82-B8F2B9FDF919}">
      <dgm:prSet/>
      <dgm:spPr/>
      <dgm:t>
        <a:bodyPr/>
        <a:lstStyle/>
        <a:p>
          <a:endParaRPr lang="en-US"/>
        </a:p>
      </dgm:t>
    </dgm:pt>
    <dgm:pt modelId="{E51DC476-CA3F-4CF0-875A-1CDDDABF01E6}" type="sibTrans" cxnId="{7B3EF70D-CA05-4406-BC82-B8F2B9FDF919}">
      <dgm:prSet/>
      <dgm:spPr/>
      <dgm:t>
        <a:bodyPr/>
        <a:lstStyle/>
        <a:p>
          <a:endParaRPr lang="en-US"/>
        </a:p>
      </dgm:t>
    </dgm:pt>
    <dgm:pt modelId="{46DF11B9-1779-4DFD-8785-34318322A56B}">
      <dgm:prSet/>
      <dgm:spPr/>
      <dgm:t>
        <a:bodyPr/>
        <a:lstStyle/>
        <a:p>
          <a:r>
            <a:rPr lang="en-GB" b="1" dirty="0"/>
            <a:t>Forecasting</a:t>
          </a:r>
          <a:endParaRPr lang="en-US" dirty="0"/>
        </a:p>
      </dgm:t>
    </dgm:pt>
    <dgm:pt modelId="{492D1A6E-907F-40C1-A967-6FA8B656A4D4}" type="parTrans" cxnId="{977EDA8A-E386-47A2-86F8-5F50CF4E4ED4}">
      <dgm:prSet/>
      <dgm:spPr/>
      <dgm:t>
        <a:bodyPr/>
        <a:lstStyle/>
        <a:p>
          <a:endParaRPr lang="en-US"/>
        </a:p>
      </dgm:t>
    </dgm:pt>
    <dgm:pt modelId="{6FC2D7EB-FD88-40C2-ACD4-64E7F9C3F8DB}" type="sibTrans" cxnId="{977EDA8A-E386-47A2-86F8-5F50CF4E4ED4}">
      <dgm:prSet/>
      <dgm:spPr/>
      <dgm:t>
        <a:bodyPr/>
        <a:lstStyle/>
        <a:p>
          <a:endParaRPr lang="en-US"/>
        </a:p>
      </dgm:t>
    </dgm:pt>
    <dgm:pt modelId="{07A67EE9-DC69-4F54-80E7-A710505B2FAC}" type="pres">
      <dgm:prSet presAssocID="{5F62B372-B6D6-40A0-A8FD-DF8F9FA2A471}" presName="diagram" presStyleCnt="0">
        <dgm:presLayoutVars>
          <dgm:dir/>
          <dgm:resizeHandles val="exact"/>
        </dgm:presLayoutVars>
      </dgm:prSet>
      <dgm:spPr/>
    </dgm:pt>
    <dgm:pt modelId="{D93E2D46-15F9-46C3-BAD3-84E886CB85A2}" type="pres">
      <dgm:prSet presAssocID="{4E047506-8ACF-461F-8D60-08B87897905F}" presName="node" presStyleLbl="node1" presStyleIdx="0" presStyleCnt="5">
        <dgm:presLayoutVars>
          <dgm:bulletEnabled val="1"/>
        </dgm:presLayoutVars>
      </dgm:prSet>
      <dgm:spPr/>
    </dgm:pt>
    <dgm:pt modelId="{DFE69C07-BD46-484B-ADEE-C608E0749A6D}" type="pres">
      <dgm:prSet presAssocID="{C108D37B-927A-4239-B31B-DBE9F7224875}" presName="sibTrans" presStyleCnt="0"/>
      <dgm:spPr/>
    </dgm:pt>
    <dgm:pt modelId="{DEE9890E-8661-4E67-B385-2A6BB46D4CD3}" type="pres">
      <dgm:prSet presAssocID="{7F91CB88-60DB-458E-B481-848806212DE3}" presName="node" presStyleLbl="node1" presStyleIdx="1" presStyleCnt="5">
        <dgm:presLayoutVars>
          <dgm:bulletEnabled val="1"/>
        </dgm:presLayoutVars>
      </dgm:prSet>
      <dgm:spPr/>
    </dgm:pt>
    <dgm:pt modelId="{F42B002E-8BDC-4FF9-8FA1-EC68CB7D4C0E}" type="pres">
      <dgm:prSet presAssocID="{B5FF7DDA-81E0-4E17-A4A1-705B2F77C157}" presName="sibTrans" presStyleCnt="0"/>
      <dgm:spPr/>
    </dgm:pt>
    <dgm:pt modelId="{5AC7B409-809D-4CC0-8871-612C9DE55295}" type="pres">
      <dgm:prSet presAssocID="{D344EA5D-40EE-4A76-A19F-976D0B699533}" presName="node" presStyleLbl="node1" presStyleIdx="2" presStyleCnt="5">
        <dgm:presLayoutVars>
          <dgm:bulletEnabled val="1"/>
        </dgm:presLayoutVars>
      </dgm:prSet>
      <dgm:spPr/>
    </dgm:pt>
    <dgm:pt modelId="{2684537F-6CC8-481E-8519-9DCDC61EBB89}" type="pres">
      <dgm:prSet presAssocID="{43922EC1-FDBD-4ACD-9542-B1E095204B1D}" presName="sibTrans" presStyleCnt="0"/>
      <dgm:spPr/>
    </dgm:pt>
    <dgm:pt modelId="{293E75FB-07CA-4DA0-B9A8-54B5FF0343A4}" type="pres">
      <dgm:prSet presAssocID="{72392F4C-BF4E-4D29-B23B-01416A430FAD}" presName="node" presStyleLbl="node1" presStyleIdx="3" presStyleCnt="5">
        <dgm:presLayoutVars>
          <dgm:bulletEnabled val="1"/>
        </dgm:presLayoutVars>
      </dgm:prSet>
      <dgm:spPr/>
    </dgm:pt>
    <dgm:pt modelId="{60F9A4DB-001F-477B-9483-1A856B31F8BC}" type="pres">
      <dgm:prSet presAssocID="{E51DC476-CA3F-4CF0-875A-1CDDDABF01E6}" presName="sibTrans" presStyleCnt="0"/>
      <dgm:spPr/>
    </dgm:pt>
    <dgm:pt modelId="{B0B4C2C6-0095-446F-9367-E2C6AFBFB1E0}" type="pres">
      <dgm:prSet presAssocID="{46DF11B9-1779-4DFD-8785-34318322A56B}" presName="node" presStyleLbl="node1" presStyleIdx="4" presStyleCnt="5">
        <dgm:presLayoutVars>
          <dgm:bulletEnabled val="1"/>
        </dgm:presLayoutVars>
      </dgm:prSet>
      <dgm:spPr/>
    </dgm:pt>
  </dgm:ptLst>
  <dgm:cxnLst>
    <dgm:cxn modelId="{F7358A01-A71D-439F-BB41-27914E78F802}" srcId="{5F62B372-B6D6-40A0-A8FD-DF8F9FA2A471}" destId="{4E047506-8ACF-461F-8D60-08B87897905F}" srcOrd="0" destOrd="0" parTransId="{654F3E08-2177-42FB-9E99-2A32D05E1197}" sibTransId="{C108D37B-927A-4239-B31B-DBE9F7224875}"/>
    <dgm:cxn modelId="{7B3EF70D-CA05-4406-BC82-B8F2B9FDF919}" srcId="{5F62B372-B6D6-40A0-A8FD-DF8F9FA2A471}" destId="{72392F4C-BF4E-4D29-B23B-01416A430FAD}" srcOrd="3" destOrd="0" parTransId="{30D22C57-04A2-4D97-AEE0-2512DD546A6C}" sibTransId="{E51DC476-CA3F-4CF0-875A-1CDDDABF01E6}"/>
    <dgm:cxn modelId="{BA906215-62D0-4093-A17C-873B35CC9FDB}" type="presOf" srcId="{4E047506-8ACF-461F-8D60-08B87897905F}" destId="{D93E2D46-15F9-46C3-BAD3-84E886CB85A2}" srcOrd="0" destOrd="0" presId="urn:microsoft.com/office/officeart/2005/8/layout/default"/>
    <dgm:cxn modelId="{92F03733-06D8-4506-9807-D1FCAF950A12}" type="presOf" srcId="{7F91CB88-60DB-458E-B481-848806212DE3}" destId="{DEE9890E-8661-4E67-B385-2A6BB46D4CD3}" srcOrd="0" destOrd="0" presId="urn:microsoft.com/office/officeart/2005/8/layout/default"/>
    <dgm:cxn modelId="{9ADF605A-F63C-44A7-A7FA-7775E9DC5F4C}" type="presOf" srcId="{72392F4C-BF4E-4D29-B23B-01416A430FAD}" destId="{293E75FB-07CA-4DA0-B9A8-54B5FF0343A4}" srcOrd="0" destOrd="0" presId="urn:microsoft.com/office/officeart/2005/8/layout/default"/>
    <dgm:cxn modelId="{0DA76E7F-B9AE-44E4-BE1F-5A70D058B18A}" type="presOf" srcId="{5F62B372-B6D6-40A0-A8FD-DF8F9FA2A471}" destId="{07A67EE9-DC69-4F54-80E7-A710505B2FAC}" srcOrd="0" destOrd="0" presId="urn:microsoft.com/office/officeart/2005/8/layout/default"/>
    <dgm:cxn modelId="{977EDA8A-E386-47A2-86F8-5F50CF4E4ED4}" srcId="{5F62B372-B6D6-40A0-A8FD-DF8F9FA2A471}" destId="{46DF11B9-1779-4DFD-8785-34318322A56B}" srcOrd="4" destOrd="0" parTransId="{492D1A6E-907F-40C1-A967-6FA8B656A4D4}" sibTransId="{6FC2D7EB-FD88-40C2-ACD4-64E7F9C3F8DB}"/>
    <dgm:cxn modelId="{47BCB28D-7D3A-472E-92A3-95164A8BD671}" srcId="{5F62B372-B6D6-40A0-A8FD-DF8F9FA2A471}" destId="{7F91CB88-60DB-458E-B481-848806212DE3}" srcOrd="1" destOrd="0" parTransId="{5E127F8F-C93F-4BA4-BE36-337036F4D67E}" sibTransId="{B5FF7DDA-81E0-4E17-A4A1-705B2F77C157}"/>
    <dgm:cxn modelId="{0DBEC6D9-0544-42E0-A435-309A5F183397}" type="presOf" srcId="{D344EA5D-40EE-4A76-A19F-976D0B699533}" destId="{5AC7B409-809D-4CC0-8871-612C9DE55295}" srcOrd="0" destOrd="0" presId="urn:microsoft.com/office/officeart/2005/8/layout/default"/>
    <dgm:cxn modelId="{9A892AE9-50BC-4527-9FB9-02948FB9891C}" srcId="{5F62B372-B6D6-40A0-A8FD-DF8F9FA2A471}" destId="{D344EA5D-40EE-4A76-A19F-976D0B699533}" srcOrd="2" destOrd="0" parTransId="{B22F8EA0-CACC-474E-AF68-4C86D11F28F9}" sibTransId="{43922EC1-FDBD-4ACD-9542-B1E095204B1D}"/>
    <dgm:cxn modelId="{0D7EF1EB-1B1E-4FA4-97B1-EAB9412E5532}" type="presOf" srcId="{46DF11B9-1779-4DFD-8785-34318322A56B}" destId="{B0B4C2C6-0095-446F-9367-E2C6AFBFB1E0}" srcOrd="0" destOrd="0" presId="urn:microsoft.com/office/officeart/2005/8/layout/default"/>
    <dgm:cxn modelId="{2EB36255-0150-468B-AD5B-F947CB83F957}" type="presParOf" srcId="{07A67EE9-DC69-4F54-80E7-A710505B2FAC}" destId="{D93E2D46-15F9-46C3-BAD3-84E886CB85A2}" srcOrd="0" destOrd="0" presId="urn:microsoft.com/office/officeart/2005/8/layout/default"/>
    <dgm:cxn modelId="{68595EA9-4C00-494C-A017-099099876F1D}" type="presParOf" srcId="{07A67EE9-DC69-4F54-80E7-A710505B2FAC}" destId="{DFE69C07-BD46-484B-ADEE-C608E0749A6D}" srcOrd="1" destOrd="0" presId="urn:microsoft.com/office/officeart/2005/8/layout/default"/>
    <dgm:cxn modelId="{C0B744B8-005E-445D-B2DE-88DB3F4E111B}" type="presParOf" srcId="{07A67EE9-DC69-4F54-80E7-A710505B2FAC}" destId="{DEE9890E-8661-4E67-B385-2A6BB46D4CD3}" srcOrd="2" destOrd="0" presId="urn:microsoft.com/office/officeart/2005/8/layout/default"/>
    <dgm:cxn modelId="{75D6FBD2-9A33-4E7D-A947-61945BCDE1CA}" type="presParOf" srcId="{07A67EE9-DC69-4F54-80E7-A710505B2FAC}" destId="{F42B002E-8BDC-4FF9-8FA1-EC68CB7D4C0E}" srcOrd="3" destOrd="0" presId="urn:microsoft.com/office/officeart/2005/8/layout/default"/>
    <dgm:cxn modelId="{66D37D9C-88DD-4B6F-8722-91B729E07895}" type="presParOf" srcId="{07A67EE9-DC69-4F54-80E7-A710505B2FAC}" destId="{5AC7B409-809D-4CC0-8871-612C9DE55295}" srcOrd="4" destOrd="0" presId="urn:microsoft.com/office/officeart/2005/8/layout/default"/>
    <dgm:cxn modelId="{B8C8DFE2-7BE7-429D-8552-13ECD53912EA}" type="presParOf" srcId="{07A67EE9-DC69-4F54-80E7-A710505B2FAC}" destId="{2684537F-6CC8-481E-8519-9DCDC61EBB89}" srcOrd="5" destOrd="0" presId="urn:microsoft.com/office/officeart/2005/8/layout/default"/>
    <dgm:cxn modelId="{37E8D6A4-167B-4453-85A0-1205F3E17CED}" type="presParOf" srcId="{07A67EE9-DC69-4F54-80E7-A710505B2FAC}" destId="{293E75FB-07CA-4DA0-B9A8-54B5FF0343A4}" srcOrd="6" destOrd="0" presId="urn:microsoft.com/office/officeart/2005/8/layout/default"/>
    <dgm:cxn modelId="{90835309-671E-4365-A875-8B2931B2C5BD}" type="presParOf" srcId="{07A67EE9-DC69-4F54-80E7-A710505B2FAC}" destId="{60F9A4DB-001F-477B-9483-1A856B31F8BC}" srcOrd="7" destOrd="0" presId="urn:microsoft.com/office/officeart/2005/8/layout/default"/>
    <dgm:cxn modelId="{03942A5A-0292-4D58-8C61-A151128C74D6}" type="presParOf" srcId="{07A67EE9-DC69-4F54-80E7-A710505B2FAC}" destId="{B0B4C2C6-0095-446F-9367-E2C6AFBFB1E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85C4D7-F3FD-45CF-B3E7-8FC3CD6B03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823A1EB-E4F8-401E-950E-6AAEF9575D37}">
      <dgm:prSet/>
      <dgm:spPr/>
      <dgm:t>
        <a:bodyPr/>
        <a:lstStyle/>
        <a:p>
          <a:pPr>
            <a:lnSpc>
              <a:spcPct val="100000"/>
            </a:lnSpc>
          </a:pPr>
          <a:r>
            <a:rPr lang="en-GB" b="1" dirty="0"/>
            <a:t>Product Strategy</a:t>
          </a:r>
          <a:endParaRPr lang="en-US" dirty="0"/>
        </a:p>
      </dgm:t>
    </dgm:pt>
    <dgm:pt modelId="{0582399F-B91E-489C-914F-CD554FA11B12}" type="parTrans" cxnId="{22E3A6B1-B0B6-4F38-AF48-222A2D281A87}">
      <dgm:prSet/>
      <dgm:spPr/>
      <dgm:t>
        <a:bodyPr/>
        <a:lstStyle/>
        <a:p>
          <a:endParaRPr lang="en-US"/>
        </a:p>
      </dgm:t>
    </dgm:pt>
    <dgm:pt modelId="{D7BAA58B-634D-4AAD-B9A1-ED5A226307BC}" type="sibTrans" cxnId="{22E3A6B1-B0B6-4F38-AF48-222A2D281A87}">
      <dgm:prSet/>
      <dgm:spPr/>
      <dgm:t>
        <a:bodyPr/>
        <a:lstStyle/>
        <a:p>
          <a:endParaRPr lang="en-US"/>
        </a:p>
      </dgm:t>
    </dgm:pt>
    <dgm:pt modelId="{6086FB4B-BD98-4230-BFB8-92669AB9DA20}">
      <dgm:prSet/>
      <dgm:spPr/>
      <dgm:t>
        <a:bodyPr/>
        <a:lstStyle/>
        <a:p>
          <a:pPr>
            <a:lnSpc>
              <a:spcPct val="100000"/>
            </a:lnSpc>
          </a:pPr>
          <a:r>
            <a:rPr lang="en-GB" b="1" dirty="0"/>
            <a:t>Partnership Focus</a:t>
          </a:r>
          <a:endParaRPr lang="en-US" dirty="0"/>
        </a:p>
      </dgm:t>
    </dgm:pt>
    <dgm:pt modelId="{50F14529-9889-48F6-B6BE-4C70C7F59FC5}" type="parTrans" cxnId="{3414DA29-0213-410B-9C11-87545356784B}">
      <dgm:prSet/>
      <dgm:spPr/>
      <dgm:t>
        <a:bodyPr/>
        <a:lstStyle/>
        <a:p>
          <a:endParaRPr lang="en-US"/>
        </a:p>
      </dgm:t>
    </dgm:pt>
    <dgm:pt modelId="{6D93F828-9195-482B-96A4-C423AD22A08F}" type="sibTrans" cxnId="{3414DA29-0213-410B-9C11-87545356784B}">
      <dgm:prSet/>
      <dgm:spPr/>
      <dgm:t>
        <a:bodyPr/>
        <a:lstStyle/>
        <a:p>
          <a:endParaRPr lang="en-US"/>
        </a:p>
      </dgm:t>
    </dgm:pt>
    <dgm:pt modelId="{12A95FED-1630-4384-B7A1-ABF28CCEBEA2}">
      <dgm:prSet/>
      <dgm:spPr/>
      <dgm:t>
        <a:bodyPr/>
        <a:lstStyle/>
        <a:p>
          <a:pPr>
            <a:lnSpc>
              <a:spcPct val="100000"/>
            </a:lnSpc>
          </a:pPr>
          <a:r>
            <a:rPr lang="en-GB" b="1" dirty="0"/>
            <a:t>Data Collection</a:t>
          </a:r>
          <a:endParaRPr lang="en-US" dirty="0"/>
        </a:p>
      </dgm:t>
    </dgm:pt>
    <dgm:pt modelId="{835D2513-41C0-4027-B3BA-3E4F260A4DAF}" type="parTrans" cxnId="{D957359E-78E3-49A2-8CC3-B18B648015D9}">
      <dgm:prSet/>
      <dgm:spPr/>
      <dgm:t>
        <a:bodyPr/>
        <a:lstStyle/>
        <a:p>
          <a:endParaRPr lang="en-US"/>
        </a:p>
      </dgm:t>
    </dgm:pt>
    <dgm:pt modelId="{3B90DF95-B918-4B72-9DE3-B3BD70E69D31}" type="sibTrans" cxnId="{D957359E-78E3-49A2-8CC3-B18B648015D9}">
      <dgm:prSet/>
      <dgm:spPr/>
      <dgm:t>
        <a:bodyPr/>
        <a:lstStyle/>
        <a:p>
          <a:endParaRPr lang="en-US"/>
        </a:p>
      </dgm:t>
    </dgm:pt>
    <dgm:pt modelId="{E1A42D6A-A3D0-40D6-BD3C-1DE748F9DD08}">
      <dgm:prSet/>
      <dgm:spPr/>
      <dgm:t>
        <a:bodyPr/>
        <a:lstStyle/>
        <a:p>
          <a:pPr>
            <a:lnSpc>
              <a:spcPct val="100000"/>
            </a:lnSpc>
          </a:pPr>
          <a:r>
            <a:rPr lang="en-GB" b="1" dirty="0"/>
            <a:t>Market Expansion</a:t>
          </a:r>
          <a:endParaRPr lang="en-US" dirty="0"/>
        </a:p>
      </dgm:t>
    </dgm:pt>
    <dgm:pt modelId="{00A7082B-8537-4104-A3EF-B82365FD30F2}" type="parTrans" cxnId="{7AE80989-6EE9-4021-825C-2E02DF9D9ADB}">
      <dgm:prSet/>
      <dgm:spPr/>
      <dgm:t>
        <a:bodyPr/>
        <a:lstStyle/>
        <a:p>
          <a:endParaRPr lang="en-US"/>
        </a:p>
      </dgm:t>
    </dgm:pt>
    <dgm:pt modelId="{747CB31D-989C-4B23-BAD1-703A68BF0E01}" type="sibTrans" cxnId="{7AE80989-6EE9-4021-825C-2E02DF9D9ADB}">
      <dgm:prSet/>
      <dgm:spPr/>
      <dgm:t>
        <a:bodyPr/>
        <a:lstStyle/>
        <a:p>
          <a:endParaRPr lang="en-US"/>
        </a:p>
      </dgm:t>
    </dgm:pt>
    <dgm:pt modelId="{5111A236-9E61-4F9E-8028-018364E3A9B2}">
      <dgm:prSet/>
      <dgm:spPr/>
      <dgm:t>
        <a:bodyPr/>
        <a:lstStyle/>
        <a:p>
          <a:pPr>
            <a:lnSpc>
              <a:spcPct val="100000"/>
            </a:lnSpc>
          </a:pPr>
          <a:r>
            <a:rPr lang="en-GB" b="1" dirty="0"/>
            <a:t>Operational Efficiency</a:t>
          </a:r>
          <a:endParaRPr lang="en-US" dirty="0"/>
        </a:p>
      </dgm:t>
    </dgm:pt>
    <dgm:pt modelId="{7DBEC24C-4403-4D4D-B93B-6416BE9903D2}" type="parTrans" cxnId="{F3D0D170-E357-41B4-ADD6-EF75D4AD02D1}">
      <dgm:prSet/>
      <dgm:spPr/>
      <dgm:t>
        <a:bodyPr/>
        <a:lstStyle/>
        <a:p>
          <a:endParaRPr lang="en-US"/>
        </a:p>
      </dgm:t>
    </dgm:pt>
    <dgm:pt modelId="{BC3D18A2-41F3-4C2B-9B49-6DA6514E5C41}" type="sibTrans" cxnId="{F3D0D170-E357-41B4-ADD6-EF75D4AD02D1}">
      <dgm:prSet/>
      <dgm:spPr/>
      <dgm:t>
        <a:bodyPr/>
        <a:lstStyle/>
        <a:p>
          <a:endParaRPr lang="en-US"/>
        </a:p>
      </dgm:t>
    </dgm:pt>
    <dgm:pt modelId="{F75DB027-F05E-4184-8A42-D9ACF9129674}" type="pres">
      <dgm:prSet presAssocID="{4185C4D7-F3FD-45CF-B3E7-8FC3CD6B03E3}" presName="root" presStyleCnt="0">
        <dgm:presLayoutVars>
          <dgm:dir/>
          <dgm:resizeHandles val="exact"/>
        </dgm:presLayoutVars>
      </dgm:prSet>
      <dgm:spPr/>
    </dgm:pt>
    <dgm:pt modelId="{78AD14FD-AC8D-4660-A174-91478F2FA3D8}" type="pres">
      <dgm:prSet presAssocID="{C823A1EB-E4F8-401E-950E-6AAEF9575D37}" presName="compNode" presStyleCnt="0"/>
      <dgm:spPr/>
    </dgm:pt>
    <dgm:pt modelId="{3ABF5133-EB4D-420F-A95F-0DAFE6416873}" type="pres">
      <dgm:prSet presAssocID="{C823A1EB-E4F8-401E-950E-6AAEF9575D3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melon"/>
        </a:ext>
      </dgm:extLst>
    </dgm:pt>
    <dgm:pt modelId="{3E32BB82-2117-4FF8-BD3B-181C6CA8AF82}" type="pres">
      <dgm:prSet presAssocID="{C823A1EB-E4F8-401E-950E-6AAEF9575D37}" presName="spaceRect" presStyleCnt="0"/>
      <dgm:spPr/>
    </dgm:pt>
    <dgm:pt modelId="{5589F572-59DB-41DF-B20D-9FB5343AF108}" type="pres">
      <dgm:prSet presAssocID="{C823A1EB-E4F8-401E-950E-6AAEF9575D37}" presName="textRect" presStyleLbl="revTx" presStyleIdx="0" presStyleCnt="5">
        <dgm:presLayoutVars>
          <dgm:chMax val="1"/>
          <dgm:chPref val="1"/>
        </dgm:presLayoutVars>
      </dgm:prSet>
      <dgm:spPr/>
    </dgm:pt>
    <dgm:pt modelId="{9012DADB-F349-4D99-A168-3F4897B53889}" type="pres">
      <dgm:prSet presAssocID="{D7BAA58B-634D-4AAD-B9A1-ED5A226307BC}" presName="sibTrans" presStyleCnt="0"/>
      <dgm:spPr/>
    </dgm:pt>
    <dgm:pt modelId="{C288C225-B065-487F-97F6-848E0462F6DD}" type="pres">
      <dgm:prSet presAssocID="{6086FB4B-BD98-4230-BFB8-92669AB9DA20}" presName="compNode" presStyleCnt="0"/>
      <dgm:spPr/>
    </dgm:pt>
    <dgm:pt modelId="{B532E22F-0841-4C45-B847-03DA0AF04153}" type="pres">
      <dgm:prSet presAssocID="{6086FB4B-BD98-4230-BFB8-92669AB9DA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re"/>
        </a:ext>
      </dgm:extLst>
    </dgm:pt>
    <dgm:pt modelId="{8E738532-5069-4C5F-81DD-FBCECBB76309}" type="pres">
      <dgm:prSet presAssocID="{6086FB4B-BD98-4230-BFB8-92669AB9DA20}" presName="spaceRect" presStyleCnt="0"/>
      <dgm:spPr/>
    </dgm:pt>
    <dgm:pt modelId="{FBA66602-718F-458B-A2AD-FDD17D38E9F0}" type="pres">
      <dgm:prSet presAssocID="{6086FB4B-BD98-4230-BFB8-92669AB9DA20}" presName="textRect" presStyleLbl="revTx" presStyleIdx="1" presStyleCnt="5">
        <dgm:presLayoutVars>
          <dgm:chMax val="1"/>
          <dgm:chPref val="1"/>
        </dgm:presLayoutVars>
      </dgm:prSet>
      <dgm:spPr/>
    </dgm:pt>
    <dgm:pt modelId="{9C6BAB0F-9E25-4A26-AD6B-E8192FC1265B}" type="pres">
      <dgm:prSet presAssocID="{6D93F828-9195-482B-96A4-C423AD22A08F}" presName="sibTrans" presStyleCnt="0"/>
      <dgm:spPr/>
    </dgm:pt>
    <dgm:pt modelId="{BD649491-65FC-458C-856F-9389AF3E105B}" type="pres">
      <dgm:prSet presAssocID="{12A95FED-1630-4384-B7A1-ABF28CCEBEA2}" presName="compNode" presStyleCnt="0"/>
      <dgm:spPr/>
    </dgm:pt>
    <dgm:pt modelId="{A6791614-30F7-4391-A80C-0E1584E391DC}" type="pres">
      <dgm:prSet presAssocID="{12A95FED-1630-4384-B7A1-ABF28CCEBE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1781DC0C-4F79-4E00-8A48-B1E8774DBEB5}" type="pres">
      <dgm:prSet presAssocID="{12A95FED-1630-4384-B7A1-ABF28CCEBEA2}" presName="spaceRect" presStyleCnt="0"/>
      <dgm:spPr/>
    </dgm:pt>
    <dgm:pt modelId="{0E3CA080-C04E-4D8F-9C70-CAE5E380B687}" type="pres">
      <dgm:prSet presAssocID="{12A95FED-1630-4384-B7A1-ABF28CCEBEA2}" presName="textRect" presStyleLbl="revTx" presStyleIdx="2" presStyleCnt="5">
        <dgm:presLayoutVars>
          <dgm:chMax val="1"/>
          <dgm:chPref val="1"/>
        </dgm:presLayoutVars>
      </dgm:prSet>
      <dgm:spPr/>
    </dgm:pt>
    <dgm:pt modelId="{A342EDA0-28BC-43FA-AA37-0BD2D8673036}" type="pres">
      <dgm:prSet presAssocID="{3B90DF95-B918-4B72-9DE3-B3BD70E69D31}" presName="sibTrans" presStyleCnt="0"/>
      <dgm:spPr/>
    </dgm:pt>
    <dgm:pt modelId="{314C2189-52A9-4493-BBEF-AF3C18E19E64}" type="pres">
      <dgm:prSet presAssocID="{E1A42D6A-A3D0-40D6-BD3C-1DE748F9DD08}" presName="compNode" presStyleCnt="0"/>
      <dgm:spPr/>
    </dgm:pt>
    <dgm:pt modelId="{FE767D3E-0919-4FE7-A915-C25299605ABD}" type="pres">
      <dgm:prSet presAssocID="{E1A42D6A-A3D0-40D6-BD3C-1DE748F9DD0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AA8A47C1-2C4B-48F8-9BBA-175574883A84}" type="pres">
      <dgm:prSet presAssocID="{E1A42D6A-A3D0-40D6-BD3C-1DE748F9DD08}" presName="spaceRect" presStyleCnt="0"/>
      <dgm:spPr/>
    </dgm:pt>
    <dgm:pt modelId="{7AA56353-099D-436E-86CD-97BC090A3E17}" type="pres">
      <dgm:prSet presAssocID="{E1A42D6A-A3D0-40D6-BD3C-1DE748F9DD08}" presName="textRect" presStyleLbl="revTx" presStyleIdx="3" presStyleCnt="5">
        <dgm:presLayoutVars>
          <dgm:chMax val="1"/>
          <dgm:chPref val="1"/>
        </dgm:presLayoutVars>
      </dgm:prSet>
      <dgm:spPr/>
    </dgm:pt>
    <dgm:pt modelId="{86D0A585-188C-4DDA-9BDD-5FA3CB02731B}" type="pres">
      <dgm:prSet presAssocID="{747CB31D-989C-4B23-BAD1-703A68BF0E01}" presName="sibTrans" presStyleCnt="0"/>
      <dgm:spPr/>
    </dgm:pt>
    <dgm:pt modelId="{49DAC606-DF78-4350-AAE0-78185F7E2409}" type="pres">
      <dgm:prSet presAssocID="{5111A236-9E61-4F9E-8028-018364E3A9B2}" presName="compNode" presStyleCnt="0"/>
      <dgm:spPr/>
    </dgm:pt>
    <dgm:pt modelId="{192468E8-8E06-4DCE-8178-6C83CEFC87B0}" type="pres">
      <dgm:prSet presAssocID="{5111A236-9E61-4F9E-8028-018364E3A9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0C373476-B38E-43E6-9930-11EE1F0F3B90}" type="pres">
      <dgm:prSet presAssocID="{5111A236-9E61-4F9E-8028-018364E3A9B2}" presName="spaceRect" presStyleCnt="0"/>
      <dgm:spPr/>
    </dgm:pt>
    <dgm:pt modelId="{140C2C97-B60D-47F5-9023-BF6D3BD42DE2}" type="pres">
      <dgm:prSet presAssocID="{5111A236-9E61-4F9E-8028-018364E3A9B2}" presName="textRect" presStyleLbl="revTx" presStyleIdx="4" presStyleCnt="5">
        <dgm:presLayoutVars>
          <dgm:chMax val="1"/>
          <dgm:chPref val="1"/>
        </dgm:presLayoutVars>
      </dgm:prSet>
      <dgm:spPr/>
    </dgm:pt>
  </dgm:ptLst>
  <dgm:cxnLst>
    <dgm:cxn modelId="{7DFB8C08-2176-479B-8288-633534D3D96B}" type="presOf" srcId="{E1A42D6A-A3D0-40D6-BD3C-1DE748F9DD08}" destId="{7AA56353-099D-436E-86CD-97BC090A3E17}" srcOrd="0" destOrd="0" presId="urn:microsoft.com/office/officeart/2018/2/layout/IconLabelList"/>
    <dgm:cxn modelId="{B0356D26-4AEF-426E-98A0-DB239D2860E3}" type="presOf" srcId="{4185C4D7-F3FD-45CF-B3E7-8FC3CD6B03E3}" destId="{F75DB027-F05E-4184-8A42-D9ACF9129674}" srcOrd="0" destOrd="0" presId="urn:microsoft.com/office/officeart/2018/2/layout/IconLabelList"/>
    <dgm:cxn modelId="{3414DA29-0213-410B-9C11-87545356784B}" srcId="{4185C4D7-F3FD-45CF-B3E7-8FC3CD6B03E3}" destId="{6086FB4B-BD98-4230-BFB8-92669AB9DA20}" srcOrd="1" destOrd="0" parTransId="{50F14529-9889-48F6-B6BE-4C70C7F59FC5}" sibTransId="{6D93F828-9195-482B-96A4-C423AD22A08F}"/>
    <dgm:cxn modelId="{50BE9B68-65A6-4C37-BAAB-0DDE467C7B2C}" type="presOf" srcId="{6086FB4B-BD98-4230-BFB8-92669AB9DA20}" destId="{FBA66602-718F-458B-A2AD-FDD17D38E9F0}" srcOrd="0" destOrd="0" presId="urn:microsoft.com/office/officeart/2018/2/layout/IconLabelList"/>
    <dgm:cxn modelId="{FE77A149-24D3-4604-9459-90EA5FED5E62}" type="presOf" srcId="{5111A236-9E61-4F9E-8028-018364E3A9B2}" destId="{140C2C97-B60D-47F5-9023-BF6D3BD42DE2}" srcOrd="0" destOrd="0" presId="urn:microsoft.com/office/officeart/2018/2/layout/IconLabelList"/>
    <dgm:cxn modelId="{F3D0D170-E357-41B4-ADD6-EF75D4AD02D1}" srcId="{4185C4D7-F3FD-45CF-B3E7-8FC3CD6B03E3}" destId="{5111A236-9E61-4F9E-8028-018364E3A9B2}" srcOrd="4" destOrd="0" parTransId="{7DBEC24C-4403-4D4D-B93B-6416BE9903D2}" sibTransId="{BC3D18A2-41F3-4C2B-9B49-6DA6514E5C41}"/>
    <dgm:cxn modelId="{E4149B54-DC6F-4A1C-844D-843320450506}" type="presOf" srcId="{12A95FED-1630-4384-B7A1-ABF28CCEBEA2}" destId="{0E3CA080-C04E-4D8F-9C70-CAE5E380B687}" srcOrd="0" destOrd="0" presId="urn:microsoft.com/office/officeart/2018/2/layout/IconLabelList"/>
    <dgm:cxn modelId="{7AE80989-6EE9-4021-825C-2E02DF9D9ADB}" srcId="{4185C4D7-F3FD-45CF-B3E7-8FC3CD6B03E3}" destId="{E1A42D6A-A3D0-40D6-BD3C-1DE748F9DD08}" srcOrd="3" destOrd="0" parTransId="{00A7082B-8537-4104-A3EF-B82365FD30F2}" sibTransId="{747CB31D-989C-4B23-BAD1-703A68BF0E01}"/>
    <dgm:cxn modelId="{6A5F0C99-7D9C-4753-A2FB-20A81194A7FF}" type="presOf" srcId="{C823A1EB-E4F8-401E-950E-6AAEF9575D37}" destId="{5589F572-59DB-41DF-B20D-9FB5343AF108}" srcOrd="0" destOrd="0" presId="urn:microsoft.com/office/officeart/2018/2/layout/IconLabelList"/>
    <dgm:cxn modelId="{D957359E-78E3-49A2-8CC3-B18B648015D9}" srcId="{4185C4D7-F3FD-45CF-B3E7-8FC3CD6B03E3}" destId="{12A95FED-1630-4384-B7A1-ABF28CCEBEA2}" srcOrd="2" destOrd="0" parTransId="{835D2513-41C0-4027-B3BA-3E4F260A4DAF}" sibTransId="{3B90DF95-B918-4B72-9DE3-B3BD70E69D31}"/>
    <dgm:cxn modelId="{22E3A6B1-B0B6-4F38-AF48-222A2D281A87}" srcId="{4185C4D7-F3FD-45CF-B3E7-8FC3CD6B03E3}" destId="{C823A1EB-E4F8-401E-950E-6AAEF9575D37}" srcOrd="0" destOrd="0" parTransId="{0582399F-B91E-489C-914F-CD554FA11B12}" sibTransId="{D7BAA58B-634D-4AAD-B9A1-ED5A226307BC}"/>
    <dgm:cxn modelId="{26386099-68B3-4EF1-B85B-B8E8181528DB}" type="presParOf" srcId="{F75DB027-F05E-4184-8A42-D9ACF9129674}" destId="{78AD14FD-AC8D-4660-A174-91478F2FA3D8}" srcOrd="0" destOrd="0" presId="urn:microsoft.com/office/officeart/2018/2/layout/IconLabelList"/>
    <dgm:cxn modelId="{35A3C89A-3800-4AAC-ADDB-3CDD6D47AA7F}" type="presParOf" srcId="{78AD14FD-AC8D-4660-A174-91478F2FA3D8}" destId="{3ABF5133-EB4D-420F-A95F-0DAFE6416873}" srcOrd="0" destOrd="0" presId="urn:microsoft.com/office/officeart/2018/2/layout/IconLabelList"/>
    <dgm:cxn modelId="{CE68AA4B-AE67-4018-9B85-90D9AB765E60}" type="presParOf" srcId="{78AD14FD-AC8D-4660-A174-91478F2FA3D8}" destId="{3E32BB82-2117-4FF8-BD3B-181C6CA8AF82}" srcOrd="1" destOrd="0" presId="urn:microsoft.com/office/officeart/2018/2/layout/IconLabelList"/>
    <dgm:cxn modelId="{D33449B0-EB8A-4ACC-8141-8A10135EA600}" type="presParOf" srcId="{78AD14FD-AC8D-4660-A174-91478F2FA3D8}" destId="{5589F572-59DB-41DF-B20D-9FB5343AF108}" srcOrd="2" destOrd="0" presId="urn:microsoft.com/office/officeart/2018/2/layout/IconLabelList"/>
    <dgm:cxn modelId="{2598F166-F521-4DD0-BEA0-00009584A11A}" type="presParOf" srcId="{F75DB027-F05E-4184-8A42-D9ACF9129674}" destId="{9012DADB-F349-4D99-A168-3F4897B53889}" srcOrd="1" destOrd="0" presId="urn:microsoft.com/office/officeart/2018/2/layout/IconLabelList"/>
    <dgm:cxn modelId="{002D2DA2-707F-49CF-974E-DB66658B18E0}" type="presParOf" srcId="{F75DB027-F05E-4184-8A42-D9ACF9129674}" destId="{C288C225-B065-487F-97F6-848E0462F6DD}" srcOrd="2" destOrd="0" presId="urn:microsoft.com/office/officeart/2018/2/layout/IconLabelList"/>
    <dgm:cxn modelId="{34156536-693D-4ECB-A028-99CA4B4CB131}" type="presParOf" srcId="{C288C225-B065-487F-97F6-848E0462F6DD}" destId="{B532E22F-0841-4C45-B847-03DA0AF04153}" srcOrd="0" destOrd="0" presId="urn:microsoft.com/office/officeart/2018/2/layout/IconLabelList"/>
    <dgm:cxn modelId="{E049DB63-9A07-433B-AB06-D4D174011CAB}" type="presParOf" srcId="{C288C225-B065-487F-97F6-848E0462F6DD}" destId="{8E738532-5069-4C5F-81DD-FBCECBB76309}" srcOrd="1" destOrd="0" presId="urn:microsoft.com/office/officeart/2018/2/layout/IconLabelList"/>
    <dgm:cxn modelId="{D565C27F-DB67-4AED-90A4-388D7BCB4B1D}" type="presParOf" srcId="{C288C225-B065-487F-97F6-848E0462F6DD}" destId="{FBA66602-718F-458B-A2AD-FDD17D38E9F0}" srcOrd="2" destOrd="0" presId="urn:microsoft.com/office/officeart/2018/2/layout/IconLabelList"/>
    <dgm:cxn modelId="{6239F2FE-4FE3-4E3B-83A6-1DAB84DF24E1}" type="presParOf" srcId="{F75DB027-F05E-4184-8A42-D9ACF9129674}" destId="{9C6BAB0F-9E25-4A26-AD6B-E8192FC1265B}" srcOrd="3" destOrd="0" presId="urn:microsoft.com/office/officeart/2018/2/layout/IconLabelList"/>
    <dgm:cxn modelId="{35B812D6-DE02-45D8-92E4-F435E29CFE7D}" type="presParOf" srcId="{F75DB027-F05E-4184-8A42-D9ACF9129674}" destId="{BD649491-65FC-458C-856F-9389AF3E105B}" srcOrd="4" destOrd="0" presId="urn:microsoft.com/office/officeart/2018/2/layout/IconLabelList"/>
    <dgm:cxn modelId="{6EFF87D0-F25A-4873-994E-77761368F980}" type="presParOf" srcId="{BD649491-65FC-458C-856F-9389AF3E105B}" destId="{A6791614-30F7-4391-A80C-0E1584E391DC}" srcOrd="0" destOrd="0" presId="urn:microsoft.com/office/officeart/2018/2/layout/IconLabelList"/>
    <dgm:cxn modelId="{E072BE7C-AEE1-4AE9-BD40-58ED4549A43B}" type="presParOf" srcId="{BD649491-65FC-458C-856F-9389AF3E105B}" destId="{1781DC0C-4F79-4E00-8A48-B1E8774DBEB5}" srcOrd="1" destOrd="0" presId="urn:microsoft.com/office/officeart/2018/2/layout/IconLabelList"/>
    <dgm:cxn modelId="{781BA4EF-5133-4568-A797-47BDB4247339}" type="presParOf" srcId="{BD649491-65FC-458C-856F-9389AF3E105B}" destId="{0E3CA080-C04E-4D8F-9C70-CAE5E380B687}" srcOrd="2" destOrd="0" presId="urn:microsoft.com/office/officeart/2018/2/layout/IconLabelList"/>
    <dgm:cxn modelId="{EBF39BC1-842D-49C7-9A4D-72BB1204CF82}" type="presParOf" srcId="{F75DB027-F05E-4184-8A42-D9ACF9129674}" destId="{A342EDA0-28BC-43FA-AA37-0BD2D8673036}" srcOrd="5" destOrd="0" presId="urn:microsoft.com/office/officeart/2018/2/layout/IconLabelList"/>
    <dgm:cxn modelId="{36BD49A0-B0FF-4776-898E-31228D41F9D1}" type="presParOf" srcId="{F75DB027-F05E-4184-8A42-D9ACF9129674}" destId="{314C2189-52A9-4493-BBEF-AF3C18E19E64}" srcOrd="6" destOrd="0" presId="urn:microsoft.com/office/officeart/2018/2/layout/IconLabelList"/>
    <dgm:cxn modelId="{1D232E3B-1E6E-4FCA-8B49-EEE61224383C}" type="presParOf" srcId="{314C2189-52A9-4493-BBEF-AF3C18E19E64}" destId="{FE767D3E-0919-4FE7-A915-C25299605ABD}" srcOrd="0" destOrd="0" presId="urn:microsoft.com/office/officeart/2018/2/layout/IconLabelList"/>
    <dgm:cxn modelId="{3FA500BC-0293-40B3-9708-3F53D598F013}" type="presParOf" srcId="{314C2189-52A9-4493-BBEF-AF3C18E19E64}" destId="{AA8A47C1-2C4B-48F8-9BBA-175574883A84}" srcOrd="1" destOrd="0" presId="urn:microsoft.com/office/officeart/2018/2/layout/IconLabelList"/>
    <dgm:cxn modelId="{D16B086F-4F78-46A2-856A-1BD2A90F5CB5}" type="presParOf" srcId="{314C2189-52A9-4493-BBEF-AF3C18E19E64}" destId="{7AA56353-099D-436E-86CD-97BC090A3E17}" srcOrd="2" destOrd="0" presId="urn:microsoft.com/office/officeart/2018/2/layout/IconLabelList"/>
    <dgm:cxn modelId="{7FE4A79B-C375-4F99-AF20-797539E410FF}" type="presParOf" srcId="{F75DB027-F05E-4184-8A42-D9ACF9129674}" destId="{86D0A585-188C-4DDA-9BDD-5FA3CB02731B}" srcOrd="7" destOrd="0" presId="urn:microsoft.com/office/officeart/2018/2/layout/IconLabelList"/>
    <dgm:cxn modelId="{0F507F21-4806-4695-A7D4-DD63F302B95C}" type="presParOf" srcId="{F75DB027-F05E-4184-8A42-D9ACF9129674}" destId="{49DAC606-DF78-4350-AAE0-78185F7E2409}" srcOrd="8" destOrd="0" presId="urn:microsoft.com/office/officeart/2018/2/layout/IconLabelList"/>
    <dgm:cxn modelId="{92BD4CCB-E769-4F89-8090-61ABE4AF870E}" type="presParOf" srcId="{49DAC606-DF78-4350-AAE0-78185F7E2409}" destId="{192468E8-8E06-4DCE-8178-6C83CEFC87B0}" srcOrd="0" destOrd="0" presId="urn:microsoft.com/office/officeart/2018/2/layout/IconLabelList"/>
    <dgm:cxn modelId="{798B7717-89FA-493A-B5FE-BFA35644F39F}" type="presParOf" srcId="{49DAC606-DF78-4350-AAE0-78185F7E2409}" destId="{0C373476-B38E-43E6-9930-11EE1F0F3B90}" srcOrd="1" destOrd="0" presId="urn:microsoft.com/office/officeart/2018/2/layout/IconLabelList"/>
    <dgm:cxn modelId="{29347C6B-56AF-4EB2-9B9A-AAED86FED982}" type="presParOf" srcId="{49DAC606-DF78-4350-AAE0-78185F7E2409}" destId="{140C2C97-B60D-47F5-9023-BF6D3BD42DE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51119-4414-476E-8266-545091A15055}">
      <dsp:nvSpPr>
        <dsp:cNvPr id="0" name=""/>
        <dsp:cNvSpPr/>
      </dsp:nvSpPr>
      <dsp:spPr>
        <a:xfrm>
          <a:off x="0" y="624900"/>
          <a:ext cx="6245265" cy="13985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Divine Foods is a company that distributes a variety of cookies to buyers.</a:t>
          </a:r>
          <a:endParaRPr lang="en-US" sz="2500" kern="1200" dirty="0"/>
        </a:p>
      </dsp:txBody>
      <dsp:txXfrm>
        <a:off x="68270" y="693170"/>
        <a:ext cx="6108725" cy="1261975"/>
      </dsp:txXfrm>
    </dsp:sp>
    <dsp:sp modelId="{70925825-ADE6-413B-932F-0417AA92AB88}">
      <dsp:nvSpPr>
        <dsp:cNvPr id="0" name=""/>
        <dsp:cNvSpPr/>
      </dsp:nvSpPr>
      <dsp:spPr>
        <a:xfrm>
          <a:off x="0" y="3879804"/>
          <a:ext cx="6245265" cy="13985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Data </a:t>
          </a:r>
          <a:r>
            <a:rPr lang="en-GB" sz="2500" kern="1200"/>
            <a:t>provided spans 5 months starting October 2023 and ending February 2024.</a:t>
          </a:r>
          <a:endParaRPr lang="en-US" sz="2500" kern="1200"/>
        </a:p>
      </dsp:txBody>
      <dsp:txXfrm>
        <a:off x="68270" y="3948074"/>
        <a:ext cx="6108725" cy="1261975"/>
      </dsp:txXfrm>
    </dsp:sp>
    <dsp:sp modelId="{4756FDBE-0D3C-4B5D-B4BA-7163D374442A}">
      <dsp:nvSpPr>
        <dsp:cNvPr id="0" name=""/>
        <dsp:cNvSpPr/>
      </dsp:nvSpPr>
      <dsp:spPr>
        <a:xfrm>
          <a:off x="0" y="2220848"/>
          <a:ext cx="6245265" cy="13985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Divine Foods would like to better understand the sales figures, products, and customers so they can improve their processes and sales.</a:t>
          </a:r>
          <a:endParaRPr lang="en-US" sz="2500" kern="1200" dirty="0"/>
        </a:p>
      </dsp:txBody>
      <dsp:txXfrm>
        <a:off x="68270" y="2289118"/>
        <a:ext cx="6108725" cy="1261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8DBF6-CAD2-4F2D-B1E4-36CF1BAD11A1}">
      <dsp:nvSpPr>
        <dsp:cNvPr id="0" name=""/>
        <dsp:cNvSpPr/>
      </dsp:nvSpPr>
      <dsp:spPr>
        <a:xfrm>
          <a:off x="0" y="908268"/>
          <a:ext cx="6245265" cy="167680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8FDE2-ABB3-45B0-93DD-4F903C3857E4}">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2766B-2DD4-4678-80DA-D98082098255}">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977900">
            <a:lnSpc>
              <a:spcPct val="100000"/>
            </a:lnSpc>
            <a:spcBef>
              <a:spcPct val="0"/>
            </a:spcBef>
            <a:spcAft>
              <a:spcPct val="35000"/>
            </a:spcAft>
            <a:buNone/>
          </a:pPr>
          <a:r>
            <a:rPr lang="en-GB" sz="2200" kern="1200"/>
            <a:t>The data used for the analysis was sourced internally from Divine Foods Inc.'s sales records.</a:t>
          </a:r>
          <a:endParaRPr lang="en-US" sz="2200" kern="1200"/>
        </a:p>
      </dsp:txBody>
      <dsp:txXfrm>
        <a:off x="1936708" y="908268"/>
        <a:ext cx="4308556" cy="1676804"/>
      </dsp:txXfrm>
    </dsp:sp>
    <dsp:sp modelId="{D53D2721-07C7-44CB-8B3F-70C718C139C8}">
      <dsp:nvSpPr>
        <dsp:cNvPr id="0" name=""/>
        <dsp:cNvSpPr/>
      </dsp:nvSpPr>
      <dsp:spPr>
        <a:xfrm>
          <a:off x="0" y="3004274"/>
          <a:ext cx="6245265" cy="167680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7D6F31-874F-4B4C-AB5E-D90C3190D1C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9E606-4F3A-41F2-B16D-D626ED8E39C3}">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977900">
            <a:lnSpc>
              <a:spcPct val="100000"/>
            </a:lnSpc>
            <a:spcBef>
              <a:spcPct val="0"/>
            </a:spcBef>
            <a:spcAft>
              <a:spcPct val="35000"/>
            </a:spcAft>
            <a:buNone/>
          </a:pPr>
          <a:r>
            <a:rPr lang="en-GB" sz="2200" kern="1200" dirty="0"/>
            <a:t>The data sources were stored in a spreadsheet format that allowed for easy extraction and analysis.</a:t>
          </a:r>
          <a:endParaRPr lang="en-US" sz="2200" kern="1200" dirty="0"/>
        </a:p>
      </dsp:txBody>
      <dsp:txXfrm>
        <a:off x="1936708" y="3004274"/>
        <a:ext cx="4308556" cy="1676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E384D-1A66-4D63-B0F3-2D63EE6E7ACA}">
      <dsp:nvSpPr>
        <dsp:cNvPr id="0" name=""/>
        <dsp:cNvSpPr/>
      </dsp:nvSpPr>
      <dsp:spPr>
        <a:xfrm>
          <a:off x="0" y="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2907C-A977-4C26-93F5-A601EC95C79C}">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BBC6DA-958A-468B-9E45-8D3E7277D369}">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GB" sz="1900" kern="1200" dirty="0"/>
            <a:t>Data collection</a:t>
          </a:r>
          <a:endParaRPr lang="en-US" sz="1900" kern="1200" dirty="0"/>
        </a:p>
      </dsp:txBody>
      <dsp:txXfrm>
        <a:off x="1074268" y="4366"/>
        <a:ext cx="5170996" cy="930102"/>
      </dsp:txXfrm>
    </dsp:sp>
    <dsp:sp modelId="{2960A70B-0235-40AB-82C8-0BF9D2A85B94}">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F3E74-37C7-493E-B5DD-E82D2E80F058}">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B74850-4A7D-4033-A999-39DC6BD8DC02}">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GB" sz="1900" kern="1200"/>
            <a:t>Data Cleaning and preparation</a:t>
          </a:r>
          <a:endParaRPr lang="en-US" sz="1900" kern="1200"/>
        </a:p>
      </dsp:txBody>
      <dsp:txXfrm>
        <a:off x="1074268" y="1166994"/>
        <a:ext cx="5170996" cy="930102"/>
      </dsp:txXfrm>
    </dsp:sp>
    <dsp:sp modelId="{61DD1E3E-D305-47AE-9BF8-F97836F041EC}">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21772-558F-4488-8AA6-7180C418705B}">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97941C-09CD-4710-B165-4444A638628B}">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GB" sz="1900" kern="1200"/>
            <a:t>Exploratory Data Analysis</a:t>
          </a:r>
          <a:endParaRPr lang="en-US" sz="1900" kern="1200"/>
        </a:p>
      </dsp:txBody>
      <dsp:txXfrm>
        <a:off x="1074268" y="2329622"/>
        <a:ext cx="5170996" cy="930102"/>
      </dsp:txXfrm>
    </dsp:sp>
    <dsp:sp modelId="{031EF110-2E20-4968-B1AD-F702076E38A6}">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1FD43-25E6-4D92-A2C6-AA3C69315932}">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2E5AE-3680-4842-B951-EB043F8980A4}">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GB" sz="1900" kern="1200"/>
            <a:t>Statistical Analysis</a:t>
          </a:r>
          <a:endParaRPr lang="en-US" sz="1900" kern="1200"/>
        </a:p>
      </dsp:txBody>
      <dsp:txXfrm>
        <a:off x="1074268" y="3492250"/>
        <a:ext cx="5170996" cy="930102"/>
      </dsp:txXfrm>
    </dsp:sp>
    <dsp:sp modelId="{64EC8E8B-B0A9-4338-98F6-6DC1ADAAB71D}">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A9245-213D-48CE-840A-491ECAA24B1C}">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AAF322-C968-47CB-8916-E4DA4B8C7766}">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GB" sz="1900" kern="1200" dirty="0"/>
            <a:t>Data visualisation and reporting</a:t>
          </a:r>
          <a:endParaRPr lang="en-US" sz="1900" kern="1200" dirty="0"/>
        </a:p>
      </dsp:txBody>
      <dsp:txXfrm>
        <a:off x="1074268" y="4654878"/>
        <a:ext cx="5170996" cy="930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AB1F4-E9FD-4F06-A8C5-3CA3695157FF}">
      <dsp:nvSpPr>
        <dsp:cNvPr id="0" name=""/>
        <dsp:cNvSpPr/>
      </dsp:nvSpPr>
      <dsp:spPr>
        <a:xfrm>
          <a:off x="819" y="994469"/>
          <a:ext cx="2876534" cy="182659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67C9FBB-8467-45C4-847C-79C891342CB9}">
      <dsp:nvSpPr>
        <dsp:cNvPr id="0" name=""/>
        <dsp:cNvSpPr/>
      </dsp:nvSpPr>
      <dsp:spPr>
        <a:xfrm>
          <a:off x="320434" y="1298103"/>
          <a:ext cx="2876534" cy="182659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baseline="0"/>
            <a:t>H0: There’s no relationship between cookies sold and the month they were sold by.</a:t>
          </a:r>
          <a:endParaRPr lang="en-US" sz="2200" kern="1200"/>
        </a:p>
      </dsp:txBody>
      <dsp:txXfrm>
        <a:off x="373933" y="1351602"/>
        <a:ext cx="2769536" cy="1719601"/>
      </dsp:txXfrm>
    </dsp:sp>
    <dsp:sp modelId="{7CE409F7-0718-432C-ADD7-FAFEACBF0995}">
      <dsp:nvSpPr>
        <dsp:cNvPr id="0" name=""/>
        <dsp:cNvSpPr/>
      </dsp:nvSpPr>
      <dsp:spPr>
        <a:xfrm>
          <a:off x="3516583" y="994469"/>
          <a:ext cx="2876534" cy="182659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221373-0BCD-4EE7-8C31-D2074E934FAC}">
      <dsp:nvSpPr>
        <dsp:cNvPr id="0" name=""/>
        <dsp:cNvSpPr/>
      </dsp:nvSpPr>
      <dsp:spPr>
        <a:xfrm>
          <a:off x="3836198" y="1298103"/>
          <a:ext cx="2876534" cy="182659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baseline="0"/>
            <a:t>H1: Cookie sales increase due to seasonal trends.</a:t>
          </a:r>
          <a:endParaRPr lang="en-US" sz="2200" kern="1200"/>
        </a:p>
      </dsp:txBody>
      <dsp:txXfrm>
        <a:off x="3889697" y="1351602"/>
        <a:ext cx="2769536" cy="1719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E2D46-15F9-46C3-BAD3-84E886CB85A2}">
      <dsp:nvSpPr>
        <dsp:cNvPr id="0" name=""/>
        <dsp:cNvSpPr/>
      </dsp:nvSpPr>
      <dsp:spPr>
        <a:xfrm>
          <a:off x="402550" y="199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b="1" kern="1200" dirty="0"/>
            <a:t>Product Performance</a:t>
          </a:r>
          <a:endParaRPr lang="en-US" sz="4000" kern="1200" dirty="0"/>
        </a:p>
      </dsp:txBody>
      <dsp:txXfrm>
        <a:off x="402550" y="1992"/>
        <a:ext cx="3034531" cy="1820718"/>
      </dsp:txXfrm>
    </dsp:sp>
    <dsp:sp modelId="{DEE9890E-8661-4E67-B385-2A6BB46D4CD3}">
      <dsp:nvSpPr>
        <dsp:cNvPr id="0" name=""/>
        <dsp:cNvSpPr/>
      </dsp:nvSpPr>
      <dsp:spPr>
        <a:xfrm>
          <a:off x="3740534" y="1992"/>
          <a:ext cx="3034531" cy="18207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b="1" kern="1200" dirty="0"/>
            <a:t>Buyer Insights</a:t>
          </a:r>
          <a:endParaRPr lang="en-US" sz="4000" kern="1200" dirty="0"/>
        </a:p>
      </dsp:txBody>
      <dsp:txXfrm>
        <a:off x="3740534" y="1992"/>
        <a:ext cx="3034531" cy="1820718"/>
      </dsp:txXfrm>
    </dsp:sp>
    <dsp:sp modelId="{5AC7B409-809D-4CC0-8871-612C9DE55295}">
      <dsp:nvSpPr>
        <dsp:cNvPr id="0" name=""/>
        <dsp:cNvSpPr/>
      </dsp:nvSpPr>
      <dsp:spPr>
        <a:xfrm>
          <a:off x="7078518" y="1992"/>
          <a:ext cx="3034531" cy="18207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b="1" kern="1200" dirty="0"/>
            <a:t>Seasonal Trends</a:t>
          </a:r>
          <a:endParaRPr lang="en-US" sz="4000" kern="1200" dirty="0"/>
        </a:p>
      </dsp:txBody>
      <dsp:txXfrm>
        <a:off x="7078518" y="1992"/>
        <a:ext cx="3034531" cy="1820718"/>
      </dsp:txXfrm>
    </dsp:sp>
    <dsp:sp modelId="{293E75FB-07CA-4DA0-B9A8-54B5FF0343A4}">
      <dsp:nvSpPr>
        <dsp:cNvPr id="0" name=""/>
        <dsp:cNvSpPr/>
      </dsp:nvSpPr>
      <dsp:spPr>
        <a:xfrm>
          <a:off x="2071542" y="2126164"/>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b="1" kern="1200" dirty="0"/>
            <a:t>Company Spending</a:t>
          </a:r>
          <a:endParaRPr lang="en-US" sz="4000" kern="1200" dirty="0"/>
        </a:p>
      </dsp:txBody>
      <dsp:txXfrm>
        <a:off x="2071542" y="2126164"/>
        <a:ext cx="3034531" cy="1820718"/>
      </dsp:txXfrm>
    </dsp:sp>
    <dsp:sp modelId="{B0B4C2C6-0095-446F-9367-E2C6AFBFB1E0}">
      <dsp:nvSpPr>
        <dsp:cNvPr id="0" name=""/>
        <dsp:cNvSpPr/>
      </dsp:nvSpPr>
      <dsp:spPr>
        <a:xfrm>
          <a:off x="5409526" y="2126164"/>
          <a:ext cx="3034531" cy="18207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b="1" kern="1200" dirty="0"/>
            <a:t>Forecasting</a:t>
          </a:r>
          <a:endParaRPr lang="en-US" sz="4000" kern="1200" dirty="0"/>
        </a:p>
      </dsp:txBody>
      <dsp:txXfrm>
        <a:off x="5409526" y="2126164"/>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F5133-EB4D-420F-A95F-0DAFE6416873}">
      <dsp:nvSpPr>
        <dsp:cNvPr id="0" name=""/>
        <dsp:cNvSpPr/>
      </dsp:nvSpPr>
      <dsp:spPr>
        <a:xfrm>
          <a:off x="493585" y="87820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9F572-59DB-41DF-B20D-9FB5343AF108}">
      <dsp:nvSpPr>
        <dsp:cNvPr id="0" name=""/>
        <dsp:cNvSpPr/>
      </dsp:nvSpPr>
      <dsp:spPr>
        <a:xfrm>
          <a:off x="519" y="1954169"/>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Product Strategy</a:t>
          </a:r>
          <a:endParaRPr lang="en-US" sz="2300" kern="1200" dirty="0"/>
        </a:p>
      </dsp:txBody>
      <dsp:txXfrm>
        <a:off x="519" y="1954169"/>
        <a:ext cx="1792968" cy="717187"/>
      </dsp:txXfrm>
    </dsp:sp>
    <dsp:sp modelId="{B532E22F-0841-4C45-B847-03DA0AF04153}">
      <dsp:nvSpPr>
        <dsp:cNvPr id="0" name=""/>
        <dsp:cNvSpPr/>
      </dsp:nvSpPr>
      <dsp:spPr>
        <a:xfrm>
          <a:off x="2600323" y="87820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A66602-718F-458B-A2AD-FDD17D38E9F0}">
      <dsp:nvSpPr>
        <dsp:cNvPr id="0" name=""/>
        <dsp:cNvSpPr/>
      </dsp:nvSpPr>
      <dsp:spPr>
        <a:xfrm>
          <a:off x="2107257" y="1954169"/>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Partnership Focus</a:t>
          </a:r>
          <a:endParaRPr lang="en-US" sz="2300" kern="1200" dirty="0"/>
        </a:p>
      </dsp:txBody>
      <dsp:txXfrm>
        <a:off x="2107257" y="1954169"/>
        <a:ext cx="1792968" cy="717187"/>
      </dsp:txXfrm>
    </dsp:sp>
    <dsp:sp modelId="{A6791614-30F7-4391-A80C-0E1584E391DC}">
      <dsp:nvSpPr>
        <dsp:cNvPr id="0" name=""/>
        <dsp:cNvSpPr/>
      </dsp:nvSpPr>
      <dsp:spPr>
        <a:xfrm>
          <a:off x="4707062" y="87820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3CA080-C04E-4D8F-9C70-CAE5E380B687}">
      <dsp:nvSpPr>
        <dsp:cNvPr id="0" name=""/>
        <dsp:cNvSpPr/>
      </dsp:nvSpPr>
      <dsp:spPr>
        <a:xfrm>
          <a:off x="4213995" y="1954169"/>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Data Collection</a:t>
          </a:r>
          <a:endParaRPr lang="en-US" sz="2300" kern="1200" dirty="0"/>
        </a:p>
      </dsp:txBody>
      <dsp:txXfrm>
        <a:off x="4213995" y="1954169"/>
        <a:ext cx="1792968" cy="717187"/>
      </dsp:txXfrm>
    </dsp:sp>
    <dsp:sp modelId="{FE767D3E-0919-4FE7-A915-C25299605ABD}">
      <dsp:nvSpPr>
        <dsp:cNvPr id="0" name=""/>
        <dsp:cNvSpPr/>
      </dsp:nvSpPr>
      <dsp:spPr>
        <a:xfrm>
          <a:off x="6813800" y="878204"/>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56353-099D-436E-86CD-97BC090A3E17}">
      <dsp:nvSpPr>
        <dsp:cNvPr id="0" name=""/>
        <dsp:cNvSpPr/>
      </dsp:nvSpPr>
      <dsp:spPr>
        <a:xfrm>
          <a:off x="6320733" y="1954169"/>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Market Expansion</a:t>
          </a:r>
          <a:endParaRPr lang="en-US" sz="2300" kern="1200" dirty="0"/>
        </a:p>
      </dsp:txBody>
      <dsp:txXfrm>
        <a:off x="6320733" y="1954169"/>
        <a:ext cx="1792968" cy="717187"/>
      </dsp:txXfrm>
    </dsp:sp>
    <dsp:sp modelId="{192468E8-8E06-4DCE-8178-6C83CEFC87B0}">
      <dsp:nvSpPr>
        <dsp:cNvPr id="0" name=""/>
        <dsp:cNvSpPr/>
      </dsp:nvSpPr>
      <dsp:spPr>
        <a:xfrm>
          <a:off x="8920538" y="878204"/>
          <a:ext cx="806835" cy="8068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C2C97-B60D-47F5-9023-BF6D3BD42DE2}">
      <dsp:nvSpPr>
        <dsp:cNvPr id="0" name=""/>
        <dsp:cNvSpPr/>
      </dsp:nvSpPr>
      <dsp:spPr>
        <a:xfrm>
          <a:off x="8427472" y="1954169"/>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Operational Efficiency</a:t>
          </a:r>
          <a:endParaRPr lang="en-US" sz="2300" kern="1200" dirty="0"/>
        </a:p>
      </dsp:txBody>
      <dsp:txXfrm>
        <a:off x="8427472" y="1954169"/>
        <a:ext cx="1792968" cy="7171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EADA0-C567-46BD-9ADF-60EEA82135B7}"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F9D12-DF36-4956-9ADB-1ED479112310}" type="slidenum">
              <a:rPr lang="en-GB" smtClean="0"/>
              <a:t>‹#›</a:t>
            </a:fld>
            <a:endParaRPr lang="en-GB"/>
          </a:p>
        </p:txBody>
      </p:sp>
    </p:spTree>
    <p:extLst>
      <p:ext uri="{BB962C8B-B14F-4D97-AF65-F5344CB8AC3E}">
        <p14:creationId xmlns:p14="http://schemas.microsoft.com/office/powerpoint/2010/main" val="393132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Through my analysis I hope to </a:t>
            </a:r>
            <a:r>
              <a:rPr lang="en-GB" dirty="0"/>
              <a:t>help Divine Foods enhance its competitive edge, drive sales growth, and achieve its objectives of improving processes and profitability.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five companies order the cookies in large quantities for resale.</a:t>
            </a:r>
            <a:endParaRPr lang="en-US" dirty="0"/>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2</a:t>
            </a:fld>
            <a:endParaRPr lang="en-GB"/>
          </a:p>
        </p:txBody>
      </p:sp>
    </p:spTree>
    <p:extLst>
      <p:ext uri="{BB962C8B-B14F-4D97-AF65-F5344CB8AC3E}">
        <p14:creationId xmlns:p14="http://schemas.microsoft.com/office/powerpoint/2010/main" val="229326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170" indent="-217170" defTabSz="694944">
              <a:buFont typeface="Arial" panose="020B0604020202020204" pitchFamily="34" charset="0"/>
              <a:buChar char="•"/>
            </a:pPr>
            <a:r>
              <a:rPr lang="en-GB" sz="1200" kern="1200" dirty="0">
                <a:solidFill>
                  <a:schemeClr val="tx1"/>
                </a:solidFill>
                <a:latin typeface="+mn-lt"/>
                <a:ea typeface="+mn-ea"/>
                <a:cs typeface="+mn-cs"/>
              </a:rPr>
              <a:t>Made the most profit and had the highest order total</a:t>
            </a:r>
          </a:p>
          <a:p>
            <a:pPr marL="217170" indent="-217170" defTabSz="694944">
              <a:buFont typeface="Arial" panose="020B0604020202020204" pitchFamily="34" charset="0"/>
              <a:buChar char="•"/>
            </a:pPr>
            <a:r>
              <a:rPr lang="en-GB" sz="1200" kern="1200" dirty="0">
                <a:solidFill>
                  <a:schemeClr val="tx1"/>
                </a:solidFill>
                <a:latin typeface="+mn-lt"/>
                <a:ea typeface="+mn-ea"/>
                <a:cs typeface="+mn-cs"/>
              </a:rPr>
              <a:t>Which made </a:t>
            </a:r>
            <a:r>
              <a:rPr lang="en-GB" sz="1200" kern="1200">
                <a:solidFill>
                  <a:schemeClr val="tx1"/>
                </a:solidFill>
                <a:latin typeface="+mn-lt"/>
                <a:ea typeface="+mn-ea"/>
                <a:cs typeface="+mn-cs"/>
              </a:rPr>
              <a:t>them the best </a:t>
            </a:r>
            <a:r>
              <a:rPr lang="en-GB" sz="1200" kern="1200" dirty="0">
                <a:solidFill>
                  <a:schemeClr val="tx1"/>
                </a:solidFill>
                <a:latin typeface="+mn-lt"/>
                <a:ea typeface="+mn-ea"/>
                <a:cs typeface="+mn-cs"/>
              </a:rPr>
              <a:t>performing product</a:t>
            </a:r>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17</a:t>
            </a:fld>
            <a:endParaRPr lang="en-GB"/>
          </a:p>
        </p:txBody>
      </p:sp>
    </p:spTree>
    <p:extLst>
      <p:ext uri="{BB962C8B-B14F-4D97-AF65-F5344CB8AC3E}">
        <p14:creationId xmlns:p14="http://schemas.microsoft.com/office/powerpoint/2010/main" val="299515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4313" indent="-214313" defTabSz="685800">
              <a:buFont typeface="Arial" panose="020B0604020202020204" pitchFamily="34" charset="0"/>
              <a:buChar char="•"/>
            </a:pPr>
            <a:r>
              <a:rPr lang="en-GB" sz="1200" kern="1200" dirty="0">
                <a:solidFill>
                  <a:schemeClr val="tx1"/>
                </a:solidFill>
                <a:latin typeface="+mn-lt"/>
                <a:ea typeface="+mn-ea"/>
                <a:cs typeface="+mn-cs"/>
              </a:rPr>
              <a:t>Most valuable customer</a:t>
            </a:r>
          </a:p>
          <a:p>
            <a:pPr marL="214313" indent="-214313" defTabSz="685800">
              <a:buFont typeface="Arial" panose="020B0604020202020204" pitchFamily="34" charset="0"/>
              <a:buChar char="•"/>
            </a:pPr>
            <a:r>
              <a:rPr lang="en-GB" sz="1200" kern="1200" dirty="0">
                <a:solidFill>
                  <a:schemeClr val="tx1"/>
                </a:solidFill>
                <a:latin typeface="+mn-lt"/>
                <a:ea typeface="+mn-ea"/>
                <a:cs typeface="+mn-cs"/>
              </a:rPr>
              <a:t>Significant orders in January which made up for significantly lower orders in the previous months</a:t>
            </a:r>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19</a:t>
            </a:fld>
            <a:endParaRPr lang="en-GB"/>
          </a:p>
        </p:txBody>
      </p:sp>
    </p:spTree>
    <p:extLst>
      <p:ext uri="{BB962C8B-B14F-4D97-AF65-F5344CB8AC3E}">
        <p14:creationId xmlns:p14="http://schemas.microsoft.com/office/powerpoint/2010/main" val="203788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Product Performance</a:t>
            </a:r>
            <a:r>
              <a:rPr lang="en-GB" dirty="0"/>
              <a:t>: Snickerdoodle emerged as the most profitable cookie, while fortune cookies lagged in orders and profitability.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Buyer Insights</a:t>
            </a:r>
            <a:r>
              <a:rPr lang="en-GB" dirty="0"/>
              <a:t>: Park &amp; Shop Convenience Stores stood out with the highest average order total and quantity sold, indicating a strong partnership potential.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Seasonal Trends</a:t>
            </a:r>
            <a:r>
              <a:rPr lang="en-GB" dirty="0"/>
              <a:t>: Contrary to the hypothesis, there were no clear seasonal trends in cookie sales. January had the highest order total, while December had the least, suggesting other factors besides seasonality influencing sales.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Company Spending</a:t>
            </a:r>
            <a:r>
              <a:rPr lang="en-GB" dirty="0"/>
              <a:t>: ABC, ACME, and Park &amp; Shop showed similar total spend patterns, with Tres Delicious having significantly lower spending.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Forecasting</a:t>
            </a:r>
            <a:r>
              <a:rPr lang="en-GB" dirty="0"/>
              <a:t>: as mentioned earlier Forecasting future profits using the available data was inconclusive due to limited months of complete data; more data is needed for accurate predictions.</a:t>
            </a:r>
            <a:endParaRPr lang="en-US" dirty="0"/>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20</a:t>
            </a:fld>
            <a:endParaRPr lang="en-GB"/>
          </a:p>
        </p:txBody>
      </p:sp>
    </p:spTree>
    <p:extLst>
      <p:ext uri="{BB962C8B-B14F-4D97-AF65-F5344CB8AC3E}">
        <p14:creationId xmlns:p14="http://schemas.microsoft.com/office/powerpoint/2010/main" val="196399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Product Strategy</a:t>
            </a:r>
            <a:r>
              <a:rPr lang="en-GB" dirty="0"/>
              <a:t>: Consider discontinuing or reevaluating the production and marketing strategy for fortune cookies to improve profitability.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Partnership Focus</a:t>
            </a:r>
            <a:r>
              <a:rPr lang="en-GB" dirty="0"/>
              <a:t>: Strengthen the partnership with Park &amp; Shop Convenience Stores due to their high average order total and quantity sold.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Data Collection</a:t>
            </a:r>
            <a:r>
              <a:rPr lang="en-GB" dirty="0"/>
              <a:t>: Continue collecting sales data to improve forecasting accuracy and identify long-term trends.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Market Expansion</a:t>
            </a:r>
            <a:r>
              <a:rPr lang="en-GB" dirty="0"/>
              <a:t>: Explore opportunities to increase sales with other high-potential buyers or by diversifying product offerings.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Operational Efficiency</a:t>
            </a:r>
            <a:r>
              <a:rPr lang="en-GB" dirty="0"/>
              <a:t>: Streamline processes based on buyer insights to optimize sales and production.</a:t>
            </a:r>
            <a:endParaRPr lang="en-US" dirty="0"/>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21</a:t>
            </a:fld>
            <a:endParaRPr lang="en-GB"/>
          </a:p>
        </p:txBody>
      </p:sp>
    </p:spTree>
    <p:extLst>
      <p:ext uri="{BB962C8B-B14F-4D97-AF65-F5344CB8AC3E}">
        <p14:creationId xmlns:p14="http://schemas.microsoft.com/office/powerpoint/2010/main" val="239400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Data Cleaning and Manipulation:</a:t>
            </a:r>
            <a:r>
              <a:rPr lang="en-US" sz="1200" dirty="0"/>
              <a:t> This involved various techniques such as filling missing values, eliminating irrelevant columns, correcting date formats, removing duplicates, and formatting data for clarity and consistency.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Exploratory Data Analysis (EDA):</a:t>
            </a:r>
            <a:r>
              <a:rPr lang="en-US" sz="1200" dirty="0"/>
              <a:t> EDA techniques were employed to understand the structure of the data, detect anomalies, and identify initial trends or patterns. This included using PivotTables, charts, and graphs to visualize key data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Statistical Analysis:</a:t>
            </a:r>
            <a:r>
              <a:rPr lang="en-US" sz="1200" dirty="0"/>
              <a:t> Statistical methods were used to analyze relationships between variables, such as conducting hypothesis testing to explore the relationship between cookie sales and the month they were sold 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Forecasting:</a:t>
            </a:r>
            <a:r>
              <a:rPr lang="en-US" sz="1200" dirty="0"/>
              <a:t> Forecasting techniques, such as using Excel's Forecast Sheet, were utilized to predict future profits based on sales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Power BI Dashboard:</a:t>
            </a:r>
            <a:r>
              <a:rPr lang="en-US" sz="1200" dirty="0"/>
              <a:t> Power BI was used to create interactive visualizations.</a:t>
            </a: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3</a:t>
            </a:fld>
            <a:endParaRPr lang="en-GB"/>
          </a:p>
        </p:txBody>
      </p:sp>
    </p:spTree>
    <p:extLst>
      <p:ext uri="{BB962C8B-B14F-4D97-AF65-F5344CB8AC3E}">
        <p14:creationId xmlns:p14="http://schemas.microsoft.com/office/powerpoint/2010/main" val="3347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Missing Data:</a:t>
            </a:r>
            <a:r>
              <a:rPr lang="en-GB" sz="1200" dirty="0"/>
              <a:t> There were missing values in specific cells, which were filled in using appropriate methods such as filtering and correction.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Data Quality Issues:</a:t>
            </a:r>
            <a:r>
              <a:rPr lang="en-GB" sz="1200" dirty="0"/>
              <a:t> Inaccurate or inconsistent data formats, duplicate entries, and irrelevant columns were addressed to ensure data quality and reliability.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Limited Data for Forecasting:</a:t>
            </a:r>
            <a:r>
              <a:rPr lang="en-GB" sz="1200" dirty="0"/>
              <a:t> The dataset only covered 5 months, with 2 months having incomplete data, leading to challenges in forecasting and identifying long-term trends accurately.</a:t>
            </a:r>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4</a:t>
            </a:fld>
            <a:endParaRPr lang="en-GB"/>
          </a:p>
        </p:txBody>
      </p:sp>
    </p:spTree>
    <p:extLst>
      <p:ext uri="{BB962C8B-B14F-4D97-AF65-F5344CB8AC3E}">
        <p14:creationId xmlns:p14="http://schemas.microsoft.com/office/powerpoint/2010/main" val="3489369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Anonymisation:</a:t>
            </a:r>
            <a:r>
              <a:rPr lang="en-GB" sz="1200" dirty="0"/>
              <a:t> Personal details such as names, phone numbers, and addresses were removed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Data Security:</a:t>
            </a:r>
            <a:r>
              <a:rPr lang="en-GB" sz="1200" dirty="0"/>
              <a:t> Access to the data was restricted to authorized personnel only, and measures were taken to prevent unauthorized sharing or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Legal Review:</a:t>
            </a:r>
            <a:r>
              <a:rPr lang="en-GB" sz="1200" dirty="0"/>
              <a:t> The analysis process and data handling procedures were reviewed to ensure alignment with legal and regulatory requirements, with a focus on data protection and privacy principles.</a:t>
            </a:r>
          </a:p>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5</a:t>
            </a:fld>
            <a:endParaRPr lang="en-GB"/>
          </a:p>
        </p:txBody>
      </p:sp>
    </p:spTree>
    <p:extLst>
      <p:ext uri="{BB962C8B-B14F-4D97-AF65-F5344CB8AC3E}">
        <p14:creationId xmlns:p14="http://schemas.microsoft.com/office/powerpoint/2010/main" val="243580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7</a:t>
            </a:fld>
            <a:endParaRPr lang="en-GB"/>
          </a:p>
        </p:txBody>
      </p:sp>
    </p:spTree>
    <p:extLst>
      <p:ext uri="{BB962C8B-B14F-4D97-AF65-F5344CB8AC3E}">
        <p14:creationId xmlns:p14="http://schemas.microsoft.com/office/powerpoint/2010/main" val="426609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H0 (null hypothesis) H1 (Alternative Hypothesis)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Due to two months not being full months, they are treated as outliers.</a:t>
            </a:r>
            <a:r>
              <a:rPr lang="en-US" baseline="0" dirty="0"/>
              <a:t> </a:t>
            </a:r>
            <a:r>
              <a:rPr lang="en-GB" dirty="0"/>
              <a:t>October and February were the outliers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Most Orders in Jan.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Nov and Dec have similar Order Total.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More data required over more months to enable whether seasonal trends affect sales.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a:t>From the dataset given, there appears to be no relationship between seasonal trends and cookie sales.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8</a:t>
            </a:fld>
            <a:endParaRPr lang="en-GB"/>
          </a:p>
        </p:txBody>
      </p:sp>
    </p:spTree>
    <p:extLst>
      <p:ext uri="{BB962C8B-B14F-4D97-AF65-F5344CB8AC3E}">
        <p14:creationId xmlns:p14="http://schemas.microsoft.com/office/powerpoint/2010/main" val="362074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Park and shop standout buyers.</a:t>
            </a:r>
          </a:p>
          <a:p>
            <a:pPr marL="0" indent="0">
              <a:buFontTx/>
              <a:buNone/>
            </a:pPr>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11</a:t>
            </a:fld>
            <a:endParaRPr lang="en-GB"/>
          </a:p>
        </p:txBody>
      </p:sp>
    </p:spTree>
    <p:extLst>
      <p:ext uri="{BB962C8B-B14F-4D97-AF65-F5344CB8AC3E}">
        <p14:creationId xmlns:p14="http://schemas.microsoft.com/office/powerpoint/2010/main" val="91815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12</a:t>
            </a:fld>
            <a:endParaRPr lang="en-GB"/>
          </a:p>
        </p:txBody>
      </p:sp>
    </p:spTree>
    <p:extLst>
      <p:ext uri="{BB962C8B-B14F-4D97-AF65-F5344CB8AC3E}">
        <p14:creationId xmlns:p14="http://schemas.microsoft.com/office/powerpoint/2010/main" val="278350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FFFFFF"/>
                </a:solidFill>
                <a:effectLst/>
              </a:rPr>
              <a:t>Forecasting future profits using the available data was inconclusive due to limited months of complete data; more data is needed for accurate predictions.</a:t>
            </a:r>
            <a:endParaRPr lang="en-GB" dirty="0"/>
          </a:p>
          <a:p>
            <a:pPr marL="171450" indent="-171450">
              <a:buFontTx/>
              <a:buChar char="-"/>
            </a:pPr>
            <a:r>
              <a:rPr lang="en-GB" dirty="0"/>
              <a:t>Only 3 months had full data </a:t>
            </a:r>
            <a:r>
              <a:rPr lang="en-GB" dirty="0" err="1"/>
              <a:t>nov-jan</a:t>
            </a:r>
            <a:endParaRPr lang="en-GB" dirty="0"/>
          </a:p>
          <a:p>
            <a:pPr marL="171450" indent="-171450">
              <a:buFontTx/>
              <a:buChar char="-"/>
            </a:pPr>
            <a:r>
              <a:rPr lang="en-GB" dirty="0"/>
              <a:t>October starts on 7</a:t>
            </a:r>
            <a:r>
              <a:rPr lang="en-GB" baseline="30000" dirty="0"/>
              <a:t>th</a:t>
            </a:r>
            <a:endParaRPr lang="en-GB" dirty="0"/>
          </a:p>
          <a:p>
            <a:pPr marL="171450" indent="-171450">
              <a:buFontTx/>
              <a:buChar char="-"/>
            </a:pPr>
            <a:r>
              <a:rPr lang="en-GB" dirty="0"/>
              <a:t>February goes up to 15</a:t>
            </a:r>
            <a:r>
              <a:rPr lang="en-GB" baseline="30000" dirty="0"/>
              <a:t>th</a:t>
            </a:r>
            <a:endParaRPr lang="en-GB" dirty="0"/>
          </a:p>
          <a:p>
            <a:pPr marL="0" indent="0">
              <a:buFontTx/>
              <a:buNone/>
            </a:pPr>
            <a:endParaRPr lang="en-GB" dirty="0"/>
          </a:p>
        </p:txBody>
      </p:sp>
      <p:sp>
        <p:nvSpPr>
          <p:cNvPr id="4" name="Slide Number Placeholder 3"/>
          <p:cNvSpPr>
            <a:spLocks noGrp="1"/>
          </p:cNvSpPr>
          <p:nvPr>
            <p:ph type="sldNum" sz="quarter" idx="5"/>
          </p:nvPr>
        </p:nvSpPr>
        <p:spPr/>
        <p:txBody>
          <a:bodyPr/>
          <a:lstStyle/>
          <a:p>
            <a:fld id="{9BAF9D12-DF36-4956-9ADB-1ED479112310}" type="slidenum">
              <a:rPr lang="en-GB" smtClean="0"/>
              <a:t>15</a:t>
            </a:fld>
            <a:endParaRPr lang="en-GB"/>
          </a:p>
        </p:txBody>
      </p:sp>
    </p:spTree>
    <p:extLst>
      <p:ext uri="{BB962C8B-B14F-4D97-AF65-F5344CB8AC3E}">
        <p14:creationId xmlns:p14="http://schemas.microsoft.com/office/powerpoint/2010/main" val="12180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4A38-19A5-2514-3A1A-F33E674DF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3D9B447-1A27-A359-6CC2-224115E27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EB9C46-E83B-4714-9DD9-D376A3967B21}"/>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BD7E0232-D8C2-4170-8399-E57938781A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7F2C7-0A17-F2CA-CEA5-5EDEF0959F73}"/>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315030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9C45-46B3-841A-1F52-374F1AFCB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3600A3-112A-BD14-9E35-C8DE15586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9CD08A-A64E-8C68-C2BB-469445630A4F}"/>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78B77CD5-5B17-B958-8969-D6F042AC64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5E7B30-1F13-2773-C2A2-6590F4C5CBBD}"/>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213303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9A627-990B-F8D4-8E23-9272D5808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8AA5CD-B61D-DB3D-A8C7-FE4F9A6177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4CE6C1-9274-5A19-AC64-510DE50542D2}"/>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C354B3A8-4A10-8FA3-BC8C-8D62DE82A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CD96F-6ADF-D4B8-A282-8448110CB357}"/>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191484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92A6-78F0-CEF1-DBF0-6BF4C0357C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EF8DD-A214-75D9-308F-A1DC0B16A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284D9E-3090-F922-B16C-A2AFEACB7588}"/>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75D3CA9A-0917-60B2-AFD8-BE161F6D3B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A3D448-04DB-B96B-8D93-469823101C0C}"/>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352391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FDCC-4674-E3F1-1101-113099AA9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A9832A-753B-4AB7-CCE4-F9FF8C390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E1849-34E3-6749-1C83-D77F01A286B8}"/>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DEBBA5BB-C144-0927-2FCB-A8E0D4F31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9D681-A916-2567-F615-F5417806DA38}"/>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131303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53EC-DC91-E177-B6E6-9C0BF948DD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83A850-07E0-408C-5791-9F6D193D38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BEAA9D-110E-46BA-5A7B-866A2CF7FB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1D766A-3EFB-E84E-CF80-F70A7E8337FA}"/>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6" name="Footer Placeholder 5">
            <a:extLst>
              <a:ext uri="{FF2B5EF4-FFF2-40B4-BE49-F238E27FC236}">
                <a16:creationId xmlns:a16="http://schemas.microsoft.com/office/drawing/2014/main" id="{90D8DFA5-449B-490B-3703-CDA0DE3AC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68781E-A1CE-EC1F-E758-734D12BCF8D5}"/>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169613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C5BF-D8C8-BCD9-F6B7-71835CF4B7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D8B309-0F73-B110-77A2-E33E30C19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78DC0-A42F-7313-4841-990E57C15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A632EB-C1D2-0B98-F13E-34BFDDF94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8CB8F-7B24-65C7-0E36-07D50D605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AF4FD7-11F9-34C4-313E-D586DE29F519}"/>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8" name="Footer Placeholder 7">
            <a:extLst>
              <a:ext uri="{FF2B5EF4-FFF2-40B4-BE49-F238E27FC236}">
                <a16:creationId xmlns:a16="http://schemas.microsoft.com/office/drawing/2014/main" id="{17A0BCD9-B6B8-B693-6525-81815C1F18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BB886B-C65F-F765-AE0C-F63E23061056}"/>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35295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99E8-1ADA-933A-5F7C-51C79D5E5F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51EDA43-492F-F714-FD7C-AB4C378295CE}"/>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4" name="Footer Placeholder 3">
            <a:extLst>
              <a:ext uri="{FF2B5EF4-FFF2-40B4-BE49-F238E27FC236}">
                <a16:creationId xmlns:a16="http://schemas.microsoft.com/office/drawing/2014/main" id="{BFCA19C3-5452-516E-AAAC-01815C67A0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33E71B-85B9-CF20-3351-4D3638F6C0DE}"/>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388262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1E52E-42B1-D3EE-EE7E-2ECC1AB0C1F9}"/>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3" name="Footer Placeholder 2">
            <a:extLst>
              <a:ext uri="{FF2B5EF4-FFF2-40B4-BE49-F238E27FC236}">
                <a16:creationId xmlns:a16="http://schemas.microsoft.com/office/drawing/2014/main" id="{68ECB413-53B2-A977-CC4F-6D1A2BB8A5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D5FA1C-29AA-C273-698D-EEA313D57418}"/>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193173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FBBB-0045-7FEF-6C4C-FE1C02BA0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2C25AC-0F2D-16B7-2851-FB7AB7844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08B2DB-2976-55FA-196F-3BFD14B18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6AB8D-F33E-FDDC-98D7-3C60C36B877B}"/>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6" name="Footer Placeholder 5">
            <a:extLst>
              <a:ext uri="{FF2B5EF4-FFF2-40B4-BE49-F238E27FC236}">
                <a16:creationId xmlns:a16="http://schemas.microsoft.com/office/drawing/2014/main" id="{04D92A52-1379-8481-3FDE-CFF2F2B11C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6BE9BD-3AD2-1E28-D3E8-27317A1BA0A1}"/>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356691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D056-D57C-7828-D545-16EF21760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AAF130-423A-D1F2-BA66-7392819CB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CADD97-A61E-726C-23F5-81E6C26AA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BBA2C-48B2-21C7-04D9-621AB7D9F26F}"/>
              </a:ext>
            </a:extLst>
          </p:cNvPr>
          <p:cNvSpPr>
            <a:spLocks noGrp="1"/>
          </p:cNvSpPr>
          <p:nvPr>
            <p:ph type="dt" sz="half" idx="10"/>
          </p:nvPr>
        </p:nvSpPr>
        <p:spPr/>
        <p:txBody>
          <a:bodyPr/>
          <a:lstStyle/>
          <a:p>
            <a:fld id="{DF67A546-E9F5-46D9-8964-DDCDF7186CA5}" type="datetimeFigureOut">
              <a:rPr lang="en-GB" smtClean="0"/>
              <a:t>21/03/2024</a:t>
            </a:fld>
            <a:endParaRPr lang="en-GB"/>
          </a:p>
        </p:txBody>
      </p:sp>
      <p:sp>
        <p:nvSpPr>
          <p:cNvPr id="6" name="Footer Placeholder 5">
            <a:extLst>
              <a:ext uri="{FF2B5EF4-FFF2-40B4-BE49-F238E27FC236}">
                <a16:creationId xmlns:a16="http://schemas.microsoft.com/office/drawing/2014/main" id="{F08D4C3B-B40B-9DBB-BCA6-5ABA4F427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904E98-E95E-4365-2069-5E4EF5F97E79}"/>
              </a:ext>
            </a:extLst>
          </p:cNvPr>
          <p:cNvSpPr>
            <a:spLocks noGrp="1"/>
          </p:cNvSpPr>
          <p:nvPr>
            <p:ph type="sldNum" sz="quarter" idx="12"/>
          </p:nvPr>
        </p:nvSpPr>
        <p:spPr/>
        <p:txBody>
          <a:bodyPr/>
          <a:lstStyle/>
          <a:p>
            <a:fld id="{05E196E6-69AF-4CB3-B212-3DBD609C28A5}" type="slidenum">
              <a:rPr lang="en-GB" smtClean="0"/>
              <a:t>‹#›</a:t>
            </a:fld>
            <a:endParaRPr lang="en-GB"/>
          </a:p>
        </p:txBody>
      </p:sp>
    </p:spTree>
    <p:extLst>
      <p:ext uri="{BB962C8B-B14F-4D97-AF65-F5344CB8AC3E}">
        <p14:creationId xmlns:p14="http://schemas.microsoft.com/office/powerpoint/2010/main" val="18807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6D007-8299-BE56-15AC-3E0C9AB94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C09873-BDEB-5D71-206A-EDE9C88C8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AE2E40-CEC5-483A-4F61-E806A18DB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A546-E9F5-46D9-8964-DDCDF7186CA5}" type="datetimeFigureOut">
              <a:rPr lang="en-GB" smtClean="0"/>
              <a:t>21/03/2024</a:t>
            </a:fld>
            <a:endParaRPr lang="en-GB"/>
          </a:p>
        </p:txBody>
      </p:sp>
      <p:sp>
        <p:nvSpPr>
          <p:cNvPr id="5" name="Footer Placeholder 4">
            <a:extLst>
              <a:ext uri="{FF2B5EF4-FFF2-40B4-BE49-F238E27FC236}">
                <a16:creationId xmlns:a16="http://schemas.microsoft.com/office/drawing/2014/main" id="{9A00DB77-D4FA-F99A-381B-D5E3A3023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FD73FD-3561-1141-4B9E-C16A5B359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196E6-69AF-4CB3-B212-3DBD609C28A5}" type="slidenum">
              <a:rPr lang="en-GB" smtClean="0"/>
              <a:t>‹#›</a:t>
            </a:fld>
            <a:endParaRPr lang="en-GB"/>
          </a:p>
        </p:txBody>
      </p:sp>
    </p:spTree>
    <p:extLst>
      <p:ext uri="{BB962C8B-B14F-4D97-AF65-F5344CB8AC3E}">
        <p14:creationId xmlns:p14="http://schemas.microsoft.com/office/powerpoint/2010/main" val="105254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14/relationships/chartEx" Target="../charts/chartEx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c 2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9366FCD-B454-6BD4-00FD-ACEB8F690301}"/>
              </a:ext>
            </a:extLst>
          </p:cNvPr>
          <p:cNvSpPr txBox="1"/>
          <p:nvPr/>
        </p:nvSpPr>
        <p:spPr>
          <a:xfrm>
            <a:off x="7080738" y="647593"/>
            <a:ext cx="4467792" cy="3060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i="0" kern="1200">
                <a:solidFill>
                  <a:srgbClr val="FFFFFF"/>
                </a:solidFill>
                <a:effectLst/>
                <a:latin typeface="+mj-lt"/>
                <a:ea typeface="+mj-ea"/>
                <a:cs typeface="+mj-cs"/>
              </a:rPr>
              <a:t>Divine Foods Cookie Sales </a:t>
            </a:r>
            <a:endParaRPr lang="en-US" sz="6000" kern="1200">
              <a:solidFill>
                <a:srgbClr val="FFFFFF"/>
              </a:solidFill>
              <a:latin typeface="+mj-lt"/>
              <a:ea typeface="+mj-ea"/>
              <a:cs typeface="+mj-cs"/>
            </a:endParaRPr>
          </a:p>
        </p:txBody>
      </p:sp>
      <p:sp>
        <p:nvSpPr>
          <p:cNvPr id="27" name="Oval 26">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circle with text&#10;&#10;Description automatically generated">
            <a:extLst>
              <a:ext uri="{FF2B5EF4-FFF2-40B4-BE49-F238E27FC236}">
                <a16:creationId xmlns:a16="http://schemas.microsoft.com/office/drawing/2014/main" id="{08F1EF03-2C48-4B15-B006-A74376237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205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9" name="Rectangle 2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0E8E5C9-4A90-3A22-6ABA-CF8C880C0EB0}"/>
              </a:ext>
            </a:extLst>
          </p:cNvPr>
          <p:cNvSpPr txBox="1"/>
          <p:nvPr/>
        </p:nvSpPr>
        <p:spPr>
          <a:xfrm>
            <a:off x="755484" y="2459116"/>
            <a:ext cx="3702579" cy="178961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b="1" dirty="0">
                <a:solidFill>
                  <a:srgbClr val="FFFFFF"/>
                </a:solidFill>
              </a:rPr>
              <a:t>'Fortune Cookie' has the lowest profitability</a:t>
            </a:r>
            <a:r>
              <a:rPr lang="en-US" sz="2400" b="1" baseline="0" dirty="0">
                <a:solidFill>
                  <a:srgbClr val="FFFFFF"/>
                </a:solidFill>
              </a:rPr>
              <a:t> at £1,830.50</a:t>
            </a:r>
          </a:p>
          <a:p>
            <a:pPr indent="-228600">
              <a:lnSpc>
                <a:spcPct val="90000"/>
              </a:lnSpc>
              <a:spcAft>
                <a:spcPts val="600"/>
              </a:spcAft>
              <a:buFont typeface="Arial" panose="020B0604020202020204" pitchFamily="34" charset="0"/>
              <a:buChar char="•"/>
            </a:pPr>
            <a:r>
              <a:rPr lang="en-US" sz="2400" b="1" baseline="0" dirty="0">
                <a:solidFill>
                  <a:srgbClr val="FFFFFF"/>
                </a:solidFill>
              </a:rPr>
              <a:t>'White Chocolate Macadamia Nut' has the highest profitability at £6,844.05</a:t>
            </a:r>
          </a:p>
        </p:txBody>
      </p:sp>
      <p:graphicFrame>
        <p:nvGraphicFramePr>
          <p:cNvPr id="2" name="Chart 1">
            <a:extLst>
              <a:ext uri="{FF2B5EF4-FFF2-40B4-BE49-F238E27FC236}">
                <a16:creationId xmlns:a16="http://schemas.microsoft.com/office/drawing/2014/main" id="{7E874B64-1199-9DD7-1CFF-5CD43FD44213}"/>
              </a:ext>
            </a:extLst>
          </p:cNvPr>
          <p:cNvGraphicFramePr>
            <a:graphicFrameLocks/>
          </p:cNvGraphicFramePr>
          <p:nvPr>
            <p:extLst>
              <p:ext uri="{D42A27DB-BD31-4B8C-83A1-F6EECF244321}">
                <p14:modId xmlns:p14="http://schemas.microsoft.com/office/powerpoint/2010/main" val="1725763"/>
              </p:ext>
            </p:extLst>
          </p:nvPr>
        </p:nvGraphicFramePr>
        <p:xfrm>
          <a:off x="6005304" y="787114"/>
          <a:ext cx="5407002" cy="5283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111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1" name="Rectangle 2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4936B193-C243-6504-C62E-C51DD55D567E}"/>
              </a:ext>
            </a:extLst>
          </p:cNvPr>
          <p:cNvSpPr txBox="1"/>
          <p:nvPr/>
        </p:nvSpPr>
        <p:spPr>
          <a:xfrm>
            <a:off x="755484" y="2459117"/>
            <a:ext cx="3964298" cy="348910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solidFill>
                  <a:srgbClr val="FFFFFF"/>
                </a:solidFill>
              </a:rPr>
              <a:t>- Park &amp; Shop Convenience</a:t>
            </a:r>
            <a:r>
              <a:rPr lang="en-US" sz="2400" b="1" baseline="0" dirty="0">
                <a:solidFill>
                  <a:srgbClr val="FFFFFF"/>
                </a:solidFill>
              </a:rPr>
              <a:t> Stores has the highest total spend of £68,691</a:t>
            </a:r>
          </a:p>
          <a:p>
            <a:pPr indent="-228600">
              <a:lnSpc>
                <a:spcPct val="90000"/>
              </a:lnSpc>
              <a:spcAft>
                <a:spcPts val="600"/>
              </a:spcAft>
              <a:buFont typeface="Arial" panose="020B0604020202020204" pitchFamily="34" charset="0"/>
              <a:buChar char="•"/>
            </a:pPr>
            <a:r>
              <a:rPr lang="en-US" sz="2400" b="1" baseline="0" dirty="0">
                <a:solidFill>
                  <a:srgbClr val="FFFFFF"/>
                </a:solidFill>
              </a:rPr>
              <a:t>- Tres Delicious has the lowest total spend of £22,958</a:t>
            </a:r>
            <a:endParaRPr lang="en-US" sz="2400" b="1" dirty="0">
              <a:solidFill>
                <a:srgbClr val="FFFFFF"/>
              </a:solidFill>
            </a:endParaRPr>
          </a:p>
        </p:txBody>
      </p:sp>
      <p:graphicFrame>
        <p:nvGraphicFramePr>
          <p:cNvPr id="4" name="Content Placeholder 3">
            <a:extLst>
              <a:ext uri="{FF2B5EF4-FFF2-40B4-BE49-F238E27FC236}">
                <a16:creationId xmlns:a16="http://schemas.microsoft.com/office/drawing/2014/main" id="{D158D3C1-A36C-DC8B-0E33-EB889B259B68}"/>
              </a:ext>
            </a:extLst>
          </p:cNvPr>
          <p:cNvGraphicFramePr>
            <a:graphicFrameLocks noGrp="1"/>
          </p:cNvGraphicFramePr>
          <p:nvPr>
            <p:ph idx="1"/>
            <p:extLst>
              <p:ext uri="{D42A27DB-BD31-4B8C-83A1-F6EECF244321}">
                <p14:modId xmlns:p14="http://schemas.microsoft.com/office/powerpoint/2010/main" val="3066821387"/>
              </p:ext>
            </p:extLst>
          </p:nvPr>
        </p:nvGraphicFramePr>
        <p:xfrm>
          <a:off x="6005304" y="787114"/>
          <a:ext cx="5407002" cy="5283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512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0" name="Rectangle 1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F2DE079E-D7D2-988F-DBDA-5BE8038E3944}"/>
              </a:ext>
            </a:extLst>
          </p:cNvPr>
          <p:cNvSpPr txBox="1"/>
          <p:nvPr/>
        </p:nvSpPr>
        <p:spPr>
          <a:xfrm>
            <a:off x="755484" y="2459116"/>
            <a:ext cx="3702579" cy="35248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solidFill>
                  <a:srgbClr val="FFFFFF"/>
                </a:solidFill>
              </a:rPr>
              <a:t>ACME Bites</a:t>
            </a:r>
            <a:r>
              <a:rPr lang="en-US" sz="2000" b="1" baseline="0" dirty="0">
                <a:solidFill>
                  <a:srgbClr val="FFFFFF"/>
                </a:solidFill>
              </a:rPr>
              <a:t> didn’t buy any products in October 2023.</a:t>
            </a:r>
          </a:p>
          <a:p>
            <a:pPr indent="-228600">
              <a:lnSpc>
                <a:spcPct val="90000"/>
              </a:lnSpc>
              <a:spcAft>
                <a:spcPts val="600"/>
              </a:spcAft>
              <a:buFont typeface="Arial" panose="020B0604020202020204" pitchFamily="34" charset="0"/>
              <a:buChar char="•"/>
            </a:pPr>
            <a:r>
              <a:rPr lang="en-US" sz="2000" b="1" baseline="0" dirty="0">
                <a:solidFill>
                  <a:srgbClr val="FFFFFF"/>
                </a:solidFill>
              </a:rPr>
              <a:t>ABC Groceries didn’t buy any product in February 2024.</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graphicFrame>
        <p:nvGraphicFramePr>
          <p:cNvPr id="4" name="Content Placeholder 3">
            <a:extLst>
              <a:ext uri="{FF2B5EF4-FFF2-40B4-BE49-F238E27FC236}">
                <a16:creationId xmlns:a16="http://schemas.microsoft.com/office/drawing/2014/main" id="{5B7739F6-82DB-3AC8-56EF-AA140CFB87C2}"/>
              </a:ext>
            </a:extLst>
          </p:cNvPr>
          <p:cNvGraphicFramePr>
            <a:graphicFrameLocks noGrp="1"/>
          </p:cNvGraphicFramePr>
          <p:nvPr>
            <p:ph idx="1"/>
            <p:extLst>
              <p:ext uri="{D42A27DB-BD31-4B8C-83A1-F6EECF244321}">
                <p14:modId xmlns:p14="http://schemas.microsoft.com/office/powerpoint/2010/main" val="103540250"/>
              </p:ext>
            </p:extLst>
          </p:nvPr>
        </p:nvGraphicFramePr>
        <p:xfrm>
          <a:off x="6005304" y="1931476"/>
          <a:ext cx="5407006" cy="2995052"/>
        </p:xfrm>
        <a:graphic>
          <a:graphicData uri="http://schemas.openxmlformats.org/drawingml/2006/table">
            <a:tbl>
              <a:tblPr>
                <a:noFill/>
                <a:tableStyleId>{5C22544A-7EE6-4342-B048-85BDC9FD1C3A}</a:tableStyleId>
              </a:tblPr>
              <a:tblGrid>
                <a:gridCol w="729193">
                  <a:extLst>
                    <a:ext uri="{9D8B030D-6E8A-4147-A177-3AD203B41FA5}">
                      <a16:colId xmlns:a16="http://schemas.microsoft.com/office/drawing/2014/main" val="1956569252"/>
                    </a:ext>
                  </a:extLst>
                </a:gridCol>
                <a:gridCol w="813250">
                  <a:extLst>
                    <a:ext uri="{9D8B030D-6E8A-4147-A177-3AD203B41FA5}">
                      <a16:colId xmlns:a16="http://schemas.microsoft.com/office/drawing/2014/main" val="3957460229"/>
                    </a:ext>
                  </a:extLst>
                </a:gridCol>
                <a:gridCol w="601331">
                  <a:extLst>
                    <a:ext uri="{9D8B030D-6E8A-4147-A177-3AD203B41FA5}">
                      <a16:colId xmlns:a16="http://schemas.microsoft.com/office/drawing/2014/main" val="1048852691"/>
                    </a:ext>
                  </a:extLst>
                </a:gridCol>
                <a:gridCol w="945423">
                  <a:extLst>
                    <a:ext uri="{9D8B030D-6E8A-4147-A177-3AD203B41FA5}">
                      <a16:colId xmlns:a16="http://schemas.microsoft.com/office/drawing/2014/main" val="3760948781"/>
                    </a:ext>
                  </a:extLst>
                </a:gridCol>
                <a:gridCol w="768262">
                  <a:extLst>
                    <a:ext uri="{9D8B030D-6E8A-4147-A177-3AD203B41FA5}">
                      <a16:colId xmlns:a16="http://schemas.microsoft.com/office/drawing/2014/main" val="3323717880"/>
                    </a:ext>
                  </a:extLst>
                </a:gridCol>
                <a:gridCol w="963608">
                  <a:extLst>
                    <a:ext uri="{9D8B030D-6E8A-4147-A177-3AD203B41FA5}">
                      <a16:colId xmlns:a16="http://schemas.microsoft.com/office/drawing/2014/main" val="3079108056"/>
                    </a:ext>
                  </a:extLst>
                </a:gridCol>
                <a:gridCol w="585939">
                  <a:extLst>
                    <a:ext uri="{9D8B030D-6E8A-4147-A177-3AD203B41FA5}">
                      <a16:colId xmlns:a16="http://schemas.microsoft.com/office/drawing/2014/main" val="1941205537"/>
                    </a:ext>
                  </a:extLst>
                </a:gridCol>
              </a:tblGrid>
              <a:tr h="465306">
                <a:tc>
                  <a:txBody>
                    <a:bodyPr/>
                    <a:lstStyle/>
                    <a:p>
                      <a:pPr algn="l" fontAlgn="b"/>
                      <a:r>
                        <a:rPr lang="en-GB" sz="1200" u="none" strike="noStrike" cap="none" spc="0" dirty="0">
                          <a:solidFill>
                            <a:schemeClr val="tx1"/>
                          </a:solidFill>
                          <a:effectLst/>
                        </a:rPr>
                        <a:t>Quantity Sold</a:t>
                      </a:r>
                      <a:endParaRPr lang="en-GB" sz="1200" b="1" i="0" u="none" strike="noStrike" cap="none" spc="0" dirty="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r>
                        <a:rPr lang="en-GB" sz="1200" u="none" strike="noStrike" cap="none" spc="0">
                          <a:solidFill>
                            <a:schemeClr val="tx1"/>
                          </a:solidFill>
                          <a:effectLst/>
                        </a:rPr>
                        <a:t>Column Labels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2006434782"/>
                  </a:ext>
                </a:extLst>
              </a:tr>
              <a:tr h="647155">
                <a:tc>
                  <a:txBody>
                    <a:bodyPr/>
                    <a:lstStyle/>
                    <a:p>
                      <a:pPr algn="l" fontAlgn="b"/>
                      <a:r>
                        <a:rPr lang="en-GB" sz="1200" u="none" strike="noStrike" cap="none" spc="0">
                          <a:solidFill>
                            <a:schemeClr val="tx1"/>
                          </a:solidFill>
                          <a:effectLst/>
                        </a:rPr>
                        <a:t>Months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ABC Groceries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ACME Bites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Park &amp; Shop Convenience Stores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Tres Delicious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Wholesome Foods</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GB" sz="1200" u="none" strike="noStrike" cap="none" spc="0">
                          <a:solidFill>
                            <a:schemeClr val="tx1"/>
                          </a:solidFill>
                          <a:effectLst/>
                        </a:rPr>
                        <a:t>Grand Total</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85664065"/>
                  </a:ext>
                </a:extLst>
              </a:tr>
              <a:tr h="283457">
                <a:tc>
                  <a:txBody>
                    <a:bodyPr/>
                    <a:lstStyle/>
                    <a:p>
                      <a:pPr algn="l" fontAlgn="b"/>
                      <a:r>
                        <a:rPr lang="en-GB" sz="1200" u="none" strike="noStrike" cap="none" spc="0">
                          <a:solidFill>
                            <a:schemeClr val="tx1"/>
                          </a:solidFill>
                          <a:effectLst/>
                        </a:rPr>
                        <a:t>Jan </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1006</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478</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1636</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697</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344</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4161</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06159460"/>
                  </a:ext>
                </a:extLst>
              </a:tr>
              <a:tr h="283457">
                <a:tc>
                  <a:txBody>
                    <a:bodyPr/>
                    <a:lstStyle/>
                    <a:p>
                      <a:pPr algn="l" fontAlgn="b"/>
                      <a:r>
                        <a:rPr lang="en-GB" sz="1200" u="none" strike="noStrike" cap="none" spc="0">
                          <a:solidFill>
                            <a:schemeClr val="tx1"/>
                          </a:solidFill>
                          <a:effectLst/>
                        </a:rPr>
                        <a:t>Feb </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1127</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532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147</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161</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1967</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14490212"/>
                  </a:ext>
                </a:extLst>
              </a:tr>
              <a:tr h="283457">
                <a:tc>
                  <a:txBody>
                    <a:bodyPr/>
                    <a:lstStyle/>
                    <a:p>
                      <a:pPr algn="l" fontAlgn="b"/>
                      <a:r>
                        <a:rPr lang="en-GB" sz="1200" u="none" strike="noStrike" cap="none" spc="0">
                          <a:solidFill>
                            <a:schemeClr val="tx1"/>
                          </a:solidFill>
                          <a:effectLst/>
                        </a:rPr>
                        <a:t>Oct </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652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1078</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341</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622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2693</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34360784"/>
                  </a:ext>
                </a:extLst>
              </a:tr>
              <a:tr h="283457">
                <a:tc>
                  <a:txBody>
                    <a:bodyPr/>
                    <a:lstStyle/>
                    <a:p>
                      <a:pPr algn="l" fontAlgn="b"/>
                      <a:r>
                        <a:rPr lang="en-GB" sz="1200" u="none" strike="noStrike" cap="none" spc="0">
                          <a:solidFill>
                            <a:schemeClr val="tx1"/>
                          </a:solidFill>
                          <a:effectLst/>
                        </a:rPr>
                        <a:t>Nov </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782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1630</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575</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933</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222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4142</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24549173"/>
                  </a:ext>
                </a:extLst>
              </a:tr>
              <a:tr h="283457">
                <a:tc>
                  <a:txBody>
                    <a:bodyPr/>
                    <a:lstStyle/>
                    <a:p>
                      <a:pPr algn="l" fontAlgn="b"/>
                      <a:r>
                        <a:rPr lang="en-GB" sz="1200" u="none" strike="noStrike" cap="none" spc="0">
                          <a:solidFill>
                            <a:schemeClr val="tx1"/>
                          </a:solidFill>
                          <a:effectLst/>
                        </a:rPr>
                        <a:t>Dec </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1104</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931</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440</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525</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1479</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1200" u="none" strike="noStrike" cap="none" spc="0">
                          <a:solidFill>
                            <a:schemeClr val="tx1"/>
                          </a:solidFill>
                          <a:effectLst/>
                        </a:rPr>
                        <a:t>4479</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2990746"/>
                  </a:ext>
                </a:extLst>
              </a:tr>
              <a:tr h="465306">
                <a:tc>
                  <a:txBody>
                    <a:bodyPr/>
                    <a:lstStyle/>
                    <a:p>
                      <a:pPr algn="l" fontAlgn="b"/>
                      <a:r>
                        <a:rPr lang="en-GB" sz="1200" u="none" strike="noStrike" cap="none" spc="0">
                          <a:solidFill>
                            <a:schemeClr val="tx1"/>
                          </a:solidFill>
                          <a:effectLst/>
                        </a:rPr>
                        <a:t>Grand Total</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a:solidFill>
                            <a:schemeClr val="tx1"/>
                          </a:solidFill>
                          <a:effectLst/>
                        </a:rPr>
                        <a:t>3544</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a:solidFill>
                            <a:schemeClr val="tx1"/>
                          </a:solidFill>
                          <a:effectLst/>
                        </a:rPr>
                        <a:t>4166</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a:solidFill>
                            <a:schemeClr val="tx1"/>
                          </a:solidFill>
                          <a:effectLst/>
                        </a:rPr>
                        <a:t>4261</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a:solidFill>
                            <a:schemeClr val="tx1"/>
                          </a:solidFill>
                          <a:effectLst/>
                        </a:rPr>
                        <a:t>2643</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a:solidFill>
                            <a:schemeClr val="tx1"/>
                          </a:solidFill>
                          <a:effectLst/>
                        </a:rPr>
                        <a:t>2828</a:t>
                      </a:r>
                      <a:endParaRPr lang="en-GB" sz="1200" b="1" i="0" u="none" strike="noStrike" cap="none" spc="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GB" sz="1200" u="none" strike="noStrike" cap="none" spc="0" dirty="0">
                          <a:solidFill>
                            <a:schemeClr val="tx1"/>
                          </a:solidFill>
                          <a:effectLst/>
                        </a:rPr>
                        <a:t>17442</a:t>
                      </a:r>
                      <a:endParaRPr lang="en-GB" sz="1200" b="1" i="0" u="none" strike="noStrike" cap="none" spc="0" dirty="0">
                        <a:solidFill>
                          <a:schemeClr val="tx1"/>
                        </a:solidFill>
                        <a:effectLst/>
                        <a:latin typeface="Calibri" panose="020F0502020204030204" pitchFamily="34" charset="0"/>
                      </a:endParaRPr>
                    </a:p>
                  </a:txBody>
                  <a:tcPr marL="41242" marR="29459" marT="6137" marB="68193"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33858214"/>
                  </a:ext>
                </a:extLst>
              </a:tr>
            </a:tbl>
          </a:graphicData>
        </a:graphic>
      </p:graphicFrame>
    </p:spTree>
    <p:extLst>
      <p:ext uri="{BB962C8B-B14F-4D97-AF65-F5344CB8AC3E}">
        <p14:creationId xmlns:p14="http://schemas.microsoft.com/office/powerpoint/2010/main" val="404369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9B00C6CD-E1A3-B5DC-DBA8-3E02524B651F}"/>
              </a:ext>
            </a:extLst>
          </p:cNvPr>
          <p:cNvSpPr txBox="1"/>
          <p:nvPr/>
        </p:nvSpPr>
        <p:spPr>
          <a:xfrm>
            <a:off x="755484" y="2459116"/>
            <a:ext cx="3702579" cy="35248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solidFill>
                  <a:srgbClr val="FFFFFF"/>
                </a:solidFill>
              </a:rPr>
              <a:t>January</a:t>
            </a:r>
            <a:r>
              <a:rPr lang="en-US" sz="2000" b="1" baseline="0" dirty="0">
                <a:solidFill>
                  <a:srgbClr val="FFFFFF"/>
                </a:solidFill>
              </a:rPr>
              <a:t> was the highest selling month.</a:t>
            </a:r>
          </a:p>
          <a:p>
            <a:pPr indent="-228600">
              <a:lnSpc>
                <a:spcPct val="90000"/>
              </a:lnSpc>
              <a:spcAft>
                <a:spcPts val="600"/>
              </a:spcAft>
              <a:buFont typeface="Arial" panose="020B0604020202020204" pitchFamily="34" charset="0"/>
              <a:buChar char="•"/>
            </a:pPr>
            <a:r>
              <a:rPr lang="en-US" sz="2000" b="1" baseline="0" dirty="0">
                <a:solidFill>
                  <a:srgbClr val="FFFFFF"/>
                </a:solidFill>
              </a:rPr>
              <a:t>February is an outlier as records are only up to the 15th</a:t>
            </a:r>
          </a:p>
          <a:p>
            <a:pPr indent="-228600">
              <a:lnSpc>
                <a:spcPct val="90000"/>
              </a:lnSpc>
              <a:spcAft>
                <a:spcPts val="600"/>
              </a:spcAft>
              <a:buFont typeface="Arial" panose="020B0604020202020204" pitchFamily="34" charset="0"/>
              <a:buChar char="•"/>
            </a:pPr>
            <a:r>
              <a:rPr lang="en-US" sz="2000" b="1" baseline="0" dirty="0">
                <a:solidFill>
                  <a:srgbClr val="FFFFFF"/>
                </a:solidFill>
              </a:rPr>
              <a:t>October may be lower due to starting from the 7th, considered an outlier.</a:t>
            </a:r>
          </a:p>
          <a:p>
            <a:pPr indent="-228600">
              <a:lnSpc>
                <a:spcPct val="90000"/>
              </a:lnSpc>
              <a:spcAft>
                <a:spcPts val="600"/>
              </a:spcAft>
              <a:buFont typeface="Arial" panose="020B0604020202020204" pitchFamily="34" charset="0"/>
              <a:buChar char="•"/>
            </a:pPr>
            <a:r>
              <a:rPr lang="en-US" sz="2000" b="1" baseline="0" dirty="0">
                <a:solidFill>
                  <a:srgbClr val="FFFFFF"/>
                </a:solidFill>
              </a:rPr>
              <a:t>Sales slightly drop in December.</a:t>
            </a:r>
            <a:endParaRPr lang="en-US" sz="2000" b="1" dirty="0">
              <a:solidFill>
                <a:srgbClr val="FFFFFF"/>
              </a:solidFill>
            </a:endParaRPr>
          </a:p>
        </p:txBody>
      </p:sp>
      <p:graphicFrame>
        <p:nvGraphicFramePr>
          <p:cNvPr id="6" name="Chart 5">
            <a:extLst>
              <a:ext uri="{FF2B5EF4-FFF2-40B4-BE49-F238E27FC236}">
                <a16:creationId xmlns:a16="http://schemas.microsoft.com/office/drawing/2014/main" id="{535D579D-08C4-6A93-AD2B-364F7E53C7A5}"/>
              </a:ext>
            </a:extLst>
          </p:cNvPr>
          <p:cNvGraphicFramePr>
            <a:graphicFrameLocks/>
          </p:cNvGraphicFramePr>
          <p:nvPr>
            <p:extLst>
              <p:ext uri="{D42A27DB-BD31-4B8C-83A1-F6EECF244321}">
                <p14:modId xmlns:p14="http://schemas.microsoft.com/office/powerpoint/2010/main" val="2448803154"/>
              </p:ext>
            </p:extLst>
          </p:nvPr>
        </p:nvGraphicFramePr>
        <p:xfrm>
          <a:off x="6005304" y="787114"/>
          <a:ext cx="5407002" cy="5283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982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9" name="Picture 8" descr="Pipette adding DNA sample to a petri dish">
            <a:extLst>
              <a:ext uri="{FF2B5EF4-FFF2-40B4-BE49-F238E27FC236}">
                <a16:creationId xmlns:a16="http://schemas.microsoft.com/office/drawing/2014/main" id="{3CEAE6D8-C11C-C7FA-C27A-A8A5951DFA8C}"/>
              </a:ext>
            </a:extLst>
          </p:cNvPr>
          <p:cNvPicPr>
            <a:picLocks noChangeAspect="1"/>
          </p:cNvPicPr>
          <p:nvPr/>
        </p:nvPicPr>
        <p:blipFill rotWithShape="1">
          <a:blip r:embed="rId2"/>
          <a:srcRect t="24982" r="-1" b="-1"/>
          <a:stretch/>
        </p:blipFill>
        <p:spPr>
          <a:xfrm>
            <a:off x="1524" y="10"/>
            <a:ext cx="12188952" cy="6857990"/>
          </a:xfrm>
          <a:prstGeom prst="rect">
            <a:avLst/>
          </a:prstGeom>
        </p:spPr>
      </p:pic>
      <p:sp>
        <p:nvSpPr>
          <p:cNvPr id="15" name="Freeform: Shape 14">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TextBox 6">
            <a:extLst>
              <a:ext uri="{FF2B5EF4-FFF2-40B4-BE49-F238E27FC236}">
                <a16:creationId xmlns:a16="http://schemas.microsoft.com/office/drawing/2014/main" id="{19366FCD-B454-6BD4-00FD-ACEB8F690301}"/>
              </a:ext>
            </a:extLst>
          </p:cNvPr>
          <p:cNvSpPr txBox="1"/>
          <p:nvPr/>
        </p:nvSpPr>
        <p:spPr>
          <a:xfrm>
            <a:off x="5970897" y="1346268"/>
            <a:ext cx="5568285" cy="280947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i="0">
                <a:effectLst/>
                <a:latin typeface="+mj-lt"/>
                <a:ea typeface="+mj-ea"/>
                <a:cs typeface="+mj-cs"/>
              </a:rPr>
              <a:t>Analysis and Interpretation</a:t>
            </a:r>
            <a:endParaRPr lang="en-US" sz="6000">
              <a:latin typeface="+mj-lt"/>
              <a:ea typeface="+mj-ea"/>
              <a:cs typeface="+mj-cs"/>
            </a:endParaRPr>
          </a:p>
        </p:txBody>
      </p:sp>
    </p:spTree>
    <p:extLst>
      <p:ext uri="{BB962C8B-B14F-4D97-AF65-F5344CB8AC3E}">
        <p14:creationId xmlns:p14="http://schemas.microsoft.com/office/powerpoint/2010/main" val="119638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the growth of the company's revenue&#10;&#10;Description automatically generated">
            <a:extLst>
              <a:ext uri="{FF2B5EF4-FFF2-40B4-BE49-F238E27FC236}">
                <a16:creationId xmlns:a16="http://schemas.microsoft.com/office/drawing/2014/main" id="{D66DE0BB-723E-F9AC-909C-DB56D852D6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555" r="21412"/>
          <a:stretch/>
        </p:blipFill>
        <p:spPr>
          <a:xfrm>
            <a:off x="1357130" y="914400"/>
            <a:ext cx="9510895" cy="4968819"/>
          </a:xfrm>
          <a:prstGeom prst="rect">
            <a:avLst/>
          </a:prstGeom>
        </p:spPr>
      </p:pic>
    </p:spTree>
    <p:extLst>
      <p:ext uri="{BB962C8B-B14F-4D97-AF65-F5344CB8AC3E}">
        <p14:creationId xmlns:p14="http://schemas.microsoft.com/office/powerpoint/2010/main" val="100590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95EC2-D0E3-49D6-11DC-2601D0D7F0C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‘Fortune Cookie’ has shown a downwards trend in order total and quantity sold.</a:t>
            </a:r>
          </a:p>
          <a:p>
            <a:pPr marL="285750" indent="-228600">
              <a:lnSpc>
                <a:spcPct val="90000"/>
              </a:lnSpc>
              <a:spcAft>
                <a:spcPts val="600"/>
              </a:spcAft>
              <a:buFont typeface="Arial" panose="020B0604020202020204" pitchFamily="34" charset="0"/>
              <a:buChar char="•"/>
            </a:pPr>
            <a:r>
              <a:rPr lang="en-US" sz="2200" dirty="0"/>
              <a:t>Least profitable</a:t>
            </a:r>
          </a:p>
          <a:p>
            <a:pPr marL="285750" indent="-228600">
              <a:lnSpc>
                <a:spcPct val="90000"/>
              </a:lnSpc>
              <a:spcAft>
                <a:spcPts val="600"/>
              </a:spcAft>
              <a:buFont typeface="Arial" panose="020B0604020202020204" pitchFamily="34" charset="0"/>
              <a:buChar char="•"/>
            </a:pPr>
            <a:r>
              <a:rPr lang="en-US" sz="2200" dirty="0"/>
              <a:t>Consider discontinuation or re-evaluate marketing for product.</a:t>
            </a:r>
          </a:p>
          <a:p>
            <a:pPr indent="-228600">
              <a:lnSpc>
                <a:spcPct val="90000"/>
              </a:lnSpc>
              <a:spcAft>
                <a:spcPts val="600"/>
              </a:spcAft>
              <a:buFont typeface="Arial" panose="020B0604020202020204" pitchFamily="34" charset="0"/>
              <a:buChar char="•"/>
            </a:pPr>
            <a:endParaRPr lang="en-US" sz="2200" dirty="0"/>
          </a:p>
        </p:txBody>
      </p:sp>
      <p:pic>
        <p:nvPicPr>
          <p:cNvPr id="8" name="Picture 7" descr="A graph with a line going up&#10;&#10;Description automatically generated">
            <a:extLst>
              <a:ext uri="{FF2B5EF4-FFF2-40B4-BE49-F238E27FC236}">
                <a16:creationId xmlns:a16="http://schemas.microsoft.com/office/drawing/2014/main" id="{884335CB-2196-FE16-D939-65491D520F47}"/>
              </a:ext>
            </a:extLst>
          </p:cNvPr>
          <p:cNvPicPr>
            <a:picLocks noChangeAspect="1"/>
          </p:cNvPicPr>
          <p:nvPr/>
        </p:nvPicPr>
        <p:blipFill rotWithShape="1">
          <a:blip r:embed="rId2">
            <a:extLst>
              <a:ext uri="{28A0092B-C50C-407E-A947-70E740481C1C}">
                <a14:useLocalDpi xmlns:a14="http://schemas.microsoft.com/office/drawing/2010/main" val="0"/>
              </a:ext>
            </a:extLst>
          </a:blip>
          <a:srcRect b="-962"/>
          <a:stretch/>
        </p:blipFill>
        <p:spPr>
          <a:xfrm>
            <a:off x="1121905" y="2569464"/>
            <a:ext cx="4156989" cy="3678936"/>
          </a:xfrm>
          <a:prstGeom prst="rect">
            <a:avLst/>
          </a:prstGeom>
        </p:spPr>
      </p:pic>
      <p:pic>
        <p:nvPicPr>
          <p:cNvPr id="10" name="Picture 9" descr="A graph with a line going up&#10;&#10;Description automatically generated">
            <a:extLst>
              <a:ext uri="{FF2B5EF4-FFF2-40B4-BE49-F238E27FC236}">
                <a16:creationId xmlns:a16="http://schemas.microsoft.com/office/drawing/2014/main" id="{FA7753ED-E92C-0820-F638-F7F77B508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1999" y="2569464"/>
            <a:ext cx="4253105" cy="3678936"/>
          </a:xfrm>
          <a:prstGeom prst="rect">
            <a:avLst/>
          </a:prstGeom>
        </p:spPr>
      </p:pic>
    </p:spTree>
    <p:extLst>
      <p:ext uri="{BB962C8B-B14F-4D97-AF65-F5344CB8AC3E}">
        <p14:creationId xmlns:p14="http://schemas.microsoft.com/office/powerpoint/2010/main" val="290246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BC162D1-5686-2015-00C6-D17EDA34231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r>
              <a:rPr lang="en-US" sz="4000" dirty="0"/>
              <a:t>Snickerdoodle</a:t>
            </a:r>
          </a:p>
        </p:txBody>
      </p:sp>
      <p:graphicFrame>
        <p:nvGraphicFramePr>
          <p:cNvPr id="4" name="Chart 3">
            <a:extLst>
              <a:ext uri="{FF2B5EF4-FFF2-40B4-BE49-F238E27FC236}">
                <a16:creationId xmlns:a16="http://schemas.microsoft.com/office/drawing/2014/main" id="{31BF6549-8B5C-4EB7-91A2-A54680A76F1B}"/>
              </a:ext>
            </a:extLst>
          </p:cNvPr>
          <p:cNvGraphicFramePr>
            <a:graphicFrameLocks/>
          </p:cNvGraphicFramePr>
          <p:nvPr>
            <p:extLst>
              <p:ext uri="{D42A27DB-BD31-4B8C-83A1-F6EECF244321}">
                <p14:modId xmlns:p14="http://schemas.microsoft.com/office/powerpoint/2010/main" val="498088466"/>
              </p:ext>
            </p:extLst>
          </p:nvPr>
        </p:nvGraphicFramePr>
        <p:xfrm>
          <a:off x="654102" y="3429001"/>
          <a:ext cx="4977383" cy="316576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7" name="Chart 6">
                <a:extLst>
                  <a:ext uri="{FF2B5EF4-FFF2-40B4-BE49-F238E27FC236}">
                    <a16:creationId xmlns:a16="http://schemas.microsoft.com/office/drawing/2014/main" id="{94DE4476-5D85-DBFE-BDCE-827247B52EFE}"/>
                  </a:ext>
                </a:extLst>
              </p:cNvPr>
              <p:cNvGraphicFramePr/>
              <p:nvPr>
                <p:extLst>
                  <p:ext uri="{D42A27DB-BD31-4B8C-83A1-F6EECF244321}">
                    <p14:modId xmlns:p14="http://schemas.microsoft.com/office/powerpoint/2010/main" val="1782093512"/>
                  </p:ext>
                </p:extLst>
              </p:nvPr>
            </p:nvGraphicFramePr>
            <p:xfrm>
              <a:off x="6207853" y="3429000"/>
              <a:ext cx="5469622" cy="3165764"/>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hart 6">
                <a:extLst>
                  <a:ext uri="{FF2B5EF4-FFF2-40B4-BE49-F238E27FC236}">
                    <a16:creationId xmlns:a16="http://schemas.microsoft.com/office/drawing/2014/main" id="{94DE4476-5D85-DBFE-BDCE-827247B52EFE}"/>
                  </a:ext>
                </a:extLst>
              </p:cNvPr>
              <p:cNvPicPr>
                <a:picLocks noGrp="1" noRot="1" noChangeAspect="1" noMove="1" noResize="1" noEditPoints="1" noAdjustHandles="1" noChangeArrowheads="1" noChangeShapeType="1"/>
              </p:cNvPicPr>
              <p:nvPr/>
            </p:nvPicPr>
            <p:blipFill>
              <a:blip r:embed="rId5"/>
              <a:stretch>
                <a:fillRect/>
              </a:stretch>
            </p:blipFill>
            <p:spPr>
              <a:xfrm>
                <a:off x="6207853" y="3429000"/>
                <a:ext cx="5469622" cy="3165764"/>
              </a:xfrm>
              <a:prstGeom prst="rect">
                <a:avLst/>
              </a:prstGeom>
            </p:spPr>
          </p:pic>
        </mc:Fallback>
      </mc:AlternateContent>
    </p:spTree>
    <p:extLst>
      <p:ext uri="{BB962C8B-B14F-4D97-AF65-F5344CB8AC3E}">
        <p14:creationId xmlns:p14="http://schemas.microsoft.com/office/powerpoint/2010/main" val="274376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C2B80C64-611D-7963-1606-D9AF89F37965}"/>
              </a:ext>
            </a:extLst>
          </p:cNvPr>
          <p:cNvGraphicFramePr>
            <a:graphicFrameLocks noGrp="1"/>
          </p:cNvGraphicFramePr>
          <p:nvPr>
            <p:extLst>
              <p:ext uri="{D42A27DB-BD31-4B8C-83A1-F6EECF244321}">
                <p14:modId xmlns:p14="http://schemas.microsoft.com/office/powerpoint/2010/main" val="1314221572"/>
              </p:ext>
            </p:extLst>
          </p:nvPr>
        </p:nvGraphicFramePr>
        <p:xfrm>
          <a:off x="5176838" y="719138"/>
          <a:ext cx="6832599" cy="2757488"/>
        </p:xfrm>
        <a:graphic>
          <a:graphicData uri="http://schemas.openxmlformats.org/drawingml/2006/table">
            <a:tbl>
              <a:tblPr>
                <a:tableStyleId>{3B4B98B0-60AC-42C2-AFA5-B58CD77FA1E5}</a:tableStyleId>
              </a:tblPr>
              <a:tblGrid>
                <a:gridCol w="4358294">
                  <a:extLst>
                    <a:ext uri="{9D8B030D-6E8A-4147-A177-3AD203B41FA5}">
                      <a16:colId xmlns:a16="http://schemas.microsoft.com/office/drawing/2014/main" val="4016375416"/>
                    </a:ext>
                  </a:extLst>
                </a:gridCol>
                <a:gridCol w="2474305">
                  <a:extLst>
                    <a:ext uri="{9D8B030D-6E8A-4147-A177-3AD203B41FA5}">
                      <a16:colId xmlns:a16="http://schemas.microsoft.com/office/drawing/2014/main" val="863508448"/>
                    </a:ext>
                  </a:extLst>
                </a:gridCol>
              </a:tblGrid>
              <a:tr h="344686">
                <a:tc>
                  <a:txBody>
                    <a:bodyPr/>
                    <a:lstStyle/>
                    <a:p>
                      <a:pPr algn="l" fontAlgn="b"/>
                      <a:r>
                        <a:rPr lang="en-GB" sz="1900" b="1" u="none" strike="noStrike">
                          <a:solidFill>
                            <a:srgbClr val="000000"/>
                          </a:solidFill>
                          <a:effectLst/>
                        </a:rPr>
                        <a:t>Cookies</a:t>
                      </a:r>
                      <a:endParaRPr lang="en-GB" sz="1900" b="1" i="0" u="none" strike="noStrike">
                        <a:solidFill>
                          <a:srgbClr val="000000"/>
                        </a:solidFill>
                        <a:effectLst/>
                        <a:latin typeface="Calibri" panose="020F0502020204030204" pitchFamily="34" charset="0"/>
                      </a:endParaRPr>
                    </a:p>
                  </a:txBody>
                  <a:tcPr marL="16089" marR="16089" marT="16089" marB="0" anchor="b"/>
                </a:tc>
                <a:tc>
                  <a:txBody>
                    <a:bodyPr/>
                    <a:lstStyle/>
                    <a:p>
                      <a:pPr algn="l" fontAlgn="b"/>
                      <a:r>
                        <a:rPr lang="en-GB" sz="1900" b="1" u="none" strike="noStrike">
                          <a:solidFill>
                            <a:srgbClr val="000000"/>
                          </a:solidFill>
                          <a:effectLst/>
                        </a:rPr>
                        <a:t>Sum of Profit</a:t>
                      </a:r>
                      <a:endParaRPr lang="en-GB" sz="1900" b="1"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4253280541"/>
                  </a:ext>
                </a:extLst>
              </a:tr>
              <a:tr h="344686">
                <a:tc>
                  <a:txBody>
                    <a:bodyPr/>
                    <a:lstStyle/>
                    <a:p>
                      <a:pPr algn="l" fontAlgn="b"/>
                      <a:r>
                        <a:rPr lang="en-GB" sz="1900" b="0" u="none" strike="noStrike">
                          <a:solidFill>
                            <a:srgbClr val="000000"/>
                          </a:solidFill>
                          <a:effectLst/>
                        </a:rPr>
                        <a:t>Chocolate Chip</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£28,713.00</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3036670822"/>
                  </a:ext>
                </a:extLst>
              </a:tr>
              <a:tr h="344686">
                <a:tc>
                  <a:txBody>
                    <a:bodyPr/>
                    <a:lstStyle/>
                    <a:p>
                      <a:pPr algn="l" fontAlgn="b"/>
                      <a:r>
                        <a:rPr lang="en-GB" sz="1900" b="0" u="none" strike="noStrike">
                          <a:solidFill>
                            <a:srgbClr val="000000"/>
                          </a:solidFill>
                          <a:effectLst/>
                        </a:rPr>
                        <a:t>Fortune Cookie</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£29,470.50</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670761390"/>
                  </a:ext>
                </a:extLst>
              </a:tr>
              <a:tr h="344686">
                <a:tc>
                  <a:txBody>
                    <a:bodyPr/>
                    <a:lstStyle/>
                    <a:p>
                      <a:pPr algn="l" fontAlgn="b"/>
                      <a:r>
                        <a:rPr lang="en-GB" sz="1900" b="0" u="none" strike="noStrike">
                          <a:solidFill>
                            <a:srgbClr val="000000"/>
                          </a:solidFill>
                          <a:effectLst/>
                        </a:rPr>
                        <a:t>Oatmeal Raisin</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£31,087.20</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2938426646"/>
                  </a:ext>
                </a:extLst>
              </a:tr>
              <a:tr h="344686">
                <a:tc>
                  <a:txBody>
                    <a:bodyPr/>
                    <a:lstStyle/>
                    <a:p>
                      <a:pPr algn="l" fontAlgn="b"/>
                      <a:r>
                        <a:rPr lang="en-GB" sz="1900" b="0" u="none" strike="noStrike">
                          <a:solidFill>
                            <a:srgbClr val="000000"/>
                          </a:solidFill>
                          <a:effectLst/>
                        </a:rPr>
                        <a:t>Snickerdoodle</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£33,030.50</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4162674939"/>
                  </a:ext>
                </a:extLst>
              </a:tr>
              <a:tr h="344686">
                <a:tc>
                  <a:txBody>
                    <a:bodyPr/>
                    <a:lstStyle/>
                    <a:p>
                      <a:pPr algn="l" fontAlgn="b"/>
                      <a:r>
                        <a:rPr lang="en-GB" sz="1900" b="0" u="none" strike="noStrike">
                          <a:solidFill>
                            <a:srgbClr val="000000"/>
                          </a:solidFill>
                          <a:effectLst/>
                        </a:rPr>
                        <a:t>Sugar</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£31,400.50</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1565958582"/>
                  </a:ext>
                </a:extLst>
              </a:tr>
              <a:tr h="344686">
                <a:tc>
                  <a:txBody>
                    <a:bodyPr/>
                    <a:lstStyle/>
                    <a:p>
                      <a:pPr algn="l" fontAlgn="b"/>
                      <a:r>
                        <a:rPr lang="en-GB" sz="1900" b="0" u="none" strike="noStrike">
                          <a:solidFill>
                            <a:srgbClr val="000000"/>
                          </a:solidFill>
                          <a:effectLst/>
                        </a:rPr>
                        <a:t>White Chocolate Macadamia Nut</a:t>
                      </a:r>
                      <a:endParaRPr lang="en-GB" sz="1900" b="0"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0" u="none" strike="noStrike">
                          <a:solidFill>
                            <a:srgbClr val="000000"/>
                          </a:solidFill>
                          <a:effectLst/>
                        </a:rPr>
                        <a:t>£26,523.25</a:t>
                      </a:r>
                      <a:endParaRPr lang="en-GB" sz="1900" b="0"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3794100555"/>
                  </a:ext>
                </a:extLst>
              </a:tr>
              <a:tr h="344686">
                <a:tc>
                  <a:txBody>
                    <a:bodyPr/>
                    <a:lstStyle/>
                    <a:p>
                      <a:pPr algn="l" fontAlgn="b"/>
                      <a:r>
                        <a:rPr lang="en-GB" sz="1900" b="1" u="none" strike="noStrike">
                          <a:solidFill>
                            <a:srgbClr val="000000"/>
                          </a:solidFill>
                          <a:effectLst/>
                        </a:rPr>
                        <a:t>Grand Total</a:t>
                      </a:r>
                      <a:endParaRPr lang="en-GB" sz="1900" b="1" i="0" u="none" strike="noStrike">
                        <a:solidFill>
                          <a:srgbClr val="000000"/>
                        </a:solidFill>
                        <a:effectLst/>
                        <a:latin typeface="Calibri" panose="020F0502020204030204" pitchFamily="34" charset="0"/>
                      </a:endParaRPr>
                    </a:p>
                  </a:txBody>
                  <a:tcPr marL="16089" marR="16089" marT="16089" marB="0" anchor="b"/>
                </a:tc>
                <a:tc>
                  <a:txBody>
                    <a:bodyPr/>
                    <a:lstStyle/>
                    <a:p>
                      <a:pPr algn="r" fontAlgn="b"/>
                      <a:r>
                        <a:rPr lang="en-GB" sz="1900" b="1" u="none" strike="noStrike">
                          <a:solidFill>
                            <a:srgbClr val="000000"/>
                          </a:solidFill>
                          <a:effectLst/>
                        </a:rPr>
                        <a:t>£180,224.95</a:t>
                      </a:r>
                      <a:endParaRPr lang="en-GB" sz="1900" b="1" i="0" u="none" strike="noStrike">
                        <a:solidFill>
                          <a:srgbClr val="000000"/>
                        </a:solidFill>
                        <a:effectLst/>
                        <a:latin typeface="Calibri" panose="020F0502020204030204" pitchFamily="34" charset="0"/>
                      </a:endParaRPr>
                    </a:p>
                  </a:txBody>
                  <a:tcPr marL="16089" marR="16089" marT="16089" marB="0" anchor="b"/>
                </a:tc>
                <a:extLst>
                  <a:ext uri="{0D108BD9-81ED-4DB2-BD59-A6C34878D82A}">
                    <a16:rowId xmlns:a16="http://schemas.microsoft.com/office/drawing/2014/main" val="843476662"/>
                  </a:ext>
                </a:extLst>
              </a:tr>
            </a:tbl>
          </a:graphicData>
        </a:graphic>
      </p:graphicFrame>
      <p:graphicFrame>
        <p:nvGraphicFramePr>
          <p:cNvPr id="6" name="Table 5">
            <a:extLst>
              <a:ext uri="{FF2B5EF4-FFF2-40B4-BE49-F238E27FC236}">
                <a16:creationId xmlns:a16="http://schemas.microsoft.com/office/drawing/2014/main" id="{555CE67F-B90E-1F1A-ECDE-3659CC6A26F8}"/>
              </a:ext>
            </a:extLst>
          </p:cNvPr>
          <p:cNvGraphicFramePr>
            <a:graphicFrameLocks noGrp="1"/>
          </p:cNvGraphicFramePr>
          <p:nvPr>
            <p:extLst>
              <p:ext uri="{D42A27DB-BD31-4B8C-83A1-F6EECF244321}">
                <p14:modId xmlns:p14="http://schemas.microsoft.com/office/powerpoint/2010/main" val="3156015248"/>
              </p:ext>
            </p:extLst>
          </p:nvPr>
        </p:nvGraphicFramePr>
        <p:xfrm>
          <a:off x="5176838" y="3544888"/>
          <a:ext cx="6832599" cy="2757482"/>
        </p:xfrm>
        <a:graphic>
          <a:graphicData uri="http://schemas.openxmlformats.org/drawingml/2006/table">
            <a:tbl>
              <a:tblPr>
                <a:tableStyleId>{3B4B98B0-60AC-42C2-AFA5-B58CD77FA1E5}</a:tableStyleId>
              </a:tblPr>
              <a:tblGrid>
                <a:gridCol w="4015651">
                  <a:extLst>
                    <a:ext uri="{9D8B030D-6E8A-4147-A177-3AD203B41FA5}">
                      <a16:colId xmlns:a16="http://schemas.microsoft.com/office/drawing/2014/main" val="753028195"/>
                    </a:ext>
                  </a:extLst>
                </a:gridCol>
                <a:gridCol w="2816948">
                  <a:extLst>
                    <a:ext uri="{9D8B030D-6E8A-4147-A177-3AD203B41FA5}">
                      <a16:colId xmlns:a16="http://schemas.microsoft.com/office/drawing/2014/main" val="1109503940"/>
                    </a:ext>
                  </a:extLst>
                </a:gridCol>
              </a:tblGrid>
              <a:tr h="393926">
                <a:tc>
                  <a:txBody>
                    <a:bodyPr/>
                    <a:lstStyle/>
                    <a:p>
                      <a:pPr algn="l" fontAlgn="b"/>
                      <a:r>
                        <a:rPr lang="en-GB" sz="2100" b="1" u="none" strike="noStrike">
                          <a:solidFill>
                            <a:srgbClr val="000000"/>
                          </a:solidFill>
                          <a:effectLst/>
                        </a:rPr>
                        <a:t>Company</a:t>
                      </a:r>
                      <a:endParaRPr lang="en-GB" sz="2100" b="1" i="0" u="none" strike="noStrike">
                        <a:solidFill>
                          <a:srgbClr val="000000"/>
                        </a:solidFill>
                        <a:effectLst/>
                        <a:latin typeface="Calibri" panose="020F0502020204030204" pitchFamily="34" charset="0"/>
                      </a:endParaRPr>
                    </a:p>
                  </a:txBody>
                  <a:tcPr marL="17980" marR="17980" marT="17980" marB="0" anchor="b"/>
                </a:tc>
                <a:tc>
                  <a:txBody>
                    <a:bodyPr/>
                    <a:lstStyle/>
                    <a:p>
                      <a:pPr algn="l" fontAlgn="b"/>
                      <a:r>
                        <a:rPr lang="en-GB" sz="2100" b="1" u="none" strike="noStrike">
                          <a:solidFill>
                            <a:srgbClr val="000000"/>
                          </a:solidFill>
                          <a:effectLst/>
                        </a:rPr>
                        <a:t>Average of Order Total</a:t>
                      </a:r>
                      <a:endParaRPr lang="en-GB" sz="2100" b="1"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24750807"/>
                  </a:ext>
                </a:extLst>
              </a:tr>
              <a:tr h="393926">
                <a:tc>
                  <a:txBody>
                    <a:bodyPr/>
                    <a:lstStyle/>
                    <a:p>
                      <a:pPr algn="l" fontAlgn="b"/>
                      <a:r>
                        <a:rPr lang="en-GB" sz="2100" b="0" u="none" strike="noStrike">
                          <a:solidFill>
                            <a:srgbClr val="000000"/>
                          </a:solidFill>
                          <a:effectLst/>
                        </a:rPr>
                        <a:t>ABC Groceries</a:t>
                      </a:r>
                      <a:endParaRPr lang="en-GB" sz="2100" b="0"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0" u="none" strike="noStrike">
                          <a:solidFill>
                            <a:srgbClr val="000000"/>
                          </a:solidFill>
                          <a:effectLst/>
                        </a:rPr>
                        <a:t>£1,773.22</a:t>
                      </a:r>
                      <a:endParaRPr lang="en-GB" sz="2100" b="0"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1725036946"/>
                  </a:ext>
                </a:extLst>
              </a:tr>
              <a:tr h="393926">
                <a:tc>
                  <a:txBody>
                    <a:bodyPr/>
                    <a:lstStyle/>
                    <a:p>
                      <a:pPr algn="l" fontAlgn="b"/>
                      <a:r>
                        <a:rPr lang="en-GB" sz="2100" b="0" u="none" strike="noStrike">
                          <a:solidFill>
                            <a:srgbClr val="000000"/>
                          </a:solidFill>
                          <a:effectLst/>
                        </a:rPr>
                        <a:t>ACME Bites</a:t>
                      </a:r>
                      <a:endParaRPr lang="en-GB" sz="2100" b="0"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0" u="none" strike="noStrike">
                          <a:solidFill>
                            <a:srgbClr val="000000"/>
                          </a:solidFill>
                          <a:effectLst/>
                        </a:rPr>
                        <a:t>£1,730.50</a:t>
                      </a:r>
                      <a:endParaRPr lang="en-GB" sz="2100" b="0"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3935852850"/>
                  </a:ext>
                </a:extLst>
              </a:tr>
              <a:tr h="393926">
                <a:tc>
                  <a:txBody>
                    <a:bodyPr/>
                    <a:lstStyle/>
                    <a:p>
                      <a:pPr algn="l" fontAlgn="b"/>
                      <a:r>
                        <a:rPr lang="en-GB" sz="2100" b="0" u="none" strike="noStrike">
                          <a:solidFill>
                            <a:srgbClr val="000000"/>
                          </a:solidFill>
                          <a:effectLst/>
                        </a:rPr>
                        <a:t>Park &amp; Shop Convenience Stores</a:t>
                      </a:r>
                      <a:endParaRPr lang="en-GB" sz="2100" b="0"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0" u="none" strike="noStrike">
                          <a:solidFill>
                            <a:srgbClr val="000000"/>
                          </a:solidFill>
                          <a:effectLst/>
                        </a:rPr>
                        <a:t>£1,807.66</a:t>
                      </a:r>
                      <a:endParaRPr lang="en-GB" sz="2100" b="0"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3579373650"/>
                  </a:ext>
                </a:extLst>
              </a:tr>
              <a:tr h="393926">
                <a:tc>
                  <a:txBody>
                    <a:bodyPr/>
                    <a:lstStyle/>
                    <a:p>
                      <a:pPr algn="l" fontAlgn="b"/>
                      <a:r>
                        <a:rPr lang="en-GB" sz="2100" b="0" u="none" strike="noStrike">
                          <a:solidFill>
                            <a:srgbClr val="000000"/>
                          </a:solidFill>
                          <a:effectLst/>
                        </a:rPr>
                        <a:t>Tres Delicious</a:t>
                      </a:r>
                      <a:endParaRPr lang="en-GB" sz="2100" b="0"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0" u="none" strike="noStrike">
                          <a:solidFill>
                            <a:srgbClr val="000000"/>
                          </a:solidFill>
                          <a:effectLst/>
                        </a:rPr>
                        <a:t>£1,147.90</a:t>
                      </a:r>
                      <a:endParaRPr lang="en-GB" sz="2100" b="0"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839634055"/>
                  </a:ext>
                </a:extLst>
              </a:tr>
              <a:tr h="393926">
                <a:tc>
                  <a:txBody>
                    <a:bodyPr/>
                    <a:lstStyle/>
                    <a:p>
                      <a:pPr algn="l" fontAlgn="b"/>
                      <a:r>
                        <a:rPr lang="en-GB" sz="2100" b="0" u="none" strike="noStrike">
                          <a:solidFill>
                            <a:srgbClr val="000000"/>
                          </a:solidFill>
                          <a:effectLst/>
                        </a:rPr>
                        <a:t>Wholesome Foods</a:t>
                      </a:r>
                      <a:endParaRPr lang="en-GB" sz="2100" b="0"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0" u="none" strike="noStrike">
                          <a:solidFill>
                            <a:srgbClr val="000000"/>
                          </a:solidFill>
                          <a:effectLst/>
                        </a:rPr>
                        <a:t>£1,190.78</a:t>
                      </a:r>
                      <a:endParaRPr lang="en-GB" sz="2100" b="0"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1319557558"/>
                  </a:ext>
                </a:extLst>
              </a:tr>
              <a:tr h="393926">
                <a:tc>
                  <a:txBody>
                    <a:bodyPr/>
                    <a:lstStyle/>
                    <a:p>
                      <a:pPr algn="l" fontAlgn="b"/>
                      <a:r>
                        <a:rPr lang="en-GB" sz="2100" b="1" u="none" strike="noStrike">
                          <a:solidFill>
                            <a:srgbClr val="000000"/>
                          </a:solidFill>
                          <a:effectLst/>
                        </a:rPr>
                        <a:t>Grand Total</a:t>
                      </a:r>
                      <a:endParaRPr lang="en-GB" sz="2100" b="1" i="0" u="none" strike="noStrike">
                        <a:solidFill>
                          <a:srgbClr val="000000"/>
                        </a:solidFill>
                        <a:effectLst/>
                        <a:latin typeface="Calibri" panose="020F0502020204030204" pitchFamily="34" charset="0"/>
                      </a:endParaRPr>
                    </a:p>
                  </a:txBody>
                  <a:tcPr marL="17980" marR="17980" marT="17980" marB="0" anchor="b"/>
                </a:tc>
                <a:tc>
                  <a:txBody>
                    <a:bodyPr/>
                    <a:lstStyle/>
                    <a:p>
                      <a:pPr algn="r" fontAlgn="b"/>
                      <a:r>
                        <a:rPr lang="en-GB" sz="2100" b="1" u="none" strike="noStrike">
                          <a:solidFill>
                            <a:srgbClr val="000000"/>
                          </a:solidFill>
                          <a:effectLst/>
                        </a:rPr>
                        <a:t>£1,577.84</a:t>
                      </a:r>
                      <a:endParaRPr lang="en-GB" sz="2100" b="1" i="0" u="none" strike="noStrike">
                        <a:solidFill>
                          <a:srgbClr val="000000"/>
                        </a:solidFill>
                        <a:effectLst/>
                        <a:latin typeface="Calibri" panose="020F0502020204030204" pitchFamily="34" charset="0"/>
                      </a:endParaRPr>
                    </a:p>
                  </a:txBody>
                  <a:tcPr marL="17980" marR="17980" marT="17980" marB="0" anchor="b"/>
                </a:tc>
                <a:extLst>
                  <a:ext uri="{0D108BD9-81ED-4DB2-BD59-A6C34878D82A}">
                    <a16:rowId xmlns:a16="http://schemas.microsoft.com/office/drawing/2014/main" val="2100676519"/>
                  </a:ext>
                </a:extLst>
              </a:tr>
            </a:tbl>
          </a:graphicData>
        </a:graphic>
      </p:graphicFrame>
      <p:sp>
        <p:nvSpPr>
          <p:cNvPr id="2" name="Title 1">
            <a:extLst>
              <a:ext uri="{FF2B5EF4-FFF2-40B4-BE49-F238E27FC236}">
                <a16:creationId xmlns:a16="http://schemas.microsoft.com/office/drawing/2014/main" id="{9039BED0-5A8A-A1CC-73EE-245A6F40197E}"/>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kern="1200">
                <a:solidFill>
                  <a:schemeClr val="tx1"/>
                </a:solidFill>
                <a:latin typeface="+mj-lt"/>
                <a:ea typeface="+mj-ea"/>
                <a:cs typeface="+mj-cs"/>
              </a:rPr>
              <a:t>Total Profit &amp; Average Order Total</a:t>
            </a:r>
          </a:p>
        </p:txBody>
      </p:sp>
    </p:spTree>
    <p:extLst>
      <p:ext uri="{BB962C8B-B14F-4D97-AF65-F5344CB8AC3E}">
        <p14:creationId xmlns:p14="http://schemas.microsoft.com/office/powerpoint/2010/main" val="7739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C5AF3-CCA0-B0E5-C451-CBA0984F4301}"/>
              </a:ext>
            </a:extLst>
          </p:cNvPr>
          <p:cNvSpPr>
            <a:spLocks noGrp="1"/>
          </p:cNvSpPr>
          <p:nvPr>
            <p:ph type="title"/>
          </p:nvPr>
        </p:nvSpPr>
        <p:spPr>
          <a:xfrm>
            <a:off x="838200" y="365125"/>
            <a:ext cx="10515600" cy="1325563"/>
          </a:xfrm>
        </p:spPr>
        <p:txBody>
          <a:bodyPr>
            <a:normAutofit/>
          </a:bodyPr>
          <a:lstStyle/>
          <a:p>
            <a:r>
              <a:rPr lang="en-GB" sz="5400"/>
              <a:t>Park &amp; Shop Convenience Stores</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D158D3C1-A36C-DC8B-0E33-EB889B259B68}"/>
              </a:ext>
            </a:extLst>
          </p:cNvPr>
          <p:cNvGraphicFramePr>
            <a:graphicFrameLocks/>
          </p:cNvGraphicFramePr>
          <p:nvPr>
            <p:extLst>
              <p:ext uri="{D42A27DB-BD31-4B8C-83A1-F6EECF244321}">
                <p14:modId xmlns:p14="http://schemas.microsoft.com/office/powerpoint/2010/main" val="2926576704"/>
              </p:ext>
            </p:extLst>
          </p:nvPr>
        </p:nvGraphicFramePr>
        <p:xfrm>
          <a:off x="1518407" y="3429000"/>
          <a:ext cx="3977652" cy="2747963"/>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A graph with a line going up&#10;&#10;Description automatically generated">
            <a:extLst>
              <a:ext uri="{FF2B5EF4-FFF2-40B4-BE49-F238E27FC236}">
                <a16:creationId xmlns:a16="http://schemas.microsoft.com/office/drawing/2014/main" id="{E4D3CA43-8DE4-0A30-364C-795282130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90" y="3163158"/>
            <a:ext cx="3641478" cy="3013805"/>
          </a:xfrm>
          <a:prstGeom prst="rect">
            <a:avLst/>
          </a:prstGeom>
        </p:spPr>
      </p:pic>
    </p:spTree>
    <p:extLst>
      <p:ext uri="{BB962C8B-B14F-4D97-AF65-F5344CB8AC3E}">
        <p14:creationId xmlns:p14="http://schemas.microsoft.com/office/powerpoint/2010/main" val="84511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19366FCD-B454-6BD4-00FD-ACEB8F690301}"/>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b="1" i="0" kern="1200" dirty="0">
                <a:solidFill>
                  <a:schemeClr val="tx1"/>
                </a:solidFill>
                <a:effectLst/>
                <a:latin typeface="+mj-lt"/>
                <a:ea typeface="+mj-ea"/>
                <a:cs typeface="+mj-cs"/>
              </a:rPr>
              <a:t>Introduction</a:t>
            </a:r>
            <a:endParaRPr lang="en-US" sz="6000" kern="120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 name="TextBox 4">
            <a:extLst>
              <a:ext uri="{FF2B5EF4-FFF2-40B4-BE49-F238E27FC236}">
                <a16:creationId xmlns:a16="http://schemas.microsoft.com/office/drawing/2014/main" id="{9A808871-B906-2FCC-4D0D-1B2F6FC5C84A}"/>
              </a:ext>
            </a:extLst>
          </p:cNvPr>
          <p:cNvGraphicFramePr/>
          <p:nvPr>
            <p:extLst>
              <p:ext uri="{D42A27DB-BD31-4B8C-83A1-F6EECF244321}">
                <p14:modId xmlns:p14="http://schemas.microsoft.com/office/powerpoint/2010/main" val="318468242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656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366FCD-B454-6BD4-00FD-ACEB8F69030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i="0" kern="1200">
                <a:solidFill>
                  <a:schemeClr val="tx1"/>
                </a:solidFill>
                <a:effectLst/>
                <a:latin typeface="+mj-lt"/>
                <a:ea typeface="+mj-ea"/>
                <a:cs typeface="+mj-cs"/>
              </a:rPr>
              <a:t>Conclusion</a:t>
            </a:r>
            <a:endParaRPr lang="en-US" sz="54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Box 2">
            <a:extLst>
              <a:ext uri="{FF2B5EF4-FFF2-40B4-BE49-F238E27FC236}">
                <a16:creationId xmlns:a16="http://schemas.microsoft.com/office/drawing/2014/main" id="{8BBA41FD-8875-B76F-CA56-9B9A195592F9}"/>
              </a:ext>
            </a:extLst>
          </p:cNvPr>
          <p:cNvGraphicFramePr/>
          <p:nvPr>
            <p:extLst>
              <p:ext uri="{D42A27DB-BD31-4B8C-83A1-F6EECF244321}">
                <p14:modId xmlns:p14="http://schemas.microsoft.com/office/powerpoint/2010/main" val="203695673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46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366FCD-B454-6BD4-00FD-ACEB8F690301}"/>
              </a:ext>
            </a:extLst>
          </p:cNvPr>
          <p:cNvSpPr txBox="1"/>
          <p:nvPr/>
        </p:nvSpPr>
        <p:spPr>
          <a:xfrm>
            <a:off x="182880" y="257294"/>
            <a:ext cx="6096000" cy="369332"/>
          </a:xfrm>
          <a:prstGeom prst="rect">
            <a:avLst/>
          </a:prstGeom>
          <a:noFill/>
        </p:spPr>
        <p:txBody>
          <a:bodyPr wrap="square">
            <a:spAutoFit/>
          </a:bodyPr>
          <a:lstStyle/>
          <a:p>
            <a:r>
              <a:rPr lang="en-GB" b="1" i="0" dirty="0">
                <a:solidFill>
                  <a:srgbClr val="0D0D0D"/>
                </a:solidFill>
                <a:effectLst/>
                <a:latin typeface="+mn-lt"/>
              </a:rPr>
              <a:t>Recommendations or Next Steps</a:t>
            </a:r>
            <a:endParaRPr lang="en-GB" sz="2600" dirty="0"/>
          </a:p>
        </p:txBody>
      </p:sp>
      <p:graphicFrame>
        <p:nvGraphicFramePr>
          <p:cNvPr id="9" name="TextBox 4">
            <a:extLst>
              <a:ext uri="{FF2B5EF4-FFF2-40B4-BE49-F238E27FC236}">
                <a16:creationId xmlns:a16="http://schemas.microsoft.com/office/drawing/2014/main" id="{F94921F7-C21E-8F13-BBF2-2495C3D71ACE}"/>
              </a:ext>
            </a:extLst>
          </p:cNvPr>
          <p:cNvGraphicFramePr/>
          <p:nvPr>
            <p:extLst>
              <p:ext uri="{D42A27DB-BD31-4B8C-83A1-F6EECF244321}">
                <p14:modId xmlns:p14="http://schemas.microsoft.com/office/powerpoint/2010/main" val="1304644647"/>
              </p:ext>
            </p:extLst>
          </p:nvPr>
        </p:nvGraphicFramePr>
        <p:xfrm>
          <a:off x="741680" y="1474877"/>
          <a:ext cx="10220960" cy="3549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24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366FCD-B454-6BD4-00FD-ACEB8F690301}"/>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kern="1200">
                <a:solidFill>
                  <a:schemeClr val="tx1"/>
                </a:solidFill>
                <a:latin typeface="+mj-lt"/>
                <a:ea typeface="+mj-ea"/>
                <a:cs typeface="+mj-cs"/>
              </a:rPr>
              <a:t>Questions</a:t>
            </a:r>
            <a:endParaRPr lang="en-US" sz="6600" kern="120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Help">
            <a:extLst>
              <a:ext uri="{FF2B5EF4-FFF2-40B4-BE49-F238E27FC236}">
                <a16:creationId xmlns:a16="http://schemas.microsoft.com/office/drawing/2014/main" id="{C9CB3148-DBD7-4F43-5601-909B3CA1C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11892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366FCD-B454-6BD4-00FD-ACEB8F690301}"/>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Background and Context</a:t>
            </a:r>
            <a:endParaRPr lang="en-US" sz="4400" kern="1200">
              <a:solidFill>
                <a:srgbClr val="FFFFFF"/>
              </a:solidFill>
              <a:latin typeface="+mj-lt"/>
              <a:ea typeface="+mj-ea"/>
              <a:cs typeface="+mj-cs"/>
            </a:endParaRPr>
          </a:p>
        </p:txBody>
      </p:sp>
      <p:sp>
        <p:nvSpPr>
          <p:cNvPr id="63" name="Arc 6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12EF6735-B770-4A84-B51E-3F3E9622D2D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2000" b="1" dirty="0"/>
              <a:t>Relevant Theories, Concepts, and Methodologies:</a:t>
            </a:r>
            <a:endParaRPr lang="en-US" sz="2000" dirty="0"/>
          </a:p>
          <a:p>
            <a:pPr indent="-228600">
              <a:lnSpc>
                <a:spcPct val="90000"/>
              </a:lnSpc>
              <a:spcAft>
                <a:spcPts val="600"/>
              </a:spcAft>
              <a:buFont typeface="Arial" panose="020B0604020202020204" pitchFamily="34" charset="0"/>
              <a:buChar char="•"/>
            </a:pPr>
            <a:r>
              <a:rPr lang="en-US" sz="2000" b="1" dirty="0"/>
              <a:t>Data Cleaning and Manipulation</a:t>
            </a:r>
            <a:endParaRPr lang="en-US" sz="2000" dirty="0"/>
          </a:p>
          <a:p>
            <a:pPr indent="-228600">
              <a:lnSpc>
                <a:spcPct val="90000"/>
              </a:lnSpc>
              <a:spcAft>
                <a:spcPts val="600"/>
              </a:spcAft>
              <a:buFont typeface="Arial" panose="020B0604020202020204" pitchFamily="34" charset="0"/>
              <a:buChar char="•"/>
            </a:pPr>
            <a:r>
              <a:rPr lang="en-US" sz="2000" b="1" dirty="0"/>
              <a:t>Exploratory Data Analysis (EDA)</a:t>
            </a:r>
            <a:r>
              <a:rPr lang="en-US" sz="2000" dirty="0"/>
              <a:t> </a:t>
            </a:r>
          </a:p>
          <a:p>
            <a:pPr indent="-228600">
              <a:lnSpc>
                <a:spcPct val="90000"/>
              </a:lnSpc>
              <a:spcAft>
                <a:spcPts val="600"/>
              </a:spcAft>
              <a:buFont typeface="Arial" panose="020B0604020202020204" pitchFamily="34" charset="0"/>
              <a:buChar char="•"/>
            </a:pPr>
            <a:r>
              <a:rPr lang="en-US" sz="2000" b="1" dirty="0"/>
              <a:t>Statistical Analysis</a:t>
            </a:r>
            <a:r>
              <a:rPr lang="en-US" sz="2000" dirty="0"/>
              <a:t> </a:t>
            </a:r>
          </a:p>
          <a:p>
            <a:pPr indent="-228600">
              <a:lnSpc>
                <a:spcPct val="90000"/>
              </a:lnSpc>
              <a:spcAft>
                <a:spcPts val="600"/>
              </a:spcAft>
              <a:buFont typeface="Arial" panose="020B0604020202020204" pitchFamily="34" charset="0"/>
              <a:buChar char="•"/>
            </a:pPr>
            <a:r>
              <a:rPr lang="en-US" sz="2000" b="1" dirty="0"/>
              <a:t>Forecasting</a:t>
            </a:r>
            <a:endParaRPr lang="en-US" sz="2000" dirty="0"/>
          </a:p>
          <a:p>
            <a:pPr indent="-228600">
              <a:lnSpc>
                <a:spcPct val="90000"/>
              </a:lnSpc>
              <a:spcAft>
                <a:spcPts val="600"/>
              </a:spcAft>
              <a:buFont typeface="Arial" panose="020B0604020202020204" pitchFamily="34" charset="0"/>
              <a:buChar char="•"/>
            </a:pPr>
            <a:r>
              <a:rPr lang="en-US" sz="2000" b="1" dirty="0"/>
              <a:t>Power BI Dashboard</a:t>
            </a:r>
            <a:endParaRPr lang="en-US" sz="2000" b="0" i="0" dirty="0">
              <a:effectLst/>
            </a:endParaRPr>
          </a:p>
        </p:txBody>
      </p:sp>
    </p:spTree>
    <p:extLst>
      <p:ext uri="{BB962C8B-B14F-4D97-AF65-F5344CB8AC3E}">
        <p14:creationId xmlns:p14="http://schemas.microsoft.com/office/powerpoint/2010/main" val="215907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C7097B-56A1-B970-E4A7-E43B9FF656CA}"/>
              </a:ext>
            </a:extLst>
          </p:cNvPr>
          <p:cNvSpPr>
            <a:spLocks noGrp="1"/>
          </p:cNvSpPr>
          <p:nvPr>
            <p:ph idx="1"/>
          </p:nvPr>
        </p:nvSpPr>
        <p:spPr>
          <a:xfrm>
            <a:off x="4447308" y="591344"/>
            <a:ext cx="6906491" cy="5585619"/>
          </a:xfrm>
        </p:spPr>
        <p:txBody>
          <a:bodyPr anchor="ctr">
            <a:normAutofit/>
          </a:bodyPr>
          <a:lstStyle/>
          <a:p>
            <a:pPr marL="0" indent="0">
              <a:buNone/>
            </a:pPr>
            <a:r>
              <a:rPr lang="en-GB" sz="2000" b="1" dirty="0"/>
              <a:t>Issues Found in the Data:</a:t>
            </a:r>
            <a:endParaRPr lang="en-GB" sz="2000" dirty="0"/>
          </a:p>
          <a:p>
            <a:pPr marL="0" indent="0">
              <a:buNone/>
            </a:pPr>
            <a:r>
              <a:rPr lang="en-GB" sz="2000" b="1" dirty="0"/>
              <a:t>Missing Data</a:t>
            </a:r>
          </a:p>
          <a:p>
            <a:pPr marL="0" indent="0">
              <a:buNone/>
            </a:pPr>
            <a:r>
              <a:rPr lang="en-GB" sz="2000" b="1" dirty="0"/>
              <a:t>Data Quality Issues</a:t>
            </a:r>
          </a:p>
          <a:p>
            <a:pPr marL="0" indent="0">
              <a:buNone/>
            </a:pPr>
            <a:r>
              <a:rPr lang="en-GB" sz="2000" b="1" dirty="0"/>
              <a:t>Limited Data for Forecasting</a:t>
            </a:r>
            <a:endParaRPr lang="en-GB" sz="2600" dirty="0"/>
          </a:p>
        </p:txBody>
      </p:sp>
    </p:spTree>
    <p:extLst>
      <p:ext uri="{BB962C8B-B14F-4D97-AF65-F5344CB8AC3E}">
        <p14:creationId xmlns:p14="http://schemas.microsoft.com/office/powerpoint/2010/main" val="241792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CE7DDB-6410-63D0-6F81-BE8231B155C1}"/>
              </a:ext>
            </a:extLst>
          </p:cNvPr>
          <p:cNvSpPr>
            <a:spLocks noGrp="1"/>
          </p:cNvSpPr>
          <p:nvPr>
            <p:ph idx="1"/>
          </p:nvPr>
        </p:nvSpPr>
        <p:spPr>
          <a:xfrm>
            <a:off x="4447308" y="591344"/>
            <a:ext cx="6906491" cy="5585619"/>
          </a:xfrm>
        </p:spPr>
        <p:txBody>
          <a:bodyPr anchor="ctr">
            <a:normAutofit/>
          </a:bodyPr>
          <a:lstStyle/>
          <a:p>
            <a:pPr marL="0" indent="0">
              <a:buNone/>
            </a:pPr>
            <a:r>
              <a:rPr lang="en-GB" sz="2000" b="1" dirty="0"/>
              <a:t>Ensuring Compliance with Data Regulations:</a:t>
            </a:r>
            <a:endParaRPr lang="en-GB" sz="2000" dirty="0"/>
          </a:p>
          <a:p>
            <a:pPr marL="0" indent="0">
              <a:buNone/>
            </a:pPr>
            <a:r>
              <a:rPr lang="en-GB" sz="2000" b="1" dirty="0"/>
              <a:t>Anonymisation</a:t>
            </a:r>
          </a:p>
          <a:p>
            <a:pPr marL="0" indent="0">
              <a:buNone/>
            </a:pPr>
            <a:r>
              <a:rPr lang="en-GB" sz="2000" b="1" dirty="0"/>
              <a:t>Data Security</a:t>
            </a:r>
          </a:p>
          <a:p>
            <a:pPr marL="0" indent="0">
              <a:buNone/>
            </a:pPr>
            <a:r>
              <a:rPr lang="en-GB" sz="2000" b="1" dirty="0"/>
              <a:t>Legal Review</a:t>
            </a:r>
            <a:endParaRPr lang="en-GB" sz="2400" dirty="0"/>
          </a:p>
        </p:txBody>
      </p:sp>
    </p:spTree>
    <p:extLst>
      <p:ext uri="{BB962C8B-B14F-4D97-AF65-F5344CB8AC3E}">
        <p14:creationId xmlns:p14="http://schemas.microsoft.com/office/powerpoint/2010/main" val="305819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19366FCD-B454-6BD4-00FD-ACEB8F690301}"/>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000" b="1" i="0" kern="1200" dirty="0">
                <a:solidFill>
                  <a:schemeClr val="tx1"/>
                </a:solidFill>
                <a:effectLst/>
                <a:latin typeface="+mj-lt"/>
                <a:ea typeface="+mj-ea"/>
                <a:cs typeface="+mj-cs"/>
              </a:rPr>
              <a:t>Data Sources</a:t>
            </a:r>
            <a:endParaRPr lang="en-US" sz="5000" kern="120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 name="TextBox 1">
            <a:extLst>
              <a:ext uri="{FF2B5EF4-FFF2-40B4-BE49-F238E27FC236}">
                <a16:creationId xmlns:a16="http://schemas.microsoft.com/office/drawing/2014/main" id="{CAE2669B-7C9B-FE20-53A1-8BC3258A9DEF}"/>
              </a:ext>
            </a:extLst>
          </p:cNvPr>
          <p:cNvGraphicFramePr/>
          <p:nvPr>
            <p:extLst>
              <p:ext uri="{D42A27DB-BD31-4B8C-83A1-F6EECF244321}">
                <p14:modId xmlns:p14="http://schemas.microsoft.com/office/powerpoint/2010/main" val="48192033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86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299144A-CD24-001F-76D8-D78D5B2E0696}"/>
              </a:ext>
            </a:extLst>
          </p:cNvPr>
          <p:cNvSpPr>
            <a:spLocks noGrp="1"/>
          </p:cNvSpPr>
          <p:nvPr>
            <p:ph type="title"/>
          </p:nvPr>
        </p:nvSpPr>
        <p:spPr>
          <a:xfrm>
            <a:off x="479394" y="1070800"/>
            <a:ext cx="3939688" cy="5583126"/>
          </a:xfrm>
        </p:spPr>
        <p:txBody>
          <a:bodyPr>
            <a:normAutofit/>
          </a:bodyPr>
          <a:lstStyle/>
          <a:p>
            <a:pPr algn="r"/>
            <a:r>
              <a:rPr lang="en-GB" sz="5000" b="1" dirty="0"/>
              <a:t>Methodology</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2F6772-6DA8-AF2B-B06B-F4AA8323B3DD}"/>
              </a:ext>
            </a:extLst>
          </p:cNvPr>
          <p:cNvGraphicFramePr>
            <a:graphicFrameLocks noGrp="1"/>
          </p:cNvGraphicFramePr>
          <p:nvPr>
            <p:ph idx="1"/>
            <p:extLst>
              <p:ext uri="{D42A27DB-BD31-4B8C-83A1-F6EECF244321}">
                <p14:modId xmlns:p14="http://schemas.microsoft.com/office/powerpoint/2010/main" val="96241735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147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C98B7-0D27-CD0C-09FF-3A130F190987}"/>
              </a:ext>
            </a:extLst>
          </p:cNvPr>
          <p:cNvSpPr>
            <a:spLocks noGrp="1"/>
          </p:cNvSpPr>
          <p:nvPr>
            <p:ph type="title"/>
          </p:nvPr>
        </p:nvSpPr>
        <p:spPr>
          <a:xfrm>
            <a:off x="572493" y="238539"/>
            <a:ext cx="11018520" cy="1434415"/>
          </a:xfrm>
        </p:spPr>
        <p:txBody>
          <a:bodyPr anchor="b">
            <a:normAutofit/>
          </a:bodyPr>
          <a:lstStyle/>
          <a:p>
            <a:r>
              <a:rPr lang="en-GB" sz="5400"/>
              <a:t>Hypothesis </a:t>
            </a:r>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close-up of a molecule&#10;&#10;Description automatically generated">
            <a:extLst>
              <a:ext uri="{FF2B5EF4-FFF2-40B4-BE49-F238E27FC236}">
                <a16:creationId xmlns:a16="http://schemas.microsoft.com/office/drawing/2014/main" id="{C503B016-7A4B-2548-8F4F-D17E919907E4}"/>
              </a:ext>
            </a:extLst>
          </p:cNvPr>
          <p:cNvPicPr>
            <a:picLocks noChangeAspect="1"/>
          </p:cNvPicPr>
          <p:nvPr/>
        </p:nvPicPr>
        <p:blipFill rotWithShape="1">
          <a:blip r:embed="rId3"/>
          <a:srcRect l="30322" r="15564" b="2"/>
          <a:stretch/>
        </p:blipFill>
        <p:spPr>
          <a:xfrm>
            <a:off x="7675658" y="2093976"/>
            <a:ext cx="3941064" cy="4096512"/>
          </a:xfrm>
          <a:prstGeom prst="rect">
            <a:avLst/>
          </a:prstGeom>
        </p:spPr>
      </p:pic>
      <p:graphicFrame>
        <p:nvGraphicFramePr>
          <p:cNvPr id="29" name="Content Placeholder 2">
            <a:extLst>
              <a:ext uri="{FF2B5EF4-FFF2-40B4-BE49-F238E27FC236}">
                <a16:creationId xmlns:a16="http://schemas.microsoft.com/office/drawing/2014/main" id="{11EC9499-6986-E512-BF1D-D9F9639E42E2}"/>
              </a:ext>
            </a:extLst>
          </p:cNvPr>
          <p:cNvGraphicFramePr>
            <a:graphicFrameLocks noGrp="1"/>
          </p:cNvGraphicFramePr>
          <p:nvPr>
            <p:ph idx="1"/>
            <p:extLst>
              <p:ext uri="{D42A27DB-BD31-4B8C-83A1-F6EECF244321}">
                <p14:modId xmlns:p14="http://schemas.microsoft.com/office/powerpoint/2010/main" val="2965113619"/>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866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523B2E8-7576-D8DE-EB0E-B302F2A5DE05}"/>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Key Findings</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15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TotalTime>
  <Words>1251</Words>
  <Application>Microsoft Office PowerPoint</Application>
  <PresentationFormat>Widescreen</PresentationFormat>
  <Paragraphs>207</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Meiryo</vt: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Methodology</vt:lpstr>
      <vt:lpstr>Hypothesis </vt:lpstr>
      <vt:lpstr>Key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Profit &amp; Average Order Total</vt:lpstr>
      <vt:lpstr>Park &amp; Shop Convenience Stores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Anila Khan</dc:creator>
  <cp:lastModifiedBy>Rhys Thomson</cp:lastModifiedBy>
  <cp:revision>22</cp:revision>
  <dcterms:created xsi:type="dcterms:W3CDTF">2024-03-10T13:36:09Z</dcterms:created>
  <dcterms:modified xsi:type="dcterms:W3CDTF">2024-03-21T17:19:09Z</dcterms:modified>
</cp:coreProperties>
</file>