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ppt/metadata" ContentType="application/binary"/>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aleway"/>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6" roundtripDataSignature="AMtx7mjoWwzu5q7ZNH3HgyV2mDSjVysz1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font" Target="fonts/Lato-italic.fntdata"/><Relationship Id="rId25" Type="http://schemas.openxmlformats.org/officeDocument/2006/relationships/slide" Target="slides/slide20.xml"/><Relationship Id="rId7" Type="http://schemas.openxmlformats.org/officeDocument/2006/relationships/slide" Target="slides/slide2.xml"/><Relationship Id="rId33" Type="http://schemas.openxmlformats.org/officeDocument/2006/relationships/font" Target="fonts/Lato-bold.fntdata"/><Relationship Id="rId12" Type="http://schemas.openxmlformats.org/officeDocument/2006/relationships/slide" Target="slides/slide7.xml"/><Relationship Id="rId17" Type="http://schemas.openxmlformats.org/officeDocument/2006/relationships/slide" Target="slides/slide12.xml"/><Relationship Id="rId38" Type="http://schemas.openxmlformats.org/officeDocument/2006/relationships/customXml" Target="../customXml/item2.xml"/><Relationship Id="rId20" Type="http://schemas.openxmlformats.org/officeDocument/2006/relationships/slide" Target="slides/slide15.xml"/><Relationship Id="rId2" Type="http://schemas.openxmlformats.org/officeDocument/2006/relationships/viewProps" Target="viewProps.xml"/><Relationship Id="rId29" Type="http://schemas.openxmlformats.org/officeDocument/2006/relationships/font" Target="fonts/Raleway-bold.fntdata"/><Relationship Id="rId16" Type="http://schemas.openxmlformats.org/officeDocument/2006/relationships/slide" Target="slides/slide11.xml"/><Relationship Id="rId24" Type="http://schemas.openxmlformats.org/officeDocument/2006/relationships/slide" Target="slides/slide19.xml"/><Relationship Id="rId1" Type="http://schemas.openxmlformats.org/officeDocument/2006/relationships/theme" Target="theme/theme1.xml"/><Relationship Id="rId6" Type="http://schemas.openxmlformats.org/officeDocument/2006/relationships/slide" Target="slides/slide1.xml"/><Relationship Id="rId11" Type="http://schemas.openxmlformats.org/officeDocument/2006/relationships/slide" Target="slides/slide6.xml"/><Relationship Id="rId32" Type="http://schemas.openxmlformats.org/officeDocument/2006/relationships/font" Target="fonts/Lato-regular.fntdata"/><Relationship Id="rId37" Type="http://schemas.openxmlformats.org/officeDocument/2006/relationships/customXml" Target="../customXml/item1.xml"/><Relationship Id="rId23" Type="http://schemas.openxmlformats.org/officeDocument/2006/relationships/slide" Target="slides/slide18.xml"/><Relationship Id="rId28" Type="http://schemas.openxmlformats.org/officeDocument/2006/relationships/font" Target="fonts/Raleway-regular.fntdata"/><Relationship Id="rId5" Type="http://schemas.openxmlformats.org/officeDocument/2006/relationships/notesMaster" Target="notesMasters/notesMaster1.xml"/><Relationship Id="rId15" Type="http://schemas.openxmlformats.org/officeDocument/2006/relationships/slide" Target="slides/slide10.xml"/><Relationship Id="rId36" Type="http://customschemas.google.com/relationships/presentationmetadata" Target="metadata"/><Relationship Id="rId31" Type="http://schemas.openxmlformats.org/officeDocument/2006/relationships/font" Target="fonts/Raleway-boldItalic.fntdata"/><Relationship Id="rId10" Type="http://schemas.openxmlformats.org/officeDocument/2006/relationships/slide" Target="slides/slide5.xml"/><Relationship Id="rId19" Type="http://schemas.openxmlformats.org/officeDocument/2006/relationships/slide" Target="slides/slide14.xml"/><Relationship Id="rId22" Type="http://schemas.openxmlformats.org/officeDocument/2006/relationships/slide" Target="slides/slide17.xml"/><Relationship Id="rId4" Type="http://schemas.openxmlformats.org/officeDocument/2006/relationships/slideMaster" Target="slideMasters/slideMaster1.xml"/><Relationship Id="rId9" Type="http://schemas.openxmlformats.org/officeDocument/2006/relationships/slide" Target="slides/slide4.xml"/><Relationship Id="rId27" Type="http://schemas.openxmlformats.org/officeDocument/2006/relationships/slide" Target="slides/slide22.xml"/><Relationship Id="rId30" Type="http://schemas.openxmlformats.org/officeDocument/2006/relationships/font" Target="fonts/Raleway-italic.fntdata"/><Relationship Id="rId35" Type="http://schemas.openxmlformats.org/officeDocument/2006/relationships/font" Target="fonts/Lato-boldItalic.fntdata"/><Relationship Id="rId14" Type="http://schemas.openxmlformats.org/officeDocument/2006/relationships/slide" Target="slides/slide9.xml"/><Relationship Id="rId8" Type="http://schemas.openxmlformats.org/officeDocument/2006/relationships/slide" Target="slides/slide3.xml"/><Relationship Id="rId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b3c4fadc5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b3c4fadc5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b3c4fadc5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b3c4fadc5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b3c4fadc5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b3c4fadc5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b3c4fadc5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b3c4fadc5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b33605461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b33605461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b3c4fadc5d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b3c4fadc5d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b43b1c85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b43b1c85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b43b1c85b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b43b1c85b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b43b1c85b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b43b1c85b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b43b1c85b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b43b1c85b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b3c4fadc5d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b3c4fadc5d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b43b1c85b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b43b1c85b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b43b1c85b4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b43b1c85b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b43b1c85b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b43b1c85b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66ad1fa9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66ad1fa9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b33605461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b33605461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b33605461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b33605461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b33605461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b33605461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b33605461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b33605461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b33605461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b33605461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b33605461b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b33605461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30"/>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30"/>
          <p:cNvGrpSpPr/>
          <p:nvPr/>
        </p:nvGrpSpPr>
        <p:grpSpPr>
          <a:xfrm>
            <a:off x="830392" y="1191256"/>
            <a:ext cx="745763" cy="45826"/>
            <a:chOff x="4580561" y="2589004"/>
            <a:chExt cx="1064464" cy="25200"/>
          </a:xfrm>
        </p:grpSpPr>
        <p:sp>
          <p:nvSpPr>
            <p:cNvPr id="12" name="Google Shape;12;p3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30"/>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5" name="Google Shape;15;p30"/>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3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39"/>
          <p:cNvGrpSpPr/>
          <p:nvPr/>
        </p:nvGrpSpPr>
        <p:grpSpPr>
          <a:xfrm>
            <a:off x="830392" y="4169130"/>
            <a:ext cx="745763" cy="45826"/>
            <a:chOff x="4580561" y="2589004"/>
            <a:chExt cx="1064464" cy="25200"/>
          </a:xfrm>
        </p:grpSpPr>
        <p:sp>
          <p:nvSpPr>
            <p:cNvPr id="75" name="Google Shape;75;p39"/>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39"/>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p39"/>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39"/>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0"/>
              </a:spcBef>
              <a:spcAft>
                <a:spcPts val="0"/>
              </a:spcAft>
              <a:buClr>
                <a:schemeClr val="lt1"/>
              </a:buClr>
              <a:buSzPts val="1100"/>
              <a:buChar char="○"/>
              <a:defRPr>
                <a:solidFill>
                  <a:schemeClr val="lt1"/>
                </a:solidFill>
              </a:defRPr>
            </a:lvl2pPr>
            <a:lvl3pPr indent="-298450" lvl="2" marL="1371600" algn="l">
              <a:lnSpc>
                <a:spcPct val="115000"/>
              </a:lnSpc>
              <a:spcBef>
                <a:spcPts val="0"/>
              </a:spcBef>
              <a:spcAft>
                <a:spcPts val="0"/>
              </a:spcAft>
              <a:buClr>
                <a:schemeClr val="lt1"/>
              </a:buClr>
              <a:buSzPts val="11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79" name="Google Shape;79;p3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4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7" name="Shape 17"/>
        <p:cNvGrpSpPr/>
        <p:nvPr/>
      </p:nvGrpSpPr>
      <p:grpSpPr>
        <a:xfrm>
          <a:off x="0" y="0"/>
          <a:ext cx="0" cy="0"/>
          <a:chOff x="0" y="0"/>
          <a:chExt cx="0" cy="0"/>
        </a:xfrm>
      </p:grpSpPr>
      <p:sp>
        <p:nvSpPr>
          <p:cNvPr id="18" name="Google Shape;18;p3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31"/>
          <p:cNvGrpSpPr/>
          <p:nvPr/>
        </p:nvGrpSpPr>
        <p:grpSpPr>
          <a:xfrm>
            <a:off x="830392" y="1191256"/>
            <a:ext cx="745763" cy="45826"/>
            <a:chOff x="4580561" y="2589004"/>
            <a:chExt cx="1064464" cy="25200"/>
          </a:xfrm>
        </p:grpSpPr>
        <p:sp>
          <p:nvSpPr>
            <p:cNvPr id="20" name="Google Shape;20;p3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p31"/>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23" name="Google Shape;23;p31"/>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24" name="Google Shape;24;p31"/>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5" name="Google Shape;25;p3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6" name="Shape 26"/>
        <p:cNvGrpSpPr/>
        <p:nvPr/>
      </p:nvGrpSpPr>
      <p:grpSpPr>
        <a:xfrm>
          <a:off x="0" y="0"/>
          <a:ext cx="0" cy="0"/>
          <a:chOff x="0" y="0"/>
          <a:chExt cx="0" cy="0"/>
        </a:xfrm>
      </p:grpSpPr>
      <p:sp>
        <p:nvSpPr>
          <p:cNvPr id="27" name="Google Shape;27;p3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8" name="Google Shape;28;p32"/>
          <p:cNvGrpSpPr/>
          <p:nvPr/>
        </p:nvGrpSpPr>
        <p:grpSpPr>
          <a:xfrm>
            <a:off x="830392" y="1191256"/>
            <a:ext cx="745763" cy="45826"/>
            <a:chOff x="4580561" y="2589004"/>
            <a:chExt cx="1064464" cy="25200"/>
          </a:xfrm>
        </p:grpSpPr>
        <p:sp>
          <p:nvSpPr>
            <p:cNvPr id="29" name="Google Shape;29;p3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3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 name="Google Shape;31;p32"/>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32" name="Google Shape;32;p32"/>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3" name="Google Shape;33;p3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34" name="Shape 34"/>
        <p:cNvGrpSpPr/>
        <p:nvPr/>
      </p:nvGrpSpPr>
      <p:grpSpPr>
        <a:xfrm>
          <a:off x="0" y="0"/>
          <a:ext cx="0" cy="0"/>
          <a:chOff x="0" y="0"/>
          <a:chExt cx="0" cy="0"/>
        </a:xfrm>
      </p:grpSpPr>
      <p:grpSp>
        <p:nvGrpSpPr>
          <p:cNvPr id="35" name="Google Shape;35;p33"/>
          <p:cNvGrpSpPr/>
          <p:nvPr/>
        </p:nvGrpSpPr>
        <p:grpSpPr>
          <a:xfrm>
            <a:off x="830392" y="1191256"/>
            <a:ext cx="745763" cy="45826"/>
            <a:chOff x="4580561" y="2589004"/>
            <a:chExt cx="1064464" cy="25200"/>
          </a:xfrm>
        </p:grpSpPr>
        <p:sp>
          <p:nvSpPr>
            <p:cNvPr id="36" name="Google Shape;36;p3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3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 name="Google Shape;38;p33"/>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9" name="Google Shape;39;p3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0" name="Shape 40"/>
        <p:cNvGrpSpPr/>
        <p:nvPr/>
      </p:nvGrpSpPr>
      <p:grpSpPr>
        <a:xfrm>
          <a:off x="0" y="0"/>
          <a:ext cx="0" cy="0"/>
          <a:chOff x="0" y="0"/>
          <a:chExt cx="0" cy="0"/>
        </a:xfrm>
      </p:grpSpPr>
      <p:sp>
        <p:nvSpPr>
          <p:cNvPr id="41" name="Google Shape;41;p3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 name="Google Shape;42;p34"/>
          <p:cNvGrpSpPr/>
          <p:nvPr/>
        </p:nvGrpSpPr>
        <p:grpSpPr>
          <a:xfrm>
            <a:off x="830392" y="1191256"/>
            <a:ext cx="745763" cy="45826"/>
            <a:chOff x="4580561" y="2589004"/>
            <a:chExt cx="1064464" cy="25200"/>
          </a:xfrm>
        </p:grpSpPr>
        <p:sp>
          <p:nvSpPr>
            <p:cNvPr id="43" name="Google Shape;43;p3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3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34"/>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46" name="Google Shape;46;p34"/>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7" name="Google Shape;47;p34"/>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8" name="Google Shape;48;p3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1" name="Google Shape;51;p35"/>
          <p:cNvGrpSpPr/>
          <p:nvPr/>
        </p:nvGrpSpPr>
        <p:grpSpPr>
          <a:xfrm>
            <a:off x="830392" y="1191256"/>
            <a:ext cx="745763" cy="45826"/>
            <a:chOff x="4580561" y="2589004"/>
            <a:chExt cx="1064464" cy="25200"/>
          </a:xfrm>
        </p:grpSpPr>
        <p:sp>
          <p:nvSpPr>
            <p:cNvPr id="52" name="Google Shape;52;p3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3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p35"/>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55" name="Google Shape;55;p3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6" name="Shape 56"/>
        <p:cNvGrpSpPr/>
        <p:nvPr/>
      </p:nvGrpSpPr>
      <p:grpSpPr>
        <a:xfrm>
          <a:off x="0" y="0"/>
          <a:ext cx="0" cy="0"/>
          <a:chOff x="0" y="0"/>
          <a:chExt cx="0" cy="0"/>
        </a:xfrm>
      </p:grpSpPr>
      <p:sp>
        <p:nvSpPr>
          <p:cNvPr id="57" name="Google Shape;57;p3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8" name="Google Shape;58;p36"/>
          <p:cNvGrpSpPr/>
          <p:nvPr/>
        </p:nvGrpSpPr>
        <p:grpSpPr>
          <a:xfrm>
            <a:off x="830392" y="1191256"/>
            <a:ext cx="745763" cy="45826"/>
            <a:chOff x="4580561" y="2589004"/>
            <a:chExt cx="1064464" cy="25200"/>
          </a:xfrm>
        </p:grpSpPr>
        <p:sp>
          <p:nvSpPr>
            <p:cNvPr id="59" name="Google Shape;59;p3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3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 name="Google Shape;61;p36"/>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62" name="Google Shape;62;p36"/>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3" name="Google Shape;63;p3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64" name="Shape 64"/>
        <p:cNvGrpSpPr/>
        <p:nvPr/>
      </p:nvGrpSpPr>
      <p:grpSpPr>
        <a:xfrm>
          <a:off x="0" y="0"/>
          <a:ext cx="0" cy="0"/>
          <a:chOff x="0" y="0"/>
          <a:chExt cx="0" cy="0"/>
        </a:xfrm>
      </p:grpSpPr>
      <p:grpSp>
        <p:nvGrpSpPr>
          <p:cNvPr id="65" name="Google Shape;65;p37"/>
          <p:cNvGrpSpPr/>
          <p:nvPr/>
        </p:nvGrpSpPr>
        <p:grpSpPr>
          <a:xfrm>
            <a:off x="830392" y="4169130"/>
            <a:ext cx="745763" cy="45826"/>
            <a:chOff x="4580561" y="2589004"/>
            <a:chExt cx="1064464" cy="25200"/>
          </a:xfrm>
        </p:grpSpPr>
        <p:sp>
          <p:nvSpPr>
            <p:cNvPr id="66" name="Google Shape;66;p37"/>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37"/>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8" name="Google Shape;68;p37"/>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9" name="Google Shape;69;p3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38"/>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72" name="Google Shape;72;p3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9pPr>
          </a:lstStyle>
          <a:p/>
        </p:txBody>
      </p:sp>
      <p:sp>
        <p:nvSpPr>
          <p:cNvPr id="7" name="Google Shape;7;p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2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stackoverflow.com/questions/32127524/how-to-install-and-use-make-in-windows" TargetMode="External"/><Relationship Id="rId4" Type="http://schemas.openxmlformats.org/officeDocument/2006/relationships/hyperlink" Target="https://www.geeksforgeeks.org/how-to-install-make-on-ubuntu/"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
          <p:cNvSpPr txBox="1"/>
          <p:nvPr>
            <p:ph type="ctrTitle"/>
          </p:nvPr>
        </p:nvSpPr>
        <p:spPr>
          <a:xfrm>
            <a:off x="729450" y="1322450"/>
            <a:ext cx="8414700" cy="1664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4200"/>
              <a:buNone/>
            </a:pPr>
            <a:r>
              <a:rPr lang="en" sz="4000"/>
              <a:t>Tutorial 5: GDB, Make</a:t>
            </a:r>
            <a:endParaRPr sz="4000"/>
          </a:p>
        </p:txBody>
      </p:sp>
      <p:sp>
        <p:nvSpPr>
          <p:cNvPr id="87" name="Google Shape;87;p1"/>
          <p:cNvSpPr txBox="1"/>
          <p:nvPr>
            <p:ph idx="1" type="subTitle"/>
          </p:nvPr>
        </p:nvSpPr>
        <p:spPr>
          <a:xfrm>
            <a:off x="727950" y="2301150"/>
            <a:ext cx="7688100" cy="11052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600"/>
              <a:buNone/>
            </a:pPr>
            <a:r>
              <a:rPr lang="en" sz="2400"/>
              <a:t>CS 108</a:t>
            </a:r>
            <a:endParaRPr sz="2400"/>
          </a:p>
          <a:p>
            <a:pPr indent="0" lvl="0" marL="0" rtl="0" algn="l">
              <a:lnSpc>
                <a:spcPct val="100000"/>
              </a:lnSpc>
              <a:spcBef>
                <a:spcPts val="0"/>
              </a:spcBef>
              <a:spcAft>
                <a:spcPts val="0"/>
              </a:spcAft>
              <a:buSzPts val="1600"/>
              <a:buNone/>
            </a:pPr>
            <a:r>
              <a:t/>
            </a:r>
            <a:endParaRPr/>
          </a:p>
          <a:p>
            <a:pPr indent="0" lvl="0" marL="0" rtl="0" algn="l">
              <a:lnSpc>
                <a:spcPct val="100000"/>
              </a:lnSpc>
              <a:spcBef>
                <a:spcPts val="0"/>
              </a:spcBef>
              <a:spcAft>
                <a:spcPts val="0"/>
              </a:spcAft>
              <a:buSzPts val="1600"/>
              <a:buNone/>
            </a:pPr>
            <a:r>
              <a:rPr lang="en"/>
              <a:t>Spring, 2023-24</a:t>
            </a:r>
            <a:endParaRPr/>
          </a:p>
        </p:txBody>
      </p:sp>
      <p:sp>
        <p:nvSpPr>
          <p:cNvPr id="88" name="Google Shape;88;p1"/>
          <p:cNvSpPr txBox="1"/>
          <p:nvPr/>
        </p:nvSpPr>
        <p:spPr>
          <a:xfrm>
            <a:off x="727950" y="3624650"/>
            <a:ext cx="42219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FF"/>
                </a:solidFill>
                <a:latin typeface="Comic Sans MS"/>
                <a:ea typeface="Comic Sans MS"/>
                <a:cs typeface="Comic Sans MS"/>
                <a:sym typeface="Comic Sans MS"/>
              </a:rPr>
              <a:t>TA: Sa</a:t>
            </a:r>
            <a:r>
              <a:rPr lang="en" sz="1800">
                <a:solidFill>
                  <a:srgbClr val="0000FF"/>
                </a:solidFill>
                <a:latin typeface="Comic Sans MS"/>
                <a:ea typeface="Comic Sans MS"/>
                <a:cs typeface="Comic Sans MS"/>
                <a:sym typeface="Comic Sans MS"/>
              </a:rPr>
              <a:t>ksham Rathi</a:t>
            </a:r>
            <a:endParaRPr b="0" i="0" sz="1100" u="none" cap="none" strike="noStrike">
              <a:solidFill>
                <a:srgbClr val="0000FF"/>
              </a:solidFill>
              <a:latin typeface="Comic Sans MS"/>
              <a:ea typeface="Comic Sans MS"/>
              <a:cs typeface="Comic Sans MS"/>
              <a:sym typeface="Comic Sans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2b3c4fadc5d_0_2"/>
          <p:cNvSpPr txBox="1"/>
          <p:nvPr>
            <p:ph type="title"/>
          </p:nvPr>
        </p:nvSpPr>
        <p:spPr>
          <a:xfrm>
            <a:off x="727650" y="5630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Phony Target</a:t>
            </a:r>
            <a:endParaRPr sz="3600"/>
          </a:p>
        </p:txBody>
      </p:sp>
      <p:sp>
        <p:nvSpPr>
          <p:cNvPr id="146" name="Google Shape;146;g2b3c4fadc5d_0_2"/>
          <p:cNvSpPr txBox="1"/>
          <p:nvPr>
            <p:ph idx="1" type="body"/>
          </p:nvPr>
        </p:nvSpPr>
        <p:spPr>
          <a:xfrm>
            <a:off x="4675575" y="1450650"/>
            <a:ext cx="4338300" cy="3409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Adding a .PHONY to a target will prevent Make from confusing the target with a file name.</a:t>
            </a:r>
            <a:endParaRPr sz="1800"/>
          </a:p>
          <a:p>
            <a:pPr indent="-342900" lvl="0" marL="457200" rtl="0" algn="l">
              <a:spcBef>
                <a:spcPts val="0"/>
              </a:spcBef>
              <a:spcAft>
                <a:spcPts val="0"/>
              </a:spcAft>
              <a:buSzPts val="1800"/>
              <a:buChar char="●"/>
            </a:pPr>
            <a:r>
              <a:rPr lang="en" sz="1800"/>
              <a:t>In the example shown, the target “clean” will still run, even if the file “clean” is created. </a:t>
            </a:r>
            <a:endParaRPr sz="1800"/>
          </a:p>
          <a:p>
            <a:pPr indent="-342900" lvl="0" marL="457200" rtl="0" algn="l">
              <a:spcBef>
                <a:spcPts val="0"/>
              </a:spcBef>
              <a:spcAft>
                <a:spcPts val="0"/>
              </a:spcAft>
              <a:buSzPts val="1800"/>
              <a:buChar char="●"/>
            </a:pPr>
            <a:r>
              <a:rPr lang="en" sz="1800"/>
              <a:t>Additionally, phony targets have names that are rarely file names and in practice, many people skip this.</a:t>
            </a:r>
            <a:endParaRPr sz="1800"/>
          </a:p>
        </p:txBody>
      </p:sp>
      <p:pic>
        <p:nvPicPr>
          <p:cNvPr id="147" name="Google Shape;147;g2b3c4fadc5d_0_2"/>
          <p:cNvPicPr preferRelativeResize="0"/>
          <p:nvPr/>
        </p:nvPicPr>
        <p:blipFill>
          <a:blip r:embed="rId3">
            <a:alphaModFix/>
          </a:blip>
          <a:stretch>
            <a:fillRect/>
          </a:stretch>
        </p:blipFill>
        <p:spPr>
          <a:xfrm>
            <a:off x="374050" y="1522675"/>
            <a:ext cx="4079825" cy="3042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2b3c4fadc5d_0_8"/>
          <p:cNvSpPr txBox="1"/>
          <p:nvPr>
            <p:ph type="title"/>
          </p:nvPr>
        </p:nvSpPr>
        <p:spPr>
          <a:xfrm>
            <a:off x="655600" y="5390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Variables</a:t>
            </a:r>
            <a:endParaRPr sz="3600"/>
          </a:p>
        </p:txBody>
      </p:sp>
      <p:sp>
        <p:nvSpPr>
          <p:cNvPr id="153" name="Google Shape;153;g2b3c4fadc5d_0_8"/>
          <p:cNvSpPr txBox="1"/>
          <p:nvPr>
            <p:ph idx="1" type="body"/>
          </p:nvPr>
        </p:nvSpPr>
        <p:spPr>
          <a:xfrm>
            <a:off x="5212725" y="1378150"/>
            <a:ext cx="3692100" cy="3461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Variables can only be strings.</a:t>
            </a:r>
            <a:endParaRPr sz="1800"/>
          </a:p>
          <a:p>
            <a:pPr indent="-342900" lvl="0" marL="457200" rtl="0" algn="l">
              <a:spcBef>
                <a:spcPts val="0"/>
              </a:spcBef>
              <a:spcAft>
                <a:spcPts val="0"/>
              </a:spcAft>
              <a:buSzPts val="1800"/>
              <a:buChar char="●"/>
            </a:pPr>
            <a:r>
              <a:rPr lang="en" sz="1800"/>
              <a:t>Typically, “:=” is used, but “=” also works.</a:t>
            </a:r>
            <a:endParaRPr sz="1800"/>
          </a:p>
          <a:p>
            <a:pPr indent="-342900" lvl="0" marL="457200" rtl="0" algn="l">
              <a:spcBef>
                <a:spcPts val="0"/>
              </a:spcBef>
              <a:spcAft>
                <a:spcPts val="0"/>
              </a:spcAft>
              <a:buSzPts val="1800"/>
              <a:buChar char="●"/>
            </a:pPr>
            <a:r>
              <a:rPr lang="en" sz="1800"/>
              <a:t>Variables are referenced as $() or ${}.</a:t>
            </a:r>
            <a:endParaRPr sz="1800"/>
          </a:p>
          <a:p>
            <a:pPr indent="-342900" lvl="0" marL="457200" rtl="0" algn="l">
              <a:spcBef>
                <a:spcPts val="0"/>
              </a:spcBef>
              <a:spcAft>
                <a:spcPts val="0"/>
              </a:spcAft>
              <a:buSzPts val="1800"/>
              <a:buChar char="●"/>
            </a:pPr>
            <a:r>
              <a:rPr lang="en" sz="1800"/>
              <a:t>Single or double quotes have no meaning to Make, they are simply characters assigned to the variables.</a:t>
            </a:r>
            <a:endParaRPr sz="1800"/>
          </a:p>
        </p:txBody>
      </p:sp>
      <p:pic>
        <p:nvPicPr>
          <p:cNvPr id="154" name="Google Shape;154;g2b3c4fadc5d_0_8"/>
          <p:cNvPicPr preferRelativeResize="0"/>
          <p:nvPr/>
        </p:nvPicPr>
        <p:blipFill>
          <a:blip r:embed="rId3">
            <a:alphaModFix/>
          </a:blip>
          <a:stretch>
            <a:fillRect/>
          </a:stretch>
        </p:blipFill>
        <p:spPr>
          <a:xfrm>
            <a:off x="266850" y="1378150"/>
            <a:ext cx="4856301" cy="1193597"/>
          </a:xfrm>
          <a:prstGeom prst="rect">
            <a:avLst/>
          </a:prstGeom>
          <a:noFill/>
          <a:ln>
            <a:noFill/>
          </a:ln>
        </p:spPr>
      </p:pic>
      <p:pic>
        <p:nvPicPr>
          <p:cNvPr id="155" name="Google Shape;155;g2b3c4fadc5d_0_8"/>
          <p:cNvPicPr preferRelativeResize="0"/>
          <p:nvPr/>
        </p:nvPicPr>
        <p:blipFill>
          <a:blip r:embed="rId4">
            <a:alphaModFix/>
          </a:blip>
          <a:stretch>
            <a:fillRect/>
          </a:stretch>
        </p:blipFill>
        <p:spPr>
          <a:xfrm>
            <a:off x="599925" y="2765325"/>
            <a:ext cx="3692101" cy="2073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2b3c4fadc5d_0_15"/>
          <p:cNvSpPr txBox="1"/>
          <p:nvPr>
            <p:ph type="title"/>
          </p:nvPr>
        </p:nvSpPr>
        <p:spPr>
          <a:xfrm>
            <a:off x="639450" y="5640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Automatic Variables and WildCards</a:t>
            </a:r>
            <a:endParaRPr sz="3000"/>
          </a:p>
        </p:txBody>
      </p:sp>
      <p:sp>
        <p:nvSpPr>
          <p:cNvPr id="161" name="Google Shape;161;g2b3c4fadc5d_0_15"/>
          <p:cNvSpPr txBox="1"/>
          <p:nvPr>
            <p:ph idx="1" type="body"/>
          </p:nvPr>
        </p:nvSpPr>
        <p:spPr>
          <a:xfrm>
            <a:off x="4923700" y="1526575"/>
            <a:ext cx="3785100" cy="35268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 $? </a:t>
            </a:r>
            <a:r>
              <a:rPr lang="en" sz="1500"/>
              <a:t>and $^ are the automatic variables, see the example on how to use them.</a:t>
            </a:r>
            <a:endParaRPr sz="1500"/>
          </a:p>
          <a:p>
            <a:pPr indent="-323850" lvl="0" marL="457200" rtl="0" algn="l">
              <a:spcBef>
                <a:spcPts val="0"/>
              </a:spcBef>
              <a:spcAft>
                <a:spcPts val="0"/>
              </a:spcAft>
              <a:buSzPts val="1500"/>
              <a:buChar char="●"/>
            </a:pPr>
            <a:r>
              <a:rPr lang="en" sz="1500"/>
              <a:t>Both * and % are the wildcards used in Make. </a:t>
            </a:r>
            <a:endParaRPr sz="1500"/>
          </a:p>
          <a:p>
            <a:pPr indent="-323850" lvl="0" marL="457200" rtl="0" algn="l">
              <a:spcBef>
                <a:spcPts val="0"/>
              </a:spcBef>
              <a:spcAft>
                <a:spcPts val="0"/>
              </a:spcAft>
              <a:buSzPts val="1500"/>
              <a:buChar char="●"/>
            </a:pPr>
            <a:r>
              <a:rPr lang="en" sz="1500"/>
              <a:t>* searches for filenames in our system. For example *.c will match all filenames with the extension .c</a:t>
            </a:r>
            <a:endParaRPr sz="1500"/>
          </a:p>
          <a:p>
            <a:pPr indent="-323850" lvl="0" marL="457200" rtl="0" algn="l">
              <a:spcBef>
                <a:spcPts val="0"/>
              </a:spcBef>
              <a:spcAft>
                <a:spcPts val="0"/>
              </a:spcAft>
              <a:buSzPts val="1500"/>
              <a:buChar char="●"/>
            </a:pPr>
            <a:r>
              <a:rPr lang="en" sz="1500"/>
              <a:t>% is used in various cases, here for all .o files, the corresponding .c file is searched for and the “hello” is printed.</a:t>
            </a:r>
            <a:endParaRPr sz="1500"/>
          </a:p>
        </p:txBody>
      </p:sp>
      <p:pic>
        <p:nvPicPr>
          <p:cNvPr id="162" name="Google Shape;162;g2b3c4fadc5d_0_15"/>
          <p:cNvPicPr preferRelativeResize="0"/>
          <p:nvPr/>
        </p:nvPicPr>
        <p:blipFill>
          <a:blip r:embed="rId3">
            <a:alphaModFix/>
          </a:blip>
          <a:stretch>
            <a:fillRect/>
          </a:stretch>
        </p:blipFill>
        <p:spPr>
          <a:xfrm>
            <a:off x="564575" y="1526578"/>
            <a:ext cx="4135526" cy="1893200"/>
          </a:xfrm>
          <a:prstGeom prst="rect">
            <a:avLst/>
          </a:prstGeom>
          <a:noFill/>
          <a:ln>
            <a:noFill/>
          </a:ln>
        </p:spPr>
      </p:pic>
      <p:pic>
        <p:nvPicPr>
          <p:cNvPr id="163" name="Google Shape;163;g2b3c4fadc5d_0_15"/>
          <p:cNvPicPr preferRelativeResize="0"/>
          <p:nvPr/>
        </p:nvPicPr>
        <p:blipFill>
          <a:blip r:embed="rId4">
            <a:alphaModFix/>
          </a:blip>
          <a:stretch>
            <a:fillRect/>
          </a:stretch>
        </p:blipFill>
        <p:spPr>
          <a:xfrm>
            <a:off x="767400" y="3512975"/>
            <a:ext cx="3406925" cy="1383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2b3c4fadc5d_0_22"/>
          <p:cNvSpPr txBox="1"/>
          <p:nvPr>
            <p:ph type="title"/>
          </p:nvPr>
        </p:nvSpPr>
        <p:spPr>
          <a:xfrm>
            <a:off x="727650" y="5433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Implicit Rules</a:t>
            </a:r>
            <a:endParaRPr sz="3000"/>
          </a:p>
        </p:txBody>
      </p:sp>
      <p:sp>
        <p:nvSpPr>
          <p:cNvPr id="169" name="Google Shape;169;g2b3c4fadc5d_0_22"/>
          <p:cNvSpPr txBox="1"/>
          <p:nvPr>
            <p:ph idx="1" type="body"/>
          </p:nvPr>
        </p:nvSpPr>
        <p:spPr>
          <a:xfrm>
            <a:off x="564525" y="1451050"/>
            <a:ext cx="8145300" cy="34653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Make loves C compilation, so it has some inbuilt automatic rules to make our work easy. (At times, things get confusing using these rules!)</a:t>
            </a:r>
            <a:endParaRPr sz="1400"/>
          </a:p>
          <a:p>
            <a:pPr indent="-317500" lvl="0" marL="457200" rtl="0" algn="l">
              <a:spcBef>
                <a:spcPts val="0"/>
              </a:spcBef>
              <a:spcAft>
                <a:spcPts val="0"/>
              </a:spcAft>
              <a:buSzPts val="1400"/>
              <a:buChar char="●"/>
            </a:pPr>
            <a:r>
              <a:rPr lang="en" sz="1400"/>
              <a:t>The important variables used by implicit rules are:</a:t>
            </a:r>
            <a:endParaRPr sz="1400"/>
          </a:p>
          <a:p>
            <a:pPr indent="-317500" lvl="0" marL="457200" rtl="0" algn="l">
              <a:spcBef>
                <a:spcPts val="0"/>
              </a:spcBef>
              <a:spcAft>
                <a:spcPts val="0"/>
              </a:spcAft>
              <a:buSzPts val="1400"/>
              <a:buAutoNum type="arabicPeriod"/>
            </a:pPr>
            <a:r>
              <a:rPr lang="en" sz="1400"/>
              <a:t>CC: Program for compiling C programs, default cc</a:t>
            </a:r>
            <a:endParaRPr sz="1400"/>
          </a:p>
          <a:p>
            <a:pPr indent="-317500" lvl="0" marL="457200" rtl="0" algn="l">
              <a:spcBef>
                <a:spcPts val="0"/>
              </a:spcBef>
              <a:spcAft>
                <a:spcPts val="0"/>
              </a:spcAft>
              <a:buSzPts val="1400"/>
              <a:buAutoNum type="arabicPeriod"/>
            </a:pPr>
            <a:r>
              <a:rPr lang="en" sz="1400"/>
              <a:t>CXX: Program for compiling C++ programs, default g++</a:t>
            </a:r>
            <a:endParaRPr sz="1400"/>
          </a:p>
          <a:p>
            <a:pPr indent="-317500" lvl="0" marL="457200" rtl="0" algn="l">
              <a:spcBef>
                <a:spcPts val="0"/>
              </a:spcBef>
              <a:spcAft>
                <a:spcPts val="0"/>
              </a:spcAft>
              <a:buSzPts val="1400"/>
              <a:buAutoNum type="arabicPeriod"/>
            </a:pPr>
            <a:r>
              <a:rPr lang="en" sz="1400"/>
              <a:t>CFLAGS: Extra flags to give to the C compiler.</a:t>
            </a:r>
            <a:endParaRPr sz="1400"/>
          </a:p>
          <a:p>
            <a:pPr indent="-317500" lvl="0" marL="457200" rtl="0" algn="l">
              <a:spcBef>
                <a:spcPts val="0"/>
              </a:spcBef>
              <a:spcAft>
                <a:spcPts val="0"/>
              </a:spcAft>
              <a:buSzPts val="1400"/>
              <a:buAutoNum type="arabicPeriod"/>
            </a:pPr>
            <a:r>
              <a:rPr lang="en" sz="1400"/>
              <a:t>CXXFLAGS: Extra flags to the C++ compiler.</a:t>
            </a:r>
            <a:endParaRPr sz="1400"/>
          </a:p>
          <a:p>
            <a:pPr indent="-317500" lvl="0" marL="457200" rtl="0" algn="l">
              <a:spcBef>
                <a:spcPts val="0"/>
              </a:spcBef>
              <a:spcAft>
                <a:spcPts val="0"/>
              </a:spcAft>
              <a:buSzPts val="1400"/>
              <a:buAutoNum type="arabicPeriod"/>
            </a:pPr>
            <a:r>
              <a:rPr lang="en" sz="1400"/>
              <a:t>CPPFLAGS: Extra flags to give to the C preprocessor.</a:t>
            </a:r>
            <a:endParaRPr sz="1400"/>
          </a:p>
          <a:p>
            <a:pPr indent="-317500" lvl="0" marL="457200" rtl="0" algn="l">
              <a:spcBef>
                <a:spcPts val="0"/>
              </a:spcBef>
              <a:spcAft>
                <a:spcPts val="0"/>
              </a:spcAft>
              <a:buSzPts val="1400"/>
              <a:buAutoNum type="arabicPeriod"/>
            </a:pPr>
            <a:r>
              <a:rPr lang="en" sz="1400"/>
              <a:t>LDFLAGS: Extra flags to give to compilers when they are supposed to invoke the linker.</a:t>
            </a:r>
            <a:endParaRPr sz="1400"/>
          </a:p>
          <a:p>
            <a:pPr indent="0" lvl="0" marL="914400" rtl="0" algn="l">
              <a:spcBef>
                <a:spcPts val="0"/>
              </a:spcBef>
              <a:spcAft>
                <a:spcPts val="0"/>
              </a:spcAft>
              <a:buNone/>
            </a:pPr>
            <a:r>
              <a:t/>
            </a:r>
            <a:endParaRPr sz="1400"/>
          </a:p>
          <a:p>
            <a:pPr indent="0" lvl="0" marL="0" rtl="0" algn="l">
              <a:spcBef>
                <a:spcPts val="0"/>
              </a:spcBef>
              <a:spcAft>
                <a:spcPts val="0"/>
              </a:spcAft>
              <a:buNone/>
            </a:pPr>
            <a:r>
              <a:rPr lang="en" sz="1400">
                <a:solidFill>
                  <a:srgbClr val="002B36"/>
                </a:solidFill>
                <a:highlight>
                  <a:srgbClr val="EEF1F1"/>
                </a:highlight>
              </a:rPr>
              <a:t>n.o</a:t>
            </a:r>
            <a:r>
              <a:rPr lang="en" sz="1400">
                <a:solidFill>
                  <a:srgbClr val="586E75"/>
                </a:solidFill>
              </a:rPr>
              <a:t> is made automatically from </a:t>
            </a:r>
            <a:r>
              <a:rPr lang="en" sz="1400">
                <a:solidFill>
                  <a:srgbClr val="002B36"/>
                </a:solidFill>
                <a:highlight>
                  <a:srgbClr val="EEF1F1"/>
                </a:highlight>
              </a:rPr>
              <a:t>n.cc</a:t>
            </a:r>
            <a:r>
              <a:rPr lang="en" sz="1400">
                <a:solidFill>
                  <a:srgbClr val="586E75"/>
                </a:solidFill>
              </a:rPr>
              <a:t> or </a:t>
            </a:r>
            <a:r>
              <a:rPr lang="en" sz="1400">
                <a:solidFill>
                  <a:srgbClr val="002B36"/>
                </a:solidFill>
                <a:highlight>
                  <a:srgbClr val="EEF1F1"/>
                </a:highlight>
              </a:rPr>
              <a:t>n.cpp</a:t>
            </a:r>
            <a:r>
              <a:rPr lang="en" sz="1400">
                <a:solidFill>
                  <a:srgbClr val="586E75"/>
                </a:solidFill>
              </a:rPr>
              <a:t> with a command of the form </a:t>
            </a:r>
            <a:r>
              <a:rPr lang="en" sz="1400">
                <a:solidFill>
                  <a:srgbClr val="002B36"/>
                </a:solidFill>
                <a:highlight>
                  <a:srgbClr val="EEF1F1"/>
                </a:highlight>
              </a:rPr>
              <a:t>$(CXX) -c $(CPPFLAGS) $(CXXFLAGS) $^ -o $@</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2b33605461b_0_0"/>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8100"/>
              <a:t>GDB</a:t>
            </a:r>
            <a:endParaRPr sz="8100"/>
          </a:p>
        </p:txBody>
      </p:sp>
      <p:sp>
        <p:nvSpPr>
          <p:cNvPr id="175" name="Google Shape;175;g2b33605461b_0_0"/>
          <p:cNvSpPr txBox="1"/>
          <p:nvPr/>
        </p:nvSpPr>
        <p:spPr>
          <a:xfrm>
            <a:off x="1994150" y="3251600"/>
            <a:ext cx="4986600" cy="111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accent1"/>
                </a:solidFill>
                <a:latin typeface="Lato"/>
                <a:ea typeface="Lato"/>
                <a:cs typeface="Lato"/>
                <a:sym typeface="Lato"/>
              </a:rPr>
              <a:t>GNU</a:t>
            </a:r>
            <a:r>
              <a:rPr lang="en" sz="2400">
                <a:solidFill>
                  <a:schemeClr val="accent1"/>
                </a:solidFill>
                <a:latin typeface="Lato"/>
                <a:ea typeface="Lato"/>
                <a:cs typeface="Lato"/>
                <a:sym typeface="Lato"/>
              </a:rPr>
              <a:t> DeBugger</a:t>
            </a:r>
            <a:endParaRPr sz="2400">
              <a:solidFill>
                <a:schemeClr val="accent1"/>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2b3c4fadc5d_3_1"/>
          <p:cNvSpPr txBox="1"/>
          <p:nvPr>
            <p:ph type="title"/>
          </p:nvPr>
        </p:nvSpPr>
        <p:spPr>
          <a:xfrm>
            <a:off x="635800" y="549175"/>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240"/>
              <a:t>Debugging</a:t>
            </a:r>
            <a:endParaRPr sz="3240"/>
          </a:p>
        </p:txBody>
      </p:sp>
      <p:sp>
        <p:nvSpPr>
          <p:cNvPr id="181" name="Google Shape;181;g2b3c4fadc5d_3_1"/>
          <p:cNvSpPr txBox="1"/>
          <p:nvPr>
            <p:ph idx="1" type="body"/>
          </p:nvPr>
        </p:nvSpPr>
        <p:spPr>
          <a:xfrm>
            <a:off x="693325" y="1894875"/>
            <a:ext cx="3721200" cy="2916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Compile time errors:</a:t>
            </a:r>
            <a:endParaRPr/>
          </a:p>
          <a:p>
            <a:pPr indent="-311150" lvl="0" marL="457200" rtl="0" algn="l">
              <a:spcBef>
                <a:spcPts val="0"/>
              </a:spcBef>
              <a:spcAft>
                <a:spcPts val="0"/>
              </a:spcAft>
              <a:buSzPts val="1300"/>
              <a:buAutoNum type="arabicPeriod"/>
            </a:pPr>
            <a:r>
              <a:rPr lang="en"/>
              <a:t>Missing semicolons (after python practice!)</a:t>
            </a:r>
            <a:endParaRPr/>
          </a:p>
          <a:p>
            <a:pPr indent="-311150" lvl="0" marL="457200" rtl="0" algn="l">
              <a:spcBef>
                <a:spcPts val="0"/>
              </a:spcBef>
              <a:spcAft>
                <a:spcPts val="0"/>
              </a:spcAft>
              <a:buSzPts val="1300"/>
              <a:buAutoNum type="arabicPeriod"/>
            </a:pPr>
            <a:r>
              <a:rPr lang="en"/>
              <a:t>Wrong variable names</a:t>
            </a:r>
            <a:endParaRPr/>
          </a:p>
          <a:p>
            <a:pPr indent="-311150" lvl="0" marL="457200" rtl="0" algn="l">
              <a:spcBef>
                <a:spcPts val="0"/>
              </a:spcBef>
              <a:spcAft>
                <a:spcPts val="0"/>
              </a:spcAft>
              <a:buSzPts val="1300"/>
              <a:buAutoNum type="arabicPeriod"/>
            </a:pPr>
            <a:r>
              <a:rPr lang="en"/>
              <a:t>Out of scope variables</a:t>
            </a:r>
            <a:endParaRPr/>
          </a:p>
          <a:p>
            <a:pPr indent="-311150" lvl="0" marL="457200" rtl="0" algn="l">
              <a:spcBef>
                <a:spcPts val="0"/>
              </a:spcBef>
              <a:spcAft>
                <a:spcPts val="0"/>
              </a:spcAft>
              <a:buSzPts val="1300"/>
              <a:buAutoNum type="arabicPeriod"/>
            </a:pPr>
            <a:r>
              <a:rPr lang="en"/>
              <a:t>Assigning strings to integer variables. (Rare?)</a:t>
            </a:r>
            <a:endParaRPr/>
          </a:p>
          <a:p>
            <a:pPr indent="-311150" lvl="0" marL="457200" rtl="0" algn="l">
              <a:spcBef>
                <a:spcPts val="0"/>
              </a:spcBef>
              <a:spcAft>
                <a:spcPts val="0"/>
              </a:spcAft>
              <a:buSzPts val="1300"/>
              <a:buAutoNum type="arabicPeriod"/>
            </a:pPr>
            <a:r>
              <a:rPr lang="en"/>
              <a:t>Didn’t pass arguments to functions.</a:t>
            </a:r>
            <a:endParaRPr/>
          </a:p>
          <a:p>
            <a:pPr indent="-311150" lvl="0" marL="457200" rtl="0" algn="l">
              <a:spcBef>
                <a:spcPts val="0"/>
              </a:spcBef>
              <a:spcAft>
                <a:spcPts val="0"/>
              </a:spcAft>
              <a:buSzPts val="1300"/>
              <a:buAutoNum type="arabicPeriod"/>
            </a:pPr>
            <a:r>
              <a:rPr lang="en"/>
              <a:t>Some others left? GDB can handle all of them!</a:t>
            </a:r>
            <a:endParaRPr/>
          </a:p>
        </p:txBody>
      </p:sp>
      <p:sp>
        <p:nvSpPr>
          <p:cNvPr id="182" name="Google Shape;182;g2b3c4fadc5d_3_1"/>
          <p:cNvSpPr txBox="1"/>
          <p:nvPr>
            <p:ph idx="2" type="body"/>
          </p:nvPr>
        </p:nvSpPr>
        <p:spPr>
          <a:xfrm>
            <a:off x="4626875" y="1894875"/>
            <a:ext cx="3921600" cy="2857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Run-time errors:</a:t>
            </a:r>
            <a:endParaRPr/>
          </a:p>
          <a:p>
            <a:pPr indent="-311150" lvl="0" marL="457200" rtl="0" algn="l">
              <a:spcBef>
                <a:spcPts val="0"/>
              </a:spcBef>
              <a:spcAft>
                <a:spcPts val="0"/>
              </a:spcAft>
              <a:buSzPts val="1300"/>
              <a:buAutoNum type="arabicPeriod"/>
            </a:pPr>
            <a:r>
              <a:rPr lang="en"/>
              <a:t>Illegal use of pointers</a:t>
            </a:r>
            <a:endParaRPr/>
          </a:p>
          <a:p>
            <a:pPr indent="-311150" lvl="0" marL="457200" rtl="0" algn="l">
              <a:spcBef>
                <a:spcPts val="0"/>
              </a:spcBef>
              <a:spcAft>
                <a:spcPts val="0"/>
              </a:spcAft>
              <a:buSzPts val="1300"/>
              <a:buAutoNum type="arabicPeriod"/>
            </a:pPr>
            <a:r>
              <a:rPr lang="en"/>
              <a:t>Freeing memory that was already freed.</a:t>
            </a:r>
            <a:endParaRPr/>
          </a:p>
          <a:p>
            <a:pPr indent="-311150" lvl="0" marL="457200" rtl="0" algn="l">
              <a:spcBef>
                <a:spcPts val="0"/>
              </a:spcBef>
              <a:spcAft>
                <a:spcPts val="0"/>
              </a:spcAft>
              <a:buSzPts val="1300"/>
              <a:buAutoNum type="arabicPeriod"/>
            </a:pPr>
            <a:r>
              <a:rPr lang="en"/>
              <a:t>Array index out of bounds</a:t>
            </a:r>
            <a:endParaRPr/>
          </a:p>
          <a:p>
            <a:pPr indent="-311150" lvl="0" marL="457200" rtl="0" algn="l">
              <a:spcBef>
                <a:spcPts val="0"/>
              </a:spcBef>
              <a:spcAft>
                <a:spcPts val="0"/>
              </a:spcAft>
              <a:buSzPts val="1300"/>
              <a:buAutoNum type="arabicPeriod"/>
            </a:pPr>
            <a:r>
              <a:rPr lang="en"/>
              <a:t>Dereferencing memory that has not been allocated.</a:t>
            </a:r>
            <a:endParaRPr/>
          </a:p>
        </p:txBody>
      </p:sp>
      <p:sp>
        <p:nvSpPr>
          <p:cNvPr id="183" name="Google Shape;183;g2b3c4fadc5d_3_1"/>
          <p:cNvSpPr txBox="1"/>
          <p:nvPr/>
        </p:nvSpPr>
        <p:spPr>
          <a:xfrm>
            <a:off x="693325" y="1338600"/>
            <a:ext cx="7491900" cy="392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chemeClr val="accent1"/>
                </a:solidFill>
                <a:latin typeface="Lato"/>
                <a:ea typeface="Lato"/>
                <a:cs typeface="Lato"/>
                <a:sym typeface="Lato"/>
              </a:rPr>
              <a:t>Process of finding compile and run-time errors</a:t>
            </a:r>
            <a:endParaRPr sz="1300">
              <a:solidFill>
                <a:schemeClr val="accent1"/>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2b43b1c85b4_0_0"/>
          <p:cNvSpPr txBox="1"/>
          <p:nvPr>
            <p:ph type="title"/>
          </p:nvPr>
        </p:nvSpPr>
        <p:spPr>
          <a:xfrm>
            <a:off x="585225" y="5652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140"/>
              <a:t>Alternatives to GDB</a:t>
            </a:r>
            <a:endParaRPr sz="3140"/>
          </a:p>
        </p:txBody>
      </p:sp>
      <p:sp>
        <p:nvSpPr>
          <p:cNvPr id="189" name="Google Shape;189;g2b43b1c85b4_0_0"/>
          <p:cNvSpPr txBox="1"/>
          <p:nvPr>
            <p:ph idx="1" type="body"/>
          </p:nvPr>
        </p:nvSpPr>
        <p:spPr>
          <a:xfrm>
            <a:off x="4572000" y="1208225"/>
            <a:ext cx="4308900" cy="3677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Add output statements to the code. (My favourite!) Better to use endl instead of “\n”, because “endl” causes a flush operation, which means any data to be printed is directly sent to </a:t>
            </a:r>
            <a:r>
              <a:rPr lang="en"/>
              <a:t>the</a:t>
            </a:r>
            <a:r>
              <a:rPr lang="en"/>
              <a:t> terminal. Usage: cout &lt;&lt; “debugging is necessary ” &lt;&lt; x &lt;&lt; endl;</a:t>
            </a:r>
            <a:endParaRPr/>
          </a:p>
          <a:p>
            <a:pPr indent="-311150" lvl="0" marL="457200" rtl="0" algn="l">
              <a:spcBef>
                <a:spcPts val="0"/>
              </a:spcBef>
              <a:spcAft>
                <a:spcPts val="0"/>
              </a:spcAft>
              <a:buSzPts val="1300"/>
              <a:buChar char="●"/>
            </a:pPr>
            <a:r>
              <a:rPr lang="en"/>
              <a:t>You can even set compile time symbol DEBUG. </a:t>
            </a:r>
            <a:r>
              <a:rPr lang="en"/>
              <a:t>g</a:t>
            </a:r>
            <a:r>
              <a:rPr lang="en"/>
              <a:t>++ -g -c -DDEBUG myProgram.cpp. This will make sure that the DEBUG sections will be included while executing the code.</a:t>
            </a:r>
            <a:endParaRPr/>
          </a:p>
          <a:p>
            <a:pPr indent="-311150" lvl="0" marL="457200" rtl="0" algn="l">
              <a:spcBef>
                <a:spcPts val="0"/>
              </a:spcBef>
              <a:spcAft>
                <a:spcPts val="0"/>
              </a:spcAft>
              <a:buSzPts val="1300"/>
              <a:buChar char="●"/>
            </a:pPr>
            <a:r>
              <a:rPr lang="en"/>
              <a:t>Assertions: “Programming with defense”. Include &lt;assert.h&gt; in C++ to use this. Program fails with an informational message whenever the assert condition fails. If compile time symbol “NDEBUG” is used, then assertion is commented.</a:t>
            </a:r>
            <a:endParaRPr/>
          </a:p>
          <a:p>
            <a:pPr indent="-311150" lvl="0" marL="457200" rtl="0" algn="l">
              <a:spcBef>
                <a:spcPts val="0"/>
              </a:spcBef>
              <a:spcAft>
                <a:spcPts val="0"/>
              </a:spcAft>
              <a:buSzPts val="1300"/>
              <a:buChar char="●"/>
            </a:pPr>
            <a:r>
              <a:rPr lang="en"/>
              <a:t>VS Code Inbuilt Debugger (Install Extensions)</a:t>
            </a:r>
            <a:endParaRPr/>
          </a:p>
        </p:txBody>
      </p:sp>
      <p:pic>
        <p:nvPicPr>
          <p:cNvPr id="190" name="Google Shape;190;g2b43b1c85b4_0_0"/>
          <p:cNvPicPr preferRelativeResize="0"/>
          <p:nvPr/>
        </p:nvPicPr>
        <p:blipFill>
          <a:blip r:embed="rId3">
            <a:alphaModFix/>
          </a:blip>
          <a:stretch>
            <a:fillRect/>
          </a:stretch>
        </p:blipFill>
        <p:spPr>
          <a:xfrm>
            <a:off x="317925" y="1444225"/>
            <a:ext cx="4135025" cy="1297000"/>
          </a:xfrm>
          <a:prstGeom prst="rect">
            <a:avLst/>
          </a:prstGeom>
          <a:noFill/>
          <a:ln>
            <a:noFill/>
          </a:ln>
        </p:spPr>
      </p:pic>
      <p:pic>
        <p:nvPicPr>
          <p:cNvPr id="191" name="Google Shape;191;g2b43b1c85b4_0_0"/>
          <p:cNvPicPr preferRelativeResize="0"/>
          <p:nvPr/>
        </p:nvPicPr>
        <p:blipFill>
          <a:blip r:embed="rId4">
            <a:alphaModFix/>
          </a:blip>
          <a:stretch>
            <a:fillRect/>
          </a:stretch>
        </p:blipFill>
        <p:spPr>
          <a:xfrm>
            <a:off x="420150" y="2829650"/>
            <a:ext cx="3930574" cy="184918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2b43b1c85b4_0_8"/>
          <p:cNvSpPr txBox="1"/>
          <p:nvPr>
            <p:ph type="title"/>
          </p:nvPr>
        </p:nvSpPr>
        <p:spPr>
          <a:xfrm>
            <a:off x="654050" y="5814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240"/>
              <a:t>How to start GDB?	</a:t>
            </a:r>
            <a:endParaRPr sz="3240"/>
          </a:p>
        </p:txBody>
      </p:sp>
      <p:sp>
        <p:nvSpPr>
          <p:cNvPr id="197" name="Google Shape;197;g2b43b1c85b4_0_8"/>
          <p:cNvSpPr txBox="1"/>
          <p:nvPr>
            <p:ph idx="1" type="body"/>
          </p:nvPr>
        </p:nvSpPr>
        <p:spPr>
          <a:xfrm>
            <a:off x="654050" y="1593000"/>
            <a:ext cx="7688700" cy="22611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Char char="●"/>
            </a:pPr>
            <a:r>
              <a:rPr lang="en" sz="1900"/>
              <a:t>Compile your program with the -g compile flag. This helps in debugging.</a:t>
            </a:r>
            <a:endParaRPr sz="1900"/>
          </a:p>
          <a:p>
            <a:pPr indent="-349250" lvl="0" marL="457200" rtl="0" algn="l">
              <a:spcBef>
                <a:spcPts val="0"/>
              </a:spcBef>
              <a:spcAft>
                <a:spcPts val="0"/>
              </a:spcAft>
              <a:buSzPts val="1900"/>
              <a:buChar char="●"/>
            </a:pPr>
            <a:r>
              <a:rPr lang="en" sz="1900"/>
              <a:t>g++ -g -o try try.cpp</a:t>
            </a:r>
            <a:endParaRPr sz="1900"/>
          </a:p>
          <a:p>
            <a:pPr indent="-349250" lvl="0" marL="457200" rtl="0" algn="l">
              <a:spcBef>
                <a:spcPts val="0"/>
              </a:spcBef>
              <a:spcAft>
                <a:spcPts val="0"/>
              </a:spcAft>
              <a:buSzPts val="1900"/>
              <a:buChar char="●"/>
            </a:pPr>
            <a:r>
              <a:rPr lang="en" sz="1900"/>
              <a:t>gdb try</a:t>
            </a:r>
            <a:endParaRPr sz="1900"/>
          </a:p>
          <a:p>
            <a:pPr indent="-349250" lvl="0" marL="457200" rtl="0" algn="l">
              <a:spcBef>
                <a:spcPts val="0"/>
              </a:spcBef>
              <a:spcAft>
                <a:spcPts val="0"/>
              </a:spcAft>
              <a:buSzPts val="1900"/>
              <a:buChar char="●"/>
            </a:pPr>
            <a:r>
              <a:rPr lang="en" sz="1900"/>
              <a:t>Starts the debugger for this program, but the program does not start running.</a:t>
            </a:r>
            <a:endParaRPr sz="1900"/>
          </a:p>
          <a:p>
            <a:pPr indent="-349250" lvl="0" marL="457200" rtl="0" algn="l">
              <a:spcBef>
                <a:spcPts val="0"/>
              </a:spcBef>
              <a:spcAft>
                <a:spcPts val="0"/>
              </a:spcAft>
              <a:buSzPts val="1900"/>
              <a:buChar char="●"/>
            </a:pPr>
            <a:r>
              <a:rPr lang="en" sz="1900"/>
              <a:t>g</a:t>
            </a:r>
            <a:r>
              <a:rPr lang="en" sz="1900"/>
              <a:t>db: Starts the debugger but without any file.</a:t>
            </a:r>
            <a:endParaRPr sz="1900"/>
          </a:p>
          <a:p>
            <a:pPr indent="-349250" lvl="0" marL="457200" rtl="0" algn="l">
              <a:spcBef>
                <a:spcPts val="0"/>
              </a:spcBef>
              <a:spcAft>
                <a:spcPts val="0"/>
              </a:spcAft>
              <a:buSzPts val="1900"/>
              <a:buChar char="●"/>
            </a:pPr>
            <a:r>
              <a:rPr lang="en" sz="1900"/>
              <a:t>gdb –help: Shows the possible command line options.</a:t>
            </a:r>
            <a:endParaRPr sz="1900"/>
          </a:p>
          <a:p>
            <a:pPr indent="-349250" lvl="0" marL="457200" rtl="0" algn="l">
              <a:spcBef>
                <a:spcPts val="0"/>
              </a:spcBef>
              <a:spcAft>
                <a:spcPts val="0"/>
              </a:spcAft>
              <a:buSzPts val="1900"/>
              <a:buChar char="●"/>
            </a:pPr>
            <a:r>
              <a:rPr lang="en" sz="1900"/>
              <a:t>q</a:t>
            </a:r>
            <a:r>
              <a:rPr lang="en" sz="1900"/>
              <a:t>uit: Exit gdb, q will also work.</a:t>
            </a:r>
            <a:endParaRPr sz="19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2b43b1c85b4_0_18"/>
          <p:cNvSpPr txBox="1"/>
          <p:nvPr>
            <p:ph type="title"/>
          </p:nvPr>
        </p:nvSpPr>
        <p:spPr>
          <a:xfrm>
            <a:off x="687550" y="5731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40"/>
              <a:t>Breakpoints</a:t>
            </a:r>
            <a:endParaRPr sz="3040"/>
          </a:p>
        </p:txBody>
      </p:sp>
      <p:sp>
        <p:nvSpPr>
          <p:cNvPr id="203" name="Google Shape;203;g2b43b1c85b4_0_18"/>
          <p:cNvSpPr txBox="1"/>
          <p:nvPr>
            <p:ph idx="1" type="body"/>
          </p:nvPr>
        </p:nvSpPr>
        <p:spPr>
          <a:xfrm>
            <a:off x="729450" y="1501425"/>
            <a:ext cx="7992000" cy="33090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To stop the program at different points in its execution, we use breakpoints.</a:t>
            </a:r>
            <a:endParaRPr sz="1400"/>
          </a:p>
          <a:p>
            <a:pPr indent="-317500" lvl="0" marL="457200" rtl="0" algn="l">
              <a:spcBef>
                <a:spcPts val="0"/>
              </a:spcBef>
              <a:spcAft>
                <a:spcPts val="0"/>
              </a:spcAft>
              <a:buSzPts val="1400"/>
              <a:buChar char="●"/>
            </a:pPr>
            <a:r>
              <a:rPr lang="en" sz="1400"/>
              <a:t>To specify a breakpoint upon entry to a function, we use: “break function” (stops just before the start of the function), “break bug.c:function”(stops before the function present in a particular file), “b function” (b = shortcut for break)</a:t>
            </a:r>
            <a:endParaRPr sz="1400"/>
          </a:p>
          <a:p>
            <a:pPr indent="-317500" lvl="0" marL="457200" rtl="0" algn="l">
              <a:spcBef>
                <a:spcPts val="0"/>
              </a:spcBef>
              <a:spcAft>
                <a:spcPts val="0"/>
              </a:spcAft>
              <a:buSzPts val="1400"/>
              <a:buChar char="●"/>
            </a:pPr>
            <a:r>
              <a:rPr lang="en" sz="1400"/>
              <a:t>“</a:t>
            </a:r>
            <a:r>
              <a:rPr lang="en" sz="1400"/>
              <a:t>b</a:t>
            </a:r>
            <a:r>
              <a:rPr lang="en" sz="1400"/>
              <a:t>reak 26” will set a breakpoint at line number 26 of the file.</a:t>
            </a:r>
            <a:endParaRPr sz="1400"/>
          </a:p>
          <a:p>
            <a:pPr indent="-317500" lvl="0" marL="457200" rtl="0" algn="l">
              <a:spcBef>
                <a:spcPts val="0"/>
              </a:spcBef>
              <a:spcAft>
                <a:spcPts val="0"/>
              </a:spcAft>
              <a:buSzPts val="1400"/>
              <a:buChar char="●"/>
            </a:pPr>
            <a:r>
              <a:rPr lang="en" sz="1400"/>
              <a:t>To list current breakpoints, type “info breakpoints”. Breakpoints will be given some numbers(id’s). They can be deleted using “delete &lt;id&gt;”</a:t>
            </a:r>
            <a:endParaRPr sz="1400"/>
          </a:p>
          <a:p>
            <a:pPr indent="-317500" lvl="0" marL="457200" rtl="0" algn="l">
              <a:spcBef>
                <a:spcPts val="0"/>
              </a:spcBef>
              <a:spcAft>
                <a:spcPts val="0"/>
              </a:spcAft>
              <a:buSzPts val="1400"/>
              <a:buChar char="●"/>
            </a:pPr>
            <a:r>
              <a:rPr lang="en" sz="1400"/>
              <a:t>Breakpoints can also made to be triggered only when certain conditions are met. “</a:t>
            </a:r>
            <a:r>
              <a:rPr lang="en" sz="1400"/>
              <a:t>b</a:t>
            </a:r>
            <a:r>
              <a:rPr lang="en" sz="1400"/>
              <a:t>reak &lt;line/function&gt; if &lt;condition&gt;”</a:t>
            </a:r>
            <a:endParaRPr sz="1400"/>
          </a:p>
          <a:p>
            <a:pPr indent="-317500" lvl="0" marL="457200" rtl="0" algn="l">
              <a:spcBef>
                <a:spcPts val="0"/>
              </a:spcBef>
              <a:spcAft>
                <a:spcPts val="0"/>
              </a:spcAft>
              <a:buSzPts val="1400"/>
              <a:buChar char="●"/>
            </a:pPr>
            <a:r>
              <a:rPr lang="en" sz="1400"/>
              <a:t>b</a:t>
            </a:r>
            <a:r>
              <a:rPr lang="en" sz="1400"/>
              <a:t>reak +offset: will set a breakpoint after offset lines from current spot.</a:t>
            </a:r>
            <a:endParaRPr sz="1400"/>
          </a:p>
          <a:p>
            <a:pPr indent="-317500" lvl="0" marL="457200" rtl="0" algn="l">
              <a:spcBef>
                <a:spcPts val="0"/>
              </a:spcBef>
              <a:spcAft>
                <a:spcPts val="0"/>
              </a:spcAft>
              <a:buSzPts val="1400"/>
              <a:buChar char="●"/>
            </a:pPr>
            <a:r>
              <a:rPr lang="en" sz="1400"/>
              <a:t>t</a:t>
            </a:r>
            <a:r>
              <a:rPr lang="en" sz="1400"/>
              <a:t>break: temporary break, remove when reached</a:t>
            </a:r>
            <a:endParaRPr sz="1400"/>
          </a:p>
          <a:p>
            <a:pPr indent="-317500" lvl="0" marL="457200" rtl="0" algn="l">
              <a:spcBef>
                <a:spcPts val="0"/>
              </a:spcBef>
              <a:spcAft>
                <a:spcPts val="0"/>
              </a:spcAft>
              <a:buSzPts val="1400"/>
              <a:buChar char="●"/>
            </a:pPr>
            <a:r>
              <a:rPr lang="en" sz="1400"/>
              <a:t>r</a:t>
            </a:r>
            <a:r>
              <a:rPr lang="en" sz="1400"/>
              <a:t>break regex: break on all functions matching </a:t>
            </a:r>
            <a:r>
              <a:rPr lang="en" sz="1400"/>
              <a:t>regex</a:t>
            </a:r>
            <a:endParaRPr sz="1400"/>
          </a:p>
          <a:p>
            <a:pPr indent="-317500" lvl="0" marL="457200" rtl="0" algn="l">
              <a:spcBef>
                <a:spcPts val="0"/>
              </a:spcBef>
              <a:spcAft>
                <a:spcPts val="0"/>
              </a:spcAft>
              <a:buSzPts val="1400"/>
              <a:buChar char="●"/>
            </a:pPr>
            <a:r>
              <a:rPr lang="en" sz="1400"/>
              <a:t>Ignore n count: ignore breakpoint n count times. </a:t>
            </a: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2b43b1c85b4_0_23"/>
          <p:cNvSpPr txBox="1"/>
          <p:nvPr>
            <p:ph type="title"/>
          </p:nvPr>
        </p:nvSpPr>
        <p:spPr>
          <a:xfrm>
            <a:off x="727650" y="5312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40"/>
              <a:t>Execution Control</a:t>
            </a:r>
            <a:endParaRPr sz="3040"/>
          </a:p>
        </p:txBody>
      </p:sp>
      <p:sp>
        <p:nvSpPr>
          <p:cNvPr id="209" name="Google Shape;209;g2b43b1c85b4_0_23"/>
          <p:cNvSpPr txBox="1"/>
          <p:nvPr>
            <p:ph idx="1" type="body"/>
          </p:nvPr>
        </p:nvSpPr>
        <p:spPr>
          <a:xfrm>
            <a:off x="676500" y="1575750"/>
            <a:ext cx="7791000" cy="2881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(gdb) run: Starts running the program.</a:t>
            </a:r>
            <a:endParaRPr sz="1800"/>
          </a:p>
          <a:p>
            <a:pPr indent="-342900" lvl="0" marL="457200" rtl="0" algn="l">
              <a:spcBef>
                <a:spcPts val="0"/>
              </a:spcBef>
              <a:spcAft>
                <a:spcPts val="0"/>
              </a:spcAft>
              <a:buSzPts val="1800"/>
              <a:buChar char="●"/>
            </a:pPr>
            <a:r>
              <a:rPr lang="en" sz="1800"/>
              <a:t>continue/c: Continue running after a breakpoint.(run starts from the </a:t>
            </a:r>
            <a:r>
              <a:rPr lang="en" sz="1800"/>
              <a:t>beginning</a:t>
            </a:r>
            <a:r>
              <a:rPr lang="en" sz="1800"/>
              <a:t> of the program, whereas this starts from the breakpoint itself!)</a:t>
            </a:r>
            <a:endParaRPr sz="1800"/>
          </a:p>
          <a:p>
            <a:pPr indent="-342900" lvl="0" marL="457200" rtl="0" algn="l">
              <a:spcBef>
                <a:spcPts val="0"/>
              </a:spcBef>
              <a:spcAft>
                <a:spcPts val="0"/>
              </a:spcAft>
              <a:buSzPts val="1800"/>
              <a:buChar char="●"/>
            </a:pPr>
            <a:r>
              <a:rPr lang="en" sz="1800"/>
              <a:t>n</a:t>
            </a:r>
            <a:r>
              <a:rPr lang="en" sz="1800"/>
              <a:t>ext/n: Execute next line stepping over function calls.</a:t>
            </a:r>
            <a:endParaRPr sz="1800"/>
          </a:p>
          <a:p>
            <a:pPr indent="-342900" lvl="0" marL="457200" rtl="0" algn="l">
              <a:spcBef>
                <a:spcPts val="0"/>
              </a:spcBef>
              <a:spcAft>
                <a:spcPts val="0"/>
              </a:spcAft>
              <a:buSzPts val="1800"/>
              <a:buChar char="●"/>
            </a:pPr>
            <a:r>
              <a:rPr lang="en" sz="1800"/>
              <a:t>step/s: Execute next line stepping into function calls, if any.</a:t>
            </a:r>
            <a:endParaRPr sz="1800"/>
          </a:p>
          <a:p>
            <a:pPr indent="-342900" lvl="0" marL="457200" rtl="0" algn="l">
              <a:spcBef>
                <a:spcPts val="0"/>
              </a:spcBef>
              <a:spcAft>
                <a:spcPts val="0"/>
              </a:spcAft>
              <a:buSzPts val="1800"/>
              <a:buChar char="●"/>
            </a:pPr>
            <a:r>
              <a:rPr lang="en" sz="1800"/>
              <a:t>With all these three, we can even specify the number of times, they are supposed to be run.</a:t>
            </a:r>
            <a:endParaRPr sz="1800"/>
          </a:p>
          <a:p>
            <a:pPr indent="-342900" lvl="0" marL="457200" rtl="0" algn="l">
              <a:spcBef>
                <a:spcPts val="0"/>
              </a:spcBef>
              <a:spcAft>
                <a:spcPts val="0"/>
              </a:spcAft>
              <a:buSzPts val="1800"/>
              <a:buChar char="●"/>
            </a:pPr>
            <a:r>
              <a:rPr lang="en" sz="1800"/>
              <a:t>(gdb) help: Lists the possible topics we can ask for.</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g2b3c4fadc5d_4_0"/>
          <p:cNvSpPr txBox="1"/>
          <p:nvPr>
            <p:ph type="title"/>
          </p:nvPr>
        </p:nvSpPr>
        <p:spPr>
          <a:xfrm>
            <a:off x="688200" y="5258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40"/>
              <a:t>Compiling C and C++ files through terminal</a:t>
            </a:r>
            <a:endParaRPr sz="2740"/>
          </a:p>
        </p:txBody>
      </p:sp>
      <p:sp>
        <p:nvSpPr>
          <p:cNvPr id="94" name="Google Shape;94;g2b3c4fadc5d_4_0"/>
          <p:cNvSpPr txBox="1"/>
          <p:nvPr>
            <p:ph idx="1" type="body"/>
          </p:nvPr>
        </p:nvSpPr>
        <p:spPr>
          <a:xfrm>
            <a:off x="727650" y="1289625"/>
            <a:ext cx="7609800" cy="3490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Char char="●"/>
            </a:pPr>
            <a:r>
              <a:rPr lang="en" sz="1400">
                <a:solidFill>
                  <a:schemeClr val="dk2"/>
                </a:solidFill>
                <a:highlight>
                  <a:schemeClr val="lt1"/>
                </a:highlight>
              </a:rPr>
              <a:t>To compile C and C++ files through the terminal, we typically use the gcc (GNU Compiler Collection) for C files and g++ for C++ files. </a:t>
            </a:r>
            <a:endParaRPr sz="1400">
              <a:solidFill>
                <a:schemeClr val="dk2"/>
              </a:solidFill>
              <a:highlight>
                <a:schemeClr val="lt1"/>
              </a:highlight>
            </a:endParaRPr>
          </a:p>
          <a:p>
            <a:pPr indent="-317500" lvl="0" marL="457200" rtl="0" algn="l">
              <a:spcBef>
                <a:spcPts val="0"/>
              </a:spcBef>
              <a:spcAft>
                <a:spcPts val="0"/>
              </a:spcAft>
              <a:buClr>
                <a:schemeClr val="dk2"/>
              </a:buClr>
              <a:buSzPts val="1400"/>
              <a:buChar char="●"/>
            </a:pPr>
            <a:r>
              <a:rPr b="1" lang="en" sz="1400">
                <a:solidFill>
                  <a:schemeClr val="dk2"/>
                </a:solidFill>
                <a:highlight>
                  <a:schemeClr val="lt1"/>
                </a:highlight>
              </a:rPr>
              <a:t>gcc -o output_file input_file.c</a:t>
            </a:r>
            <a:r>
              <a:rPr lang="en" sz="1400">
                <a:solidFill>
                  <a:schemeClr val="dk2"/>
                </a:solidFill>
                <a:highlight>
                  <a:schemeClr val="lt1"/>
                </a:highlight>
              </a:rPr>
              <a:t>: gcc is the compiler. -o specifies the executable file name, input_file.c is the file to be compiled.</a:t>
            </a:r>
            <a:endParaRPr sz="1400">
              <a:solidFill>
                <a:schemeClr val="dk2"/>
              </a:solidFill>
              <a:highlight>
                <a:schemeClr val="lt1"/>
              </a:highlight>
            </a:endParaRPr>
          </a:p>
          <a:p>
            <a:pPr indent="-317500" lvl="0" marL="457200" rtl="0" algn="l">
              <a:spcBef>
                <a:spcPts val="0"/>
              </a:spcBef>
              <a:spcAft>
                <a:spcPts val="0"/>
              </a:spcAft>
              <a:buClr>
                <a:schemeClr val="dk2"/>
              </a:buClr>
              <a:buSzPts val="1400"/>
              <a:buChar char="●"/>
            </a:pPr>
            <a:r>
              <a:rPr b="1" lang="en" sz="1400">
                <a:solidFill>
                  <a:schemeClr val="dk2"/>
                </a:solidFill>
                <a:highlight>
                  <a:schemeClr val="lt1"/>
                </a:highlight>
              </a:rPr>
              <a:t>g++ -o output_file input_file.cpp</a:t>
            </a:r>
            <a:r>
              <a:rPr lang="en" sz="1400">
                <a:solidFill>
                  <a:schemeClr val="dk2"/>
                </a:solidFill>
                <a:highlight>
                  <a:schemeClr val="lt1"/>
                </a:highlight>
              </a:rPr>
              <a:t>: g++ is the compiler. -o specifies the executable file name, input_file.cpp is the file to be compiled.</a:t>
            </a:r>
            <a:endParaRPr sz="1400">
              <a:solidFill>
                <a:schemeClr val="dk2"/>
              </a:solidFill>
              <a:highlight>
                <a:schemeClr val="lt1"/>
              </a:highlight>
            </a:endParaRPr>
          </a:p>
          <a:p>
            <a:pPr indent="-317500" lvl="0" marL="457200" rtl="0" algn="l">
              <a:spcBef>
                <a:spcPts val="0"/>
              </a:spcBef>
              <a:spcAft>
                <a:spcPts val="0"/>
              </a:spcAft>
              <a:buClr>
                <a:schemeClr val="dk2"/>
              </a:buClr>
              <a:buSzPts val="1400"/>
              <a:buChar char="●"/>
            </a:pPr>
            <a:r>
              <a:rPr lang="en" sz="1400">
                <a:solidFill>
                  <a:schemeClr val="dk2"/>
                </a:solidFill>
                <a:highlight>
                  <a:schemeClr val="lt1"/>
                </a:highlight>
              </a:rPr>
              <a:t>Multiple files can be compiled into a single executable using </a:t>
            </a:r>
            <a:r>
              <a:rPr b="1" lang="en" sz="1400">
                <a:solidFill>
                  <a:schemeClr val="dk2"/>
                </a:solidFill>
                <a:highlight>
                  <a:schemeClr val="lt1"/>
                </a:highlight>
              </a:rPr>
              <a:t>g++ -o output.o file1.cpp file2.cpp file3.cpp</a:t>
            </a:r>
            <a:endParaRPr b="1" sz="1400">
              <a:solidFill>
                <a:schemeClr val="dk2"/>
              </a:solidFill>
              <a:highlight>
                <a:schemeClr val="lt1"/>
              </a:highlight>
            </a:endParaRPr>
          </a:p>
          <a:p>
            <a:pPr indent="-317500" lvl="0" marL="457200" rtl="0" algn="l">
              <a:spcBef>
                <a:spcPts val="0"/>
              </a:spcBef>
              <a:spcAft>
                <a:spcPts val="0"/>
              </a:spcAft>
              <a:buClr>
                <a:schemeClr val="dk2"/>
              </a:buClr>
              <a:buSzPts val="1400"/>
              <a:buChar char="●"/>
            </a:pPr>
            <a:r>
              <a:rPr lang="en" sz="1400">
                <a:solidFill>
                  <a:schemeClr val="dk2"/>
                </a:solidFill>
                <a:highlight>
                  <a:schemeClr val="lt1"/>
                </a:highlight>
              </a:rPr>
              <a:t>Multiple object files can be linked together using: </a:t>
            </a:r>
            <a:r>
              <a:rPr b="1" lang="en" sz="1400">
                <a:solidFill>
                  <a:schemeClr val="dk2"/>
                </a:solidFill>
                <a:highlight>
                  <a:schemeClr val="lt1"/>
                </a:highlight>
              </a:rPr>
              <a:t>g++ -o linked_executable file1.o file2.o file3.o</a:t>
            </a:r>
            <a:endParaRPr b="1" sz="1400">
              <a:solidFill>
                <a:schemeClr val="dk2"/>
              </a:solidFill>
              <a:highlight>
                <a:schemeClr val="lt1"/>
              </a:highlight>
            </a:endParaRPr>
          </a:p>
          <a:p>
            <a:pPr indent="-317500" lvl="0" marL="457200" rtl="0" algn="l">
              <a:spcBef>
                <a:spcPts val="0"/>
              </a:spcBef>
              <a:spcAft>
                <a:spcPts val="0"/>
              </a:spcAft>
              <a:buClr>
                <a:schemeClr val="dk2"/>
              </a:buClr>
              <a:buSzPts val="1400"/>
              <a:buChar char="●"/>
            </a:pPr>
            <a:r>
              <a:rPr lang="en" sz="1400">
                <a:solidFill>
                  <a:schemeClr val="dk2"/>
                </a:solidFill>
                <a:highlight>
                  <a:schemeClr val="lt1"/>
                </a:highlight>
              </a:rPr>
              <a:t>Some common flags:</a:t>
            </a:r>
            <a:endParaRPr sz="1400">
              <a:solidFill>
                <a:schemeClr val="dk2"/>
              </a:solidFill>
              <a:highlight>
                <a:schemeClr val="lt1"/>
              </a:highlight>
            </a:endParaRPr>
          </a:p>
          <a:p>
            <a:pPr indent="-317500" lvl="0" marL="457200" rtl="0" algn="l">
              <a:spcBef>
                <a:spcPts val="0"/>
              </a:spcBef>
              <a:spcAft>
                <a:spcPts val="0"/>
              </a:spcAft>
              <a:buClr>
                <a:schemeClr val="dk2"/>
              </a:buClr>
              <a:buSzPts val="1400"/>
              <a:buAutoNum type="arabicPeriod"/>
            </a:pPr>
            <a:r>
              <a:rPr lang="en" sz="1400">
                <a:solidFill>
                  <a:schemeClr val="dk2"/>
                </a:solidFill>
                <a:highlight>
                  <a:schemeClr val="lt1"/>
                </a:highlight>
              </a:rPr>
              <a:t>-Wall: Enable most warnings</a:t>
            </a:r>
            <a:endParaRPr sz="1400">
              <a:solidFill>
                <a:schemeClr val="dk2"/>
              </a:solidFill>
              <a:highlight>
                <a:schemeClr val="lt1"/>
              </a:highlight>
            </a:endParaRPr>
          </a:p>
          <a:p>
            <a:pPr indent="-317500" lvl="0" marL="457200" rtl="0" algn="l">
              <a:spcBef>
                <a:spcPts val="0"/>
              </a:spcBef>
              <a:spcAft>
                <a:spcPts val="0"/>
              </a:spcAft>
              <a:buClr>
                <a:schemeClr val="dk2"/>
              </a:buClr>
              <a:buSzPts val="1400"/>
              <a:buAutoNum type="arabicPeriod"/>
            </a:pPr>
            <a:r>
              <a:rPr lang="en" sz="1400">
                <a:solidFill>
                  <a:schemeClr val="dk2"/>
                </a:solidFill>
                <a:highlight>
                  <a:schemeClr val="lt1"/>
                </a:highlight>
              </a:rPr>
              <a:t>-std=c++20: Use C++20 standard</a:t>
            </a:r>
            <a:endParaRPr sz="1400">
              <a:solidFill>
                <a:schemeClr val="dk2"/>
              </a:solidFill>
              <a:highlight>
                <a:schemeClr val="lt1"/>
              </a:highlight>
            </a:endParaRPr>
          </a:p>
          <a:p>
            <a:pPr indent="-317500" lvl="0" marL="457200" rtl="0" algn="l">
              <a:spcBef>
                <a:spcPts val="0"/>
              </a:spcBef>
              <a:spcAft>
                <a:spcPts val="0"/>
              </a:spcAft>
              <a:buClr>
                <a:schemeClr val="dk2"/>
              </a:buClr>
              <a:buSzPts val="1400"/>
              <a:buAutoNum type="arabicPeriod"/>
            </a:pPr>
            <a:r>
              <a:rPr lang="en" sz="1400">
                <a:solidFill>
                  <a:schemeClr val="dk2"/>
                </a:solidFill>
                <a:highlight>
                  <a:schemeClr val="lt1"/>
                </a:highlight>
              </a:rPr>
              <a:t>-g: Generate debugging information</a:t>
            </a:r>
            <a:endParaRPr sz="1400">
              <a:solidFill>
                <a:schemeClr val="dk2"/>
              </a:solidFill>
              <a:highlight>
                <a:schemeClr val="lt1"/>
              </a:highlight>
            </a:endParaRPr>
          </a:p>
          <a:p>
            <a:pPr indent="-317500" lvl="0" marL="457200" rtl="0" algn="l">
              <a:spcBef>
                <a:spcPts val="0"/>
              </a:spcBef>
              <a:spcAft>
                <a:spcPts val="0"/>
              </a:spcAft>
              <a:buClr>
                <a:schemeClr val="dk2"/>
              </a:buClr>
              <a:buSzPts val="1400"/>
              <a:buAutoNum type="arabicPeriod"/>
            </a:pPr>
            <a:r>
              <a:rPr lang="en" sz="1400">
                <a:solidFill>
                  <a:schemeClr val="dk2"/>
                </a:solidFill>
                <a:highlight>
                  <a:schemeClr val="lt1"/>
                </a:highlight>
              </a:rPr>
              <a:t>-O2: Optimize code</a:t>
            </a:r>
            <a:endParaRPr sz="1400">
              <a:solidFill>
                <a:schemeClr val="dk2"/>
              </a:solidFill>
              <a:highlight>
                <a:schemeClr val="lt1"/>
              </a:highlight>
            </a:endParaRPr>
          </a:p>
          <a:p>
            <a:pPr indent="0" lvl="0" marL="0" rtl="0" algn="l">
              <a:spcBef>
                <a:spcPts val="0"/>
              </a:spcBef>
              <a:spcAft>
                <a:spcPts val="0"/>
              </a:spcAft>
              <a:buNone/>
            </a:pPr>
            <a:r>
              <a:t/>
            </a:r>
            <a:endParaRPr sz="1400">
              <a:solidFill>
                <a:schemeClr val="lt1"/>
              </a:solidFill>
              <a:highlight>
                <a:schemeClr val="dk2"/>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2b43b1c85b4_0_28"/>
          <p:cNvSpPr txBox="1"/>
          <p:nvPr>
            <p:ph type="title"/>
          </p:nvPr>
        </p:nvSpPr>
        <p:spPr>
          <a:xfrm>
            <a:off x="727650" y="589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40"/>
              <a:t>Program Stack</a:t>
            </a:r>
            <a:endParaRPr sz="2740"/>
          </a:p>
        </p:txBody>
      </p:sp>
      <p:sp>
        <p:nvSpPr>
          <p:cNvPr id="215" name="Google Shape;215;g2b43b1c85b4_0_28"/>
          <p:cNvSpPr txBox="1"/>
          <p:nvPr>
            <p:ph idx="1" type="body"/>
          </p:nvPr>
        </p:nvSpPr>
        <p:spPr>
          <a:xfrm>
            <a:off x="727650" y="1593025"/>
            <a:ext cx="7688700" cy="2923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b</a:t>
            </a:r>
            <a:r>
              <a:rPr lang="en" sz="1800"/>
              <a:t>acktrace/bt: Prints the current contents of the stack. Also prints the arguments to the function calls</a:t>
            </a:r>
            <a:endParaRPr sz="1800"/>
          </a:p>
          <a:p>
            <a:pPr indent="-342900" lvl="0" marL="457200" rtl="0" algn="l">
              <a:spcBef>
                <a:spcPts val="0"/>
              </a:spcBef>
              <a:spcAft>
                <a:spcPts val="0"/>
              </a:spcAft>
              <a:buSzPts val="1800"/>
              <a:buChar char="●"/>
            </a:pPr>
            <a:r>
              <a:rPr lang="en" sz="1800"/>
              <a:t> </a:t>
            </a:r>
            <a:r>
              <a:rPr lang="en" sz="1800"/>
              <a:t>u</a:t>
            </a:r>
            <a:r>
              <a:rPr lang="en" sz="1800"/>
              <a:t>p: Helps move one step up in the stack i.e. from a function to it’s caller.</a:t>
            </a:r>
            <a:endParaRPr sz="1800"/>
          </a:p>
          <a:p>
            <a:pPr indent="-342900" lvl="0" marL="457200" rtl="0" algn="l">
              <a:spcBef>
                <a:spcPts val="0"/>
              </a:spcBef>
              <a:spcAft>
                <a:spcPts val="0"/>
              </a:spcAft>
              <a:buSzPts val="1800"/>
              <a:buChar char="●"/>
            </a:pPr>
            <a:r>
              <a:rPr lang="en" sz="1800"/>
              <a:t>d</a:t>
            </a:r>
            <a:r>
              <a:rPr lang="en" sz="1800"/>
              <a:t>own: Helps move one step down in the stack, i.e. from a function to it’s callee.</a:t>
            </a:r>
            <a:endParaRPr sz="1800"/>
          </a:p>
          <a:p>
            <a:pPr indent="-342900" lvl="0" marL="457200" rtl="0" algn="l">
              <a:spcBef>
                <a:spcPts val="0"/>
              </a:spcBef>
              <a:spcAft>
                <a:spcPts val="0"/>
              </a:spcAft>
              <a:buSzPts val="1800"/>
              <a:buChar char="●"/>
            </a:pPr>
            <a:r>
              <a:rPr lang="en" sz="1800"/>
              <a:t>info </a:t>
            </a:r>
            <a:r>
              <a:rPr lang="en" sz="1800"/>
              <a:t>args: Print the arguments of the current function.</a:t>
            </a:r>
            <a:endParaRPr sz="1800"/>
          </a:p>
          <a:p>
            <a:pPr indent="-342900" lvl="0" marL="457200" rtl="0" algn="l">
              <a:spcBef>
                <a:spcPts val="0"/>
              </a:spcBef>
              <a:spcAft>
                <a:spcPts val="0"/>
              </a:spcAft>
              <a:buSzPts val="1800"/>
              <a:buChar char="●"/>
            </a:pPr>
            <a:r>
              <a:rPr lang="en" sz="1800"/>
              <a:t>info locals: Print the local variables of the current function.</a:t>
            </a:r>
            <a:endParaRPr sz="1800"/>
          </a:p>
          <a:p>
            <a:pPr indent="0" lvl="0" marL="0" rtl="0" algn="l">
              <a:spcBef>
                <a:spcPts val="0"/>
              </a:spcBef>
              <a:spcAft>
                <a:spcPts val="0"/>
              </a:spcAft>
              <a:buNone/>
            </a:pPr>
            <a:r>
              <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2b43b1c85b4_0_39"/>
          <p:cNvSpPr txBox="1"/>
          <p:nvPr>
            <p:ph type="title"/>
          </p:nvPr>
        </p:nvSpPr>
        <p:spPr>
          <a:xfrm>
            <a:off x="662450" y="5563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Printing Variables</a:t>
            </a:r>
            <a:endParaRPr/>
          </a:p>
        </p:txBody>
      </p:sp>
      <p:sp>
        <p:nvSpPr>
          <p:cNvPr id="221" name="Google Shape;221;g2b43b1c85b4_0_39"/>
          <p:cNvSpPr txBox="1"/>
          <p:nvPr>
            <p:ph idx="1" type="body"/>
          </p:nvPr>
        </p:nvSpPr>
        <p:spPr>
          <a:xfrm>
            <a:off x="727650" y="1634900"/>
            <a:ext cx="7688700" cy="22611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display &lt;</a:t>
            </a:r>
            <a:r>
              <a:rPr lang="en" sz="1700"/>
              <a:t>variable</a:t>
            </a:r>
            <a:r>
              <a:rPr lang="en" sz="1700"/>
              <a:t>&gt;: Print the values of the variable, every time the program stops at a breakpoint.</a:t>
            </a:r>
            <a:endParaRPr sz="1700"/>
          </a:p>
          <a:p>
            <a:pPr indent="-336550" lvl="0" marL="457200" rtl="0" algn="l">
              <a:spcBef>
                <a:spcPts val="0"/>
              </a:spcBef>
              <a:spcAft>
                <a:spcPts val="0"/>
              </a:spcAft>
              <a:buSzPts val="1700"/>
              <a:buChar char="●"/>
            </a:pPr>
            <a:r>
              <a:rPr lang="en" sz="1700"/>
              <a:t>print &lt;variable&gt;: Prints the value of the variable at that particular breakpoint. (Shortcut: p)</a:t>
            </a:r>
            <a:endParaRPr sz="1700"/>
          </a:p>
          <a:p>
            <a:pPr indent="-336550" lvl="0" marL="457200" rtl="0" algn="l">
              <a:spcBef>
                <a:spcPts val="0"/>
              </a:spcBef>
              <a:spcAft>
                <a:spcPts val="0"/>
              </a:spcAft>
              <a:buSzPts val="1700"/>
              <a:buChar char="●"/>
            </a:pPr>
            <a:r>
              <a:rPr lang="en" sz="1700"/>
              <a:t>We can also use print to evaluate expressions/function calls, reassign variables and more… Example: print strlen(text)</a:t>
            </a:r>
            <a:endParaRPr sz="1700"/>
          </a:p>
          <a:p>
            <a:pPr indent="-336550" lvl="0" marL="457200" rtl="0" algn="l">
              <a:spcBef>
                <a:spcPts val="0"/>
              </a:spcBef>
              <a:spcAft>
                <a:spcPts val="0"/>
              </a:spcAft>
              <a:buSzPts val="1700"/>
              <a:buChar char="●"/>
            </a:pPr>
            <a:r>
              <a:rPr lang="en" sz="1700"/>
              <a:t>l</a:t>
            </a:r>
            <a:r>
              <a:rPr lang="en" sz="1700"/>
              <a:t>ist: Shows next ten lines of the source code</a:t>
            </a:r>
            <a:endParaRPr sz="1700"/>
          </a:p>
          <a:p>
            <a:pPr indent="-336550" lvl="0" marL="457200" rtl="0" algn="l">
              <a:spcBef>
                <a:spcPts val="0"/>
              </a:spcBef>
              <a:spcAft>
                <a:spcPts val="0"/>
              </a:spcAft>
              <a:buSzPts val="1700"/>
              <a:buChar char="●"/>
            </a:pPr>
            <a:r>
              <a:rPr lang="en" sz="1700"/>
              <a:t>s</a:t>
            </a:r>
            <a:r>
              <a:rPr lang="en" sz="1700"/>
              <a:t>how dir: Shows current source path.</a:t>
            </a:r>
            <a:endParaRPr sz="17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pic>
        <p:nvPicPr>
          <p:cNvPr id="226" name="Google Shape;226;g2b43b1c85b4_0_33"/>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266ad1fa9aa_0_0"/>
          <p:cNvSpPr txBox="1"/>
          <p:nvPr>
            <p:ph type="ctrTitle"/>
          </p:nvPr>
        </p:nvSpPr>
        <p:spPr>
          <a:xfrm>
            <a:off x="729625" y="1924725"/>
            <a:ext cx="7688100" cy="1664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7200"/>
              <a:t>Make</a:t>
            </a:r>
            <a:endParaRPr sz="7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2b33605461b_0_5"/>
          <p:cNvSpPr txBox="1"/>
          <p:nvPr>
            <p:ph type="title"/>
          </p:nvPr>
        </p:nvSpPr>
        <p:spPr>
          <a:xfrm>
            <a:off x="541475" y="4702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600"/>
              <a:t>Introduction to Make</a:t>
            </a:r>
            <a:endParaRPr sz="3600"/>
          </a:p>
        </p:txBody>
      </p:sp>
      <p:sp>
        <p:nvSpPr>
          <p:cNvPr id="105" name="Google Shape;105;g2b33605461b_0_5"/>
          <p:cNvSpPr txBox="1"/>
          <p:nvPr>
            <p:ph idx="1" type="body"/>
          </p:nvPr>
        </p:nvSpPr>
        <p:spPr>
          <a:xfrm>
            <a:off x="346125" y="1495275"/>
            <a:ext cx="8445600" cy="3385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Makefiles are generally used to help decide which parts of a large program need to be recompiled.</a:t>
            </a:r>
            <a:endParaRPr sz="1700"/>
          </a:p>
          <a:p>
            <a:pPr indent="-336550" lvl="0" marL="457200" rtl="0" algn="l">
              <a:spcBef>
                <a:spcPts val="0"/>
              </a:spcBef>
              <a:spcAft>
                <a:spcPts val="0"/>
              </a:spcAft>
              <a:buSzPts val="1700"/>
              <a:buChar char="●"/>
            </a:pPr>
            <a:r>
              <a:rPr lang="en" sz="1700"/>
              <a:t>So, basically it simplifies project management. For large project with minimal changes, we need not compile the entire project again (it might even take few hours to do so!). So, make automatically compiles those parts where we have made some changes.</a:t>
            </a:r>
            <a:endParaRPr sz="1700"/>
          </a:p>
          <a:p>
            <a:pPr indent="-336550" lvl="0" marL="457200" rtl="0" algn="l">
              <a:spcBef>
                <a:spcPts val="0"/>
              </a:spcBef>
              <a:spcAft>
                <a:spcPts val="0"/>
              </a:spcAft>
              <a:buSzPts val="1700"/>
              <a:buChar char="●"/>
            </a:pPr>
            <a:r>
              <a:rPr lang="en" sz="1700"/>
              <a:t>It also gives us a brief overview of the project structure and dependencies. So, if any file’s dependencies are changed, that file will be recompiled.</a:t>
            </a:r>
            <a:endParaRPr sz="1700"/>
          </a:p>
          <a:p>
            <a:pPr indent="-336550" lvl="0" marL="457200" rtl="0" algn="l">
              <a:spcBef>
                <a:spcPts val="0"/>
              </a:spcBef>
              <a:spcAft>
                <a:spcPts val="0"/>
              </a:spcAft>
              <a:buSzPts val="1700"/>
              <a:buChar char="●"/>
            </a:pPr>
            <a:r>
              <a:rPr lang="en" sz="1700"/>
              <a:t>Make can also be used beyond compilation too, when we need a series of instructions to run depending on what files </a:t>
            </a:r>
            <a:r>
              <a:rPr lang="en" sz="1700"/>
              <a:t>have changed.</a:t>
            </a:r>
            <a:endParaRPr sz="1700"/>
          </a:p>
          <a:p>
            <a:pPr indent="-336550" lvl="0" marL="457200" rtl="0" algn="l">
              <a:spcBef>
                <a:spcPts val="0"/>
              </a:spcBef>
              <a:spcAft>
                <a:spcPts val="0"/>
              </a:spcAft>
              <a:buSzPts val="1700"/>
              <a:buChar char="●"/>
            </a:pPr>
            <a:r>
              <a:rPr lang="en" sz="1700"/>
              <a:t>Cmake: Open-source cross platform family to tools to build software.</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2b33605461b_0_15"/>
          <p:cNvSpPr txBox="1"/>
          <p:nvPr>
            <p:ph type="title"/>
          </p:nvPr>
        </p:nvSpPr>
        <p:spPr>
          <a:xfrm>
            <a:off x="681425" y="574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Installation of Make on different OS</a:t>
            </a:r>
            <a:endParaRPr sz="3000"/>
          </a:p>
        </p:txBody>
      </p:sp>
      <p:sp>
        <p:nvSpPr>
          <p:cNvPr id="111" name="Google Shape;111;g2b33605461b_0_15"/>
          <p:cNvSpPr txBox="1"/>
          <p:nvPr>
            <p:ph idx="1" type="body"/>
          </p:nvPr>
        </p:nvSpPr>
        <p:spPr>
          <a:xfrm>
            <a:off x="727650" y="1598625"/>
            <a:ext cx="7688700" cy="22611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MacOS: Open terminal and type: “brew install make”</a:t>
            </a:r>
            <a:endParaRPr sz="2000"/>
          </a:p>
          <a:p>
            <a:pPr indent="-311150" lvl="0" marL="457200" rtl="0" algn="l">
              <a:spcBef>
                <a:spcPts val="0"/>
              </a:spcBef>
              <a:spcAft>
                <a:spcPts val="0"/>
              </a:spcAft>
              <a:buSzPts val="1300"/>
              <a:buChar char="●"/>
            </a:pPr>
            <a:r>
              <a:rPr lang="en" sz="2000"/>
              <a:t>Windows: </a:t>
            </a:r>
            <a:r>
              <a:rPr lang="en" sz="1800" u="sng">
                <a:solidFill>
                  <a:schemeClr val="hlink"/>
                </a:solidFill>
                <a:latin typeface="Arial"/>
                <a:ea typeface="Arial"/>
                <a:cs typeface="Arial"/>
                <a:sym typeface="Arial"/>
                <a:hlinkClick r:id="rId3"/>
              </a:rPr>
              <a:t>https://stackoverflow.com/questions/32127524/how-to-install-and-use-make-in-windows</a:t>
            </a:r>
            <a:endParaRPr sz="2000"/>
          </a:p>
          <a:p>
            <a:pPr indent="-311150" lvl="0" marL="457200" rtl="0" algn="l">
              <a:spcBef>
                <a:spcPts val="0"/>
              </a:spcBef>
              <a:spcAft>
                <a:spcPts val="0"/>
              </a:spcAft>
              <a:buSzPts val="1300"/>
              <a:buChar char="●"/>
            </a:pPr>
            <a:r>
              <a:rPr lang="en" sz="2000"/>
              <a:t>Linux: </a:t>
            </a:r>
            <a:r>
              <a:rPr lang="en" sz="1800" u="sng">
                <a:solidFill>
                  <a:schemeClr val="hlink"/>
                </a:solidFill>
                <a:latin typeface="Arial"/>
                <a:ea typeface="Arial"/>
                <a:cs typeface="Arial"/>
                <a:sym typeface="Arial"/>
                <a:hlinkClick r:id="rId4"/>
              </a:rPr>
              <a:t>https://www.geeksforgeeks.org/how-to-install-make-on-ubuntu/</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2b33605461b_0_10"/>
          <p:cNvSpPr txBox="1"/>
          <p:nvPr>
            <p:ph type="title"/>
          </p:nvPr>
        </p:nvSpPr>
        <p:spPr>
          <a:xfrm>
            <a:off x="559550" y="5448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00"/>
              <a:t>Syntax of Makefiles</a:t>
            </a:r>
            <a:endParaRPr sz="3000"/>
          </a:p>
        </p:txBody>
      </p:sp>
      <p:sp>
        <p:nvSpPr>
          <p:cNvPr id="117" name="Google Shape;117;g2b33605461b_0_10"/>
          <p:cNvSpPr txBox="1"/>
          <p:nvPr>
            <p:ph idx="1" type="body"/>
          </p:nvPr>
        </p:nvSpPr>
        <p:spPr>
          <a:xfrm>
            <a:off x="3876650" y="1723725"/>
            <a:ext cx="4977300" cy="3191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Targets are file names which will be ready after the commands get executed. They are generally executables or binary files. If we have more than one file targets, separate them by spaces.</a:t>
            </a:r>
            <a:endParaRPr/>
          </a:p>
          <a:p>
            <a:pPr indent="-311150" lvl="0" marL="457200" rtl="0" algn="l">
              <a:spcBef>
                <a:spcPts val="0"/>
              </a:spcBef>
              <a:spcAft>
                <a:spcPts val="0"/>
              </a:spcAft>
              <a:buSzPts val="1300"/>
              <a:buChar char="●"/>
            </a:pPr>
            <a:r>
              <a:rPr lang="en"/>
              <a:t>Prerequisites are the dependencies for the target. They need to exist for the commands to run. </a:t>
            </a:r>
            <a:r>
              <a:rPr lang="en"/>
              <a:t>If we have more than one file dependencies, separate them by spaces.</a:t>
            </a:r>
            <a:endParaRPr/>
          </a:p>
          <a:p>
            <a:pPr indent="-311150" lvl="0" marL="457200" rtl="0" algn="l">
              <a:spcBef>
                <a:spcPts val="0"/>
              </a:spcBef>
              <a:spcAft>
                <a:spcPts val="0"/>
              </a:spcAft>
              <a:buSzPts val="1300"/>
              <a:buChar char="●"/>
            </a:pPr>
            <a:r>
              <a:rPr lang="en"/>
              <a:t>Commands are the actions that need to be carried out. They are only carried out if the prerequisites are changed or the targets do not exist. These commands need to start with tab not with spaces. Make relies on timestamps, so the commands will run if targets have older timestamps that prerequisites.</a:t>
            </a:r>
            <a:endParaRPr/>
          </a:p>
        </p:txBody>
      </p:sp>
      <p:pic>
        <p:nvPicPr>
          <p:cNvPr id="118" name="Google Shape;118;g2b33605461b_0_10"/>
          <p:cNvPicPr preferRelativeResize="0"/>
          <p:nvPr/>
        </p:nvPicPr>
        <p:blipFill>
          <a:blip r:embed="rId3">
            <a:alphaModFix/>
          </a:blip>
          <a:stretch>
            <a:fillRect/>
          </a:stretch>
        </p:blipFill>
        <p:spPr>
          <a:xfrm>
            <a:off x="304225" y="1952175"/>
            <a:ext cx="3572425" cy="191284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2b33605461b_0_23"/>
          <p:cNvSpPr txBox="1"/>
          <p:nvPr>
            <p:ph type="title"/>
          </p:nvPr>
        </p:nvSpPr>
        <p:spPr>
          <a:xfrm>
            <a:off x="558050" y="5454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Naming of Makefiles</a:t>
            </a:r>
            <a:endParaRPr sz="3000"/>
          </a:p>
        </p:txBody>
      </p:sp>
      <p:sp>
        <p:nvSpPr>
          <p:cNvPr id="124" name="Google Shape;124;g2b33605461b_0_23"/>
          <p:cNvSpPr txBox="1"/>
          <p:nvPr>
            <p:ph idx="1" type="body"/>
          </p:nvPr>
        </p:nvSpPr>
        <p:spPr>
          <a:xfrm>
            <a:off x="4859675" y="1334650"/>
            <a:ext cx="3992700" cy="2445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“make” command looks for the presence of Makefile in the same directory.</a:t>
            </a:r>
            <a:endParaRPr sz="1400"/>
          </a:p>
          <a:p>
            <a:pPr indent="-317500" lvl="0" marL="457200" rtl="0" algn="l">
              <a:spcBef>
                <a:spcPts val="0"/>
              </a:spcBef>
              <a:spcAft>
                <a:spcPts val="0"/>
              </a:spcAft>
              <a:buSzPts val="1400"/>
              <a:buChar char="●"/>
            </a:pPr>
            <a:r>
              <a:rPr lang="en" sz="1400"/>
              <a:t>It tries the following names in order:</a:t>
            </a:r>
            <a:endParaRPr sz="1400"/>
          </a:p>
          <a:p>
            <a:pPr indent="-317500" lvl="0" marL="457200" rtl="0" algn="l">
              <a:spcBef>
                <a:spcPts val="0"/>
              </a:spcBef>
              <a:spcAft>
                <a:spcPts val="0"/>
              </a:spcAft>
              <a:buSzPts val="1400"/>
              <a:buAutoNum type="arabicPeriod"/>
            </a:pPr>
            <a:r>
              <a:rPr lang="en" sz="1400"/>
              <a:t>GNUmakefile (For makefiles specific to GNU Make)</a:t>
            </a:r>
            <a:endParaRPr sz="1400"/>
          </a:p>
          <a:p>
            <a:pPr indent="-317500" lvl="0" marL="457200" rtl="0" algn="l">
              <a:spcBef>
                <a:spcPts val="0"/>
              </a:spcBef>
              <a:spcAft>
                <a:spcPts val="0"/>
              </a:spcAft>
              <a:buSzPts val="1400"/>
              <a:buAutoNum type="arabicPeriod"/>
            </a:pPr>
            <a:r>
              <a:rPr lang="en" sz="1400"/>
              <a:t>makefile</a:t>
            </a:r>
            <a:endParaRPr sz="1400"/>
          </a:p>
          <a:p>
            <a:pPr indent="-317500" lvl="0" marL="457200" rtl="0" algn="l">
              <a:spcBef>
                <a:spcPts val="0"/>
              </a:spcBef>
              <a:spcAft>
                <a:spcPts val="0"/>
              </a:spcAft>
              <a:buSzPts val="1400"/>
              <a:buAutoNum type="arabicPeriod"/>
            </a:pPr>
            <a:r>
              <a:rPr lang="en" sz="1400"/>
              <a:t>Makefile (Most preferred)</a:t>
            </a:r>
            <a:endParaRPr sz="1400"/>
          </a:p>
          <a:p>
            <a:pPr indent="-317500" lvl="0" marL="457200" rtl="0" algn="l">
              <a:spcBef>
                <a:spcPts val="0"/>
              </a:spcBef>
              <a:spcAft>
                <a:spcPts val="0"/>
              </a:spcAft>
              <a:buSzPts val="1400"/>
              <a:buChar char="●"/>
            </a:pPr>
            <a:r>
              <a:rPr lang="en" sz="1400"/>
              <a:t>If you wish to use a different name, then just use make -f</a:t>
            </a:r>
            <a:endParaRPr sz="1400"/>
          </a:p>
        </p:txBody>
      </p:sp>
      <p:pic>
        <p:nvPicPr>
          <p:cNvPr id="125" name="Google Shape;125;g2b33605461b_0_23"/>
          <p:cNvPicPr preferRelativeResize="0"/>
          <p:nvPr/>
        </p:nvPicPr>
        <p:blipFill>
          <a:blip r:embed="rId3">
            <a:alphaModFix/>
          </a:blip>
          <a:stretch>
            <a:fillRect/>
          </a:stretch>
        </p:blipFill>
        <p:spPr>
          <a:xfrm>
            <a:off x="439800" y="1334650"/>
            <a:ext cx="3873024" cy="2810674"/>
          </a:xfrm>
          <a:prstGeom prst="rect">
            <a:avLst/>
          </a:prstGeom>
          <a:noFill/>
          <a:ln>
            <a:noFill/>
          </a:ln>
        </p:spPr>
      </p:pic>
      <p:pic>
        <p:nvPicPr>
          <p:cNvPr id="126" name="Google Shape;126;g2b33605461b_0_23"/>
          <p:cNvPicPr preferRelativeResize="0"/>
          <p:nvPr/>
        </p:nvPicPr>
        <p:blipFill>
          <a:blip r:embed="rId4">
            <a:alphaModFix/>
          </a:blip>
          <a:stretch>
            <a:fillRect/>
          </a:stretch>
        </p:blipFill>
        <p:spPr>
          <a:xfrm>
            <a:off x="2544025" y="3779650"/>
            <a:ext cx="6308350" cy="115349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2b33605461b_0_30"/>
          <p:cNvSpPr txBox="1"/>
          <p:nvPr>
            <p:ph type="title"/>
          </p:nvPr>
        </p:nvSpPr>
        <p:spPr>
          <a:xfrm>
            <a:off x="604850" y="5102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Targets</a:t>
            </a:r>
            <a:endParaRPr sz="3600"/>
          </a:p>
        </p:txBody>
      </p:sp>
      <p:sp>
        <p:nvSpPr>
          <p:cNvPr id="132" name="Google Shape;132;g2b33605461b_0_30"/>
          <p:cNvSpPr txBox="1"/>
          <p:nvPr>
            <p:ph idx="1" type="body"/>
          </p:nvPr>
        </p:nvSpPr>
        <p:spPr>
          <a:xfrm>
            <a:off x="4894275" y="1528575"/>
            <a:ext cx="4001400" cy="33933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Make by default runs the first target.</a:t>
            </a:r>
            <a:endParaRPr sz="1500"/>
          </a:p>
          <a:p>
            <a:pPr indent="-323850" lvl="0" marL="457200" rtl="0" algn="l">
              <a:spcBef>
                <a:spcPts val="0"/>
              </a:spcBef>
              <a:spcAft>
                <a:spcPts val="0"/>
              </a:spcAft>
              <a:buSzPts val="1500"/>
              <a:buChar char="●"/>
            </a:pPr>
            <a:r>
              <a:rPr lang="en" sz="1500"/>
              <a:t>If you wish to make multiple targets and run all of them simultaneously, then you can use all target. Since, this is the first rule listed, typing “make” on the terminal without specifying any target will run this.</a:t>
            </a:r>
            <a:endParaRPr sz="1500"/>
          </a:p>
          <a:p>
            <a:pPr indent="-323850" lvl="0" marL="457200" rtl="0" algn="l">
              <a:spcBef>
                <a:spcPts val="0"/>
              </a:spcBef>
              <a:spcAft>
                <a:spcPts val="0"/>
              </a:spcAft>
              <a:buSzPts val="1500"/>
              <a:buChar char="●"/>
            </a:pPr>
            <a:r>
              <a:rPr lang="en" sz="1500"/>
              <a:t>Clean is often used as a target that removes output of other targets. It is a target that is not the first, so will not run unless you explicitly type “make clean” on the terminal.</a:t>
            </a:r>
            <a:endParaRPr sz="1500"/>
          </a:p>
        </p:txBody>
      </p:sp>
      <p:pic>
        <p:nvPicPr>
          <p:cNvPr id="133" name="Google Shape;133;g2b33605461b_0_30"/>
          <p:cNvPicPr preferRelativeResize="0"/>
          <p:nvPr/>
        </p:nvPicPr>
        <p:blipFill>
          <a:blip r:embed="rId3">
            <a:alphaModFix/>
          </a:blip>
          <a:stretch>
            <a:fillRect/>
          </a:stretch>
        </p:blipFill>
        <p:spPr>
          <a:xfrm>
            <a:off x="604850" y="1528575"/>
            <a:ext cx="3602406" cy="29848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2b33605461b_0_37"/>
          <p:cNvSpPr txBox="1"/>
          <p:nvPr>
            <p:ph type="title"/>
          </p:nvPr>
        </p:nvSpPr>
        <p:spPr>
          <a:xfrm>
            <a:off x="455500" y="5710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Handling Errors and Other Flags</a:t>
            </a:r>
            <a:endParaRPr sz="3000"/>
          </a:p>
        </p:txBody>
      </p:sp>
      <p:sp>
        <p:nvSpPr>
          <p:cNvPr id="139" name="Google Shape;139;g2b33605461b_0_37"/>
          <p:cNvSpPr txBox="1"/>
          <p:nvPr>
            <p:ph idx="1" type="body"/>
          </p:nvPr>
        </p:nvSpPr>
        <p:spPr>
          <a:xfrm>
            <a:off x="5124475" y="1258600"/>
            <a:ext cx="3505200" cy="3241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Add -k when running make to continue running even in the face of errors. Helpful, if you wish to see all the errors of make at once.</a:t>
            </a:r>
            <a:endParaRPr sz="1800"/>
          </a:p>
          <a:p>
            <a:pPr indent="-342900" lvl="0" marL="457200" rtl="0" algn="l">
              <a:spcBef>
                <a:spcPts val="0"/>
              </a:spcBef>
              <a:spcAft>
                <a:spcPts val="0"/>
              </a:spcAft>
              <a:buSzPts val="1800"/>
              <a:buChar char="●"/>
            </a:pPr>
            <a:r>
              <a:rPr lang="en" sz="1800"/>
              <a:t>Add a “-” before a command to </a:t>
            </a:r>
            <a:r>
              <a:rPr lang="en" sz="1800"/>
              <a:t>suppress</a:t>
            </a:r>
            <a:r>
              <a:rPr lang="en" sz="1800"/>
              <a:t> the errors.</a:t>
            </a:r>
            <a:endParaRPr sz="1800"/>
          </a:p>
          <a:p>
            <a:pPr indent="-342900" lvl="0" marL="457200" rtl="0" algn="l">
              <a:spcBef>
                <a:spcPts val="0"/>
              </a:spcBef>
              <a:spcAft>
                <a:spcPts val="0"/>
              </a:spcAft>
              <a:buSzPts val="1800"/>
              <a:buChar char="●"/>
            </a:pPr>
            <a:r>
              <a:rPr lang="en" sz="1800"/>
              <a:t>Add -i with make to have this happen for every command.</a:t>
            </a:r>
            <a:endParaRPr sz="1800"/>
          </a:p>
        </p:txBody>
      </p:sp>
      <p:pic>
        <p:nvPicPr>
          <p:cNvPr id="140" name="Google Shape;140;g2b33605461b_0_37"/>
          <p:cNvPicPr preferRelativeResize="0"/>
          <p:nvPr/>
        </p:nvPicPr>
        <p:blipFill>
          <a:blip r:embed="rId3">
            <a:alphaModFix/>
          </a:blip>
          <a:stretch>
            <a:fillRect/>
          </a:stretch>
        </p:blipFill>
        <p:spPr>
          <a:xfrm>
            <a:off x="152400" y="1258600"/>
            <a:ext cx="4643405" cy="373249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29B6DB895396C469389952BF44B6E8B" ma:contentTypeVersion="15" ma:contentTypeDescription="Create a new document." ma:contentTypeScope="" ma:versionID="1ca8528a15385c961283a7447b451824">
  <xsd:schema xmlns:xsd="http://www.w3.org/2001/XMLSchema" xmlns:xs="http://www.w3.org/2001/XMLSchema" xmlns:p="http://schemas.microsoft.com/office/2006/metadata/properties" xmlns:ns2="c432e9c3-e3f3-4584-8a0d-6d39a077a4a8" xmlns:ns3="deed68f8-7fda-4c88-aa05-515bec9f69a0" targetNamespace="http://schemas.microsoft.com/office/2006/metadata/properties" ma:root="true" ma:fieldsID="4992f164f557d8041287714c93036934" ns2:_="" ns3:_="">
    <xsd:import namespace="c432e9c3-e3f3-4584-8a0d-6d39a077a4a8"/>
    <xsd:import namespace="deed68f8-7fda-4c88-aa05-515bec9f69a0"/>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ObjectDetectorVersions" minOccurs="0"/>
                <xsd:element ref="ns3:MediaServiceGenerationTime" minOccurs="0"/>
                <xsd:element ref="ns3:MediaServiceEventHashCode" minOccurs="0"/>
                <xsd:element ref="ns3:lcf76f155ced4ddcb4097134ff3c332f" minOccurs="0"/>
                <xsd:element ref="ns2:TaxCatchAll" minOccurs="0"/>
                <xsd:element ref="ns3:MediaServiceDateTaken" minOccurs="0"/>
                <xsd:element ref="ns3:MediaServiceLocation" minOccurs="0"/>
                <xsd:element ref="ns3:MediaServiceOCR" minOccurs="0"/>
                <xsd:element ref="ns3:MediaLengthInSecond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32e9c3-e3f3-4584-8a0d-6d39a077a4a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7" nillable="true" ma:displayName="Taxonomy Catch All Column" ma:hidden="true" ma:list="{f849ef13-5598-429a-b7e3-ab31f6079378}" ma:internalName="TaxCatchAll" ma:showField="CatchAllData" ma:web="c432e9c3-e3f3-4584-8a0d-6d39a077a4a8">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eed68f8-7fda-4c88-aa05-515bec9f69a0"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52649be5-9f12-494a-8a8e-cc00224d8ea9" ma:termSetId="09814cd3-568e-fe90-9814-8d621ff8fb84" ma:anchorId="fba54fb3-c3e1-fe81-a776-ca4b69148c4d" ma:open="true" ma:isKeyword="false">
      <xsd:complexType>
        <xsd:sequence>
          <xsd:element ref="pc:Terms" minOccurs="0" maxOccurs="1"/>
        </xsd:sequence>
      </xsd:complexType>
    </xsd:element>
    <xsd:element name="MediaServiceDateTaken" ma:index="18" nillable="true" ma:displayName="MediaServiceDateTaken" ma:hidden="true" ma:indexed="true" ma:internalName="MediaServiceDateTaken"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LengthInSeconds" ma:index="21" nillable="true" ma:displayName="MediaLengthInSeconds" ma:hidden="true" ma:internalName="MediaLengthInSeconds" ma:readOnly="true">
      <xsd:simpleType>
        <xsd:restriction base="dms:Unknown"/>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c432e9c3-e3f3-4584-8a0d-6d39a077a4a8" xsi:nil="true"/>
    <lcf76f155ced4ddcb4097134ff3c332f xmlns="deed68f8-7fda-4c88-aa05-515bec9f69a0">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A1ED4695-671E-41A1-A7F7-09A017F92FB6}"/>
</file>

<file path=customXml/itemProps2.xml><?xml version="1.0" encoding="utf-8"?>
<ds:datastoreItem xmlns:ds="http://schemas.openxmlformats.org/officeDocument/2006/customXml" ds:itemID="{1A98D2A0-B57D-45AB-A435-C4EEA4088787}"/>
</file>

<file path=customXml/itemProps3.xml><?xml version="1.0" encoding="utf-8"?>
<ds:datastoreItem xmlns:ds="http://schemas.openxmlformats.org/officeDocument/2006/customXml" ds:itemID="{11A72B03-CAC3-46FC-9FCA-33F02778A92C}"/>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0x010100B29B6DB895396C469389952BF44B6E8B</vt:lpwstr>
  </property>
</Properties>
</file>