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331" r:id="rId3"/>
    <p:sldId id="344" r:id="rId4"/>
    <p:sldId id="345" r:id="rId5"/>
    <p:sldId id="346" r:id="rId6"/>
    <p:sldId id="347" r:id="rId7"/>
    <p:sldId id="3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8" autoAdjust="0"/>
    <p:restoredTop sz="79653" autoAdjust="0"/>
  </p:normalViewPr>
  <p:slideViewPr>
    <p:cSldViewPr snapToGrid="0">
      <p:cViewPr varScale="1">
        <p:scale>
          <a:sx n="59" d="100"/>
          <a:sy n="59" d="100"/>
        </p:scale>
        <p:origin x="1310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315410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8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EB48A-9A3E-4FD5-AAF8-2788E8835B1D}"/>
              </a:ext>
            </a:extLst>
          </p:cNvPr>
          <p:cNvSpPr txBox="1"/>
          <p:nvPr/>
        </p:nvSpPr>
        <p:spPr>
          <a:xfrm>
            <a:off x="773474" y="1473835"/>
            <a:ext cx="1121287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0000FF"/>
                </a:solidFill>
              </a:rPr>
              <a:t>Formal Methods of Describing Syntax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Regular Expression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BNF </a:t>
            </a:r>
            <a:endParaRPr lang="en-IN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EBNF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Attribute grammar </a:t>
            </a:r>
            <a:r>
              <a:rPr lang="en-IN" sz="2800" dirty="0">
                <a:solidFill>
                  <a:srgbClr val="C00000"/>
                </a:solidFill>
              </a:rPr>
              <a:t>(Syntax &amp; </a:t>
            </a:r>
            <a:r>
              <a:rPr lang="en-IN" sz="2800" b="1" dirty="0">
                <a:solidFill>
                  <a:srgbClr val="C00000"/>
                </a:solidFill>
              </a:rPr>
              <a:t>STATIC SEMANTICS</a:t>
            </a:r>
            <a:r>
              <a:rPr lang="en-IN" sz="2800" dirty="0">
                <a:solidFill>
                  <a:srgbClr val="C00000"/>
                </a:solidFill>
              </a:rPr>
              <a:t>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DYNAMIC SEMANTICS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Operational Semantics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Denotational Semantics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Axiomatic Semantics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2959E-F0ED-42EF-A364-D272D901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514149" cy="452596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mathematical logic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assertion that immediately precedes a program statement and describes the constraints on the program variables.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assertion that follows a statement and describes the new constraints on those variables (and possibly others) after execution of the statement.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Weakest precondition: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restrictive precondition that will guarantee the validity of the associated postcondition.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77FD-ECE1-42BB-804E-E7BD082796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Axiomatic Semantics</a:t>
            </a:r>
          </a:p>
        </p:txBody>
      </p:sp>
    </p:spTree>
    <p:extLst>
      <p:ext uri="{BB962C8B-B14F-4D97-AF65-F5344CB8AC3E}">
        <p14:creationId xmlns:p14="http://schemas.microsoft.com/office/powerpoint/2010/main" val="37279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77FD-ECE1-42BB-804E-E7BD082796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Axiomatic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C0A36-306B-4D6C-838D-DBC2A2DB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41132"/>
            <a:ext cx="11022878" cy="37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77FD-ECE1-42BB-804E-E7BD082796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Axiomatic Semantics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44234-8AFA-4AAD-A9CB-43B7DF5DD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018" y="1493813"/>
            <a:ext cx="10925039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77FD-ECE1-42BB-804E-E7BD082796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Axiomatic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69F04E-BD03-2BC1-1E8C-AA41A595A7D6}"/>
                  </a:ext>
                </a:extLst>
              </p:cNvPr>
              <p:cNvSpPr txBox="1"/>
              <p:nvPr/>
            </p:nvSpPr>
            <p:spPr>
              <a:xfrm>
                <a:off x="406400" y="1618490"/>
                <a:ext cx="5994400" cy="342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en-US" sz="2800" b="1" i="1" dirty="0">
                    <a:solidFill>
                      <a:srgbClr val="FF0000"/>
                    </a:solidFill>
                  </a:rPr>
                  <a:t>An inference rule for sequences</a:t>
                </a:r>
                <a:endParaRPr lang="en-US" altLang="en-US" sz="28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en-US" sz="2800" dirty="0"/>
                  <a:t>  - For a sequence S1;S2: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800" dirty="0"/>
                  <a:t>       	{P1} S1 {P2}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800" dirty="0"/>
                  <a:t>	{P2} S2 {P3}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800" dirty="0"/>
                  <a:t>     the inference rule is: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800" dirty="0"/>
                          <m:t>{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1} 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S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1 {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2}, {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2} 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S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2 {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3}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800" dirty="0"/>
                          <m:t>{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1} 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S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1; 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S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2 {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3}</m:t>
                        </m:r>
                      </m:den>
                    </m:f>
                  </m:oMath>
                </a14:m>
                <a:endParaRPr lang="en-US" altLang="en-US" sz="2800" dirty="0"/>
              </a:p>
              <a:p>
                <a:pPr>
                  <a:lnSpc>
                    <a:spcPct val="100000"/>
                  </a:lnSpc>
                </a:pPr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69F04E-BD03-2BC1-1E8C-AA41A595A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618490"/>
                <a:ext cx="5994400" cy="3424464"/>
              </a:xfrm>
              <a:prstGeom prst="rect">
                <a:avLst/>
              </a:prstGeom>
              <a:blipFill>
                <a:blip r:embed="rId2"/>
                <a:stretch>
                  <a:fillRect l="-2136" t="-1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F2DCB-F08B-8EA1-B623-BE04BDF3DF75}"/>
                  </a:ext>
                </a:extLst>
              </p:cNvPr>
              <p:cNvSpPr txBox="1"/>
              <p:nvPr/>
            </p:nvSpPr>
            <p:spPr>
              <a:xfrm>
                <a:off x="6258046" y="1711088"/>
                <a:ext cx="6096000" cy="398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en-US" sz="2800" b="1" i="1" dirty="0">
                    <a:solidFill>
                      <a:srgbClr val="FF0000"/>
                    </a:solidFill>
                  </a:rPr>
                  <a:t>An inference rule for loops</a:t>
                </a:r>
                <a:endParaRPr lang="en-US" altLang="en-US" sz="28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en-US" sz="2800" dirty="0"/>
                  <a:t>    For the loop construct: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800" dirty="0"/>
                  <a:t>{P} while B do S end {Q}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800" dirty="0"/>
                  <a:t>      the inference rule is: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and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B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) 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S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{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}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en-US" sz="2800" dirty="0"/>
                            <m:t>{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} 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while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B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do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S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{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and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not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B</m:t>
                          </m:r>
                          <m:r>
                            <m:rPr>
                              <m:nor/>
                            </m:rPr>
                            <a:rPr lang="en-US" altLang="en-US" sz="2800" dirty="0"/>
                            <m:t>)}</m:t>
                          </m:r>
                        </m:den>
                      </m:f>
                    </m:oMath>
                  </m:oMathPara>
                </a14:m>
                <a:endParaRPr lang="en-US" altLang="en-US" sz="2800" dirty="0"/>
              </a:p>
              <a:p>
                <a:pPr>
                  <a:lnSpc>
                    <a:spcPct val="100000"/>
                  </a:lnSpc>
                </a:pPr>
                <a:endParaRPr lang="en-US" altLang="en-US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en-US" sz="2800" dirty="0"/>
                  <a:t>where I is the loop invariant (the inductive hypothesis)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F2DCB-F08B-8EA1-B623-BE04BDF3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46" y="1711088"/>
                <a:ext cx="6096000" cy="3982309"/>
              </a:xfrm>
              <a:prstGeom prst="rect">
                <a:avLst/>
              </a:prstGeom>
              <a:blipFill>
                <a:blip r:embed="rId3"/>
                <a:stretch>
                  <a:fillRect l="-2100" t="-1531" b="-3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0BA70F-60EA-8A81-77F8-BA0FD26BAA24}"/>
              </a:ext>
            </a:extLst>
          </p:cNvPr>
          <p:cNvSpPr txBox="1"/>
          <p:nvPr/>
        </p:nvSpPr>
        <p:spPr>
          <a:xfrm>
            <a:off x="174907" y="1742798"/>
            <a:ext cx="13344324" cy="411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800" dirty="0"/>
              <a:t> Invariant (I) must meet the following conditions:</a:t>
            </a:r>
          </a:p>
          <a:p>
            <a:pPr>
              <a:lnSpc>
                <a:spcPct val="100000"/>
              </a:lnSpc>
            </a:pPr>
            <a:endParaRPr lang="en-US" altLang="en-US" sz="2800" dirty="0"/>
          </a:p>
          <a:p>
            <a:pPr>
              <a:lnSpc>
                <a:spcPct val="150000"/>
              </a:lnSpc>
            </a:pPr>
            <a:r>
              <a:rPr lang="en-US" altLang="en-US" sz="2800" dirty="0"/>
              <a:t>   1. </a:t>
            </a:r>
            <a:r>
              <a:rPr lang="en-US" altLang="en-US" sz="2800" b="1" dirty="0"/>
              <a:t>P =&gt; I    </a:t>
            </a:r>
            <a:r>
              <a:rPr lang="en-US" altLang="en-US" sz="2800" dirty="0"/>
              <a:t>		(the loop invariant must be true initially)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   2. </a:t>
            </a:r>
            <a:r>
              <a:rPr lang="en-US" altLang="en-US" sz="2800" b="1" dirty="0"/>
              <a:t>{I} B {I}    </a:t>
            </a:r>
            <a:r>
              <a:rPr lang="en-US" altLang="en-US" sz="2800" dirty="0"/>
              <a:t>	(evaluation of the Boolean must not change the validity of I)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   3. </a:t>
            </a:r>
            <a:r>
              <a:rPr lang="en-US" altLang="en-US" sz="2800" b="1" dirty="0"/>
              <a:t>{I and B} S {I}    </a:t>
            </a:r>
            <a:r>
              <a:rPr lang="en-US" altLang="en-US" sz="2800" dirty="0"/>
              <a:t>	(I is not changed by executing the body of the loop)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   4. </a:t>
            </a:r>
            <a:r>
              <a:rPr lang="en-US" altLang="en-US" sz="2800" b="1" dirty="0"/>
              <a:t>(I and (not B)) =&gt; Q   </a:t>
            </a:r>
            <a:r>
              <a:rPr lang="en-US" altLang="en-US" sz="2800" dirty="0"/>
              <a:t>	(if I is true and B is false, Q is implied)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   5. </a:t>
            </a:r>
            <a:r>
              <a:rPr lang="en-US" altLang="en-US" sz="2800" b="1" dirty="0"/>
              <a:t>The loop terminates </a:t>
            </a:r>
            <a:r>
              <a:rPr lang="en-US" altLang="en-US" sz="2800" dirty="0"/>
              <a:t>	(this can be difficult to prove)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5491A4-1DA6-F0D2-7CB5-0ED80C2BF900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0" dirty="0">
                <a:solidFill>
                  <a:srgbClr val="0000FF"/>
                </a:solidFill>
              </a:rPr>
              <a:t>Axiomatic Semantics: </a:t>
            </a:r>
            <a:r>
              <a:rPr lang="en-IN" dirty="0">
                <a:solidFill>
                  <a:srgbClr val="0000FF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49634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320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88</cp:revision>
  <dcterms:created xsi:type="dcterms:W3CDTF">2021-05-31T06:51:43Z</dcterms:created>
  <dcterms:modified xsi:type="dcterms:W3CDTF">2022-10-17T02:39:21Z</dcterms:modified>
</cp:coreProperties>
</file>