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20" r:id="rId2"/>
    <p:sldId id="302" r:id="rId3"/>
    <p:sldId id="321" r:id="rId4"/>
    <p:sldId id="322" r:id="rId5"/>
    <p:sldId id="323" r:id="rId6"/>
    <p:sldId id="324" r:id="rId7"/>
    <p:sldId id="325" r:id="rId8"/>
    <p:sldId id="326" r:id="rId9"/>
    <p:sldId id="329" r:id="rId10"/>
    <p:sldId id="330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6" r:id="rId21"/>
    <p:sldId id="331" r:id="rId22"/>
    <p:sldId id="332" r:id="rId23"/>
    <p:sldId id="333" r:id="rId24"/>
    <p:sldId id="334" r:id="rId25"/>
    <p:sldId id="347" r:id="rId26"/>
    <p:sldId id="348" r:id="rId27"/>
    <p:sldId id="327" r:id="rId28"/>
    <p:sldId id="32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423F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4" autoAdjust="0"/>
    <p:restoredTop sz="89009" autoAdjust="0"/>
  </p:normalViewPr>
  <p:slideViewPr>
    <p:cSldViewPr snapToGrid="0">
      <p:cViewPr varScale="1">
        <p:scale>
          <a:sx n="66" d="100"/>
          <a:sy n="66" d="100"/>
        </p:scale>
        <p:origin x="1378" y="6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2-01T07:13:17.8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5234 9327 0,'25'0'375,"0"0"-375,0 0 16,-1 0 249,26 0-249,-25 0-16,0 0 16,-1 0-1,1 0 1,0 0-1,0 0 17,0 0-17,-1 0 1,1 0 15,25 0 235,24 0-251,-24-50-15,-25 25 16,24 25-16,-24-25 16,0 25-16,-25-24 15,25 24 1,-50 0 171,0 0-171,0 0 15,25 24 1,-25-24-32,1 0 46,-1 25-14,0-25-17,0 25 1,0-25-16,1 25 16,-26-25-1,25 0 1,25 25-16,-25-25 15,1 0 17,-1 0-32,0 0 31,25 24-15,-25-24-1,0 0 16,1 0-15,-1 0 15,0 0-15,-25 0 0,26 0-1,-1 25 1,0-25-16,0 0 15,75 0 157,-25 0-172,-1 0 16,1 0-16,0 0 16,0 0-16,0 0 15,-1-25 16,1 25-15,0 0 0,25 0-1,-50-24 1,24 24-16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2-01T07:13:35.6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5408 9227 0,'25'0'172,"-1"0"-157,1 0-15,0 0 16,0 0-16,0 0 16,-1 0-16,1 0 15,0 0 1,0 0 15,0 0 78,-50 0 16,-50 0-125,1 0 16,24 0-16,-24 0 16,24 0-16,1 0 15,-26 0-15,51 0 16,48 0 78,1 0-63,0 0-15,0 0 46,0 0-31,24 0-15,-24 0 0,0 0-1,0 0-15,-1 0 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0C7E6-0BDF-40FB-80EA-70264A609AAF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FCE7A-A223-4618-B043-D70795FBB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552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2FCE7A-A223-4618-B043-D70795FBB70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892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0B960-F169-4E31-A782-ECDDE791D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ADEAEB-D569-4E73-B5B6-10ED1A595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6C949-7BD2-4F8D-8CBC-B91DC958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7D74F-DF36-4ABC-A1D1-D95F6BC89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319D3-E196-445D-B44A-4BC2BACAA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791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A43C4-53D5-4A6E-9157-A067E0346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1AF4C-CD4D-46BD-A8A4-345553D26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EF923-0535-4FB6-B043-AF7EBDFB4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73305-AA60-4A66-AB1A-7E7F32154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D5DEE-42D8-4B9E-BB90-D336A137B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358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8E3F36-FF78-417C-9D6E-933DBE4838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86E65-E50D-40B7-A602-23CA5CC4F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EFB75-D897-4B59-A743-616F2C795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A312C-A223-462D-B336-58EEAB0E6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BAA5F-96DC-4A01-BEFE-572C0C2C9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191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008FA0-D991-4E9B-9A65-B61B0B74AE7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68800" y="6596064"/>
            <a:ext cx="78232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grpSp>
        <p:nvGrpSpPr>
          <p:cNvPr id="5" name="Group 7">
            <a:extLst>
              <a:ext uri="{FF2B5EF4-FFF2-40B4-BE49-F238E27FC236}">
                <a16:creationId xmlns:a16="http://schemas.microsoft.com/office/drawing/2014/main" id="{B6E6A95D-6D69-4CB7-B335-D3B0DBA069C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779184" y="6550026"/>
            <a:ext cx="9412816" cy="49213"/>
            <a:chOff x="2083888" y="6550671"/>
            <a:chExt cx="7060112" cy="4866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47C9F8B-4EBC-476B-A4C8-B041791BEC5A}"/>
                </a:ext>
              </a:extLst>
            </p:cNvPr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1603D60-D7FD-44C1-8A70-ED4E80771A42}"/>
                </a:ext>
              </a:extLst>
            </p:cNvPr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519A6E1-98CE-4131-8645-1335218BA582}"/>
                </a:ext>
              </a:extLst>
            </p:cNvPr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pic>
        <p:nvPicPr>
          <p:cNvPr id="9" name="Picture 11" descr="Picture 7.png">
            <a:extLst>
              <a:ext uri="{FF2B5EF4-FFF2-40B4-BE49-F238E27FC236}">
                <a16:creationId xmlns:a16="http://schemas.microsoft.com/office/drawing/2014/main" id="{767F4742-7089-4A9A-9422-B7E9FA237B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2">
            <a:extLst>
              <a:ext uri="{FF2B5EF4-FFF2-40B4-BE49-F238E27FC236}">
                <a16:creationId xmlns:a16="http://schemas.microsoft.com/office/drawing/2014/main" id="{D06345E3-4774-4010-A6C8-247F10CAA62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091A64F-C789-4514-96CC-5C26E45D4123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E93AF2F-CA1F-44C1-8767-C217C4824669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B4BEE33-9A73-4721-A340-A04FB457D7EF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grpSp>
        <p:nvGrpSpPr>
          <p:cNvPr id="14" name="Group 16">
            <a:extLst>
              <a:ext uri="{FF2B5EF4-FFF2-40B4-BE49-F238E27FC236}">
                <a16:creationId xmlns:a16="http://schemas.microsoft.com/office/drawing/2014/main" id="{9026D669-1F17-496E-ABC7-D238D9CEAF0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60460B6-2F2F-47F4-A201-8170F7CA1CEF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9AA8EE4-2A4D-46E3-AEC9-B2942F8EEE14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08EB10-B4A6-4F56-815D-62A495A02856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93838"/>
            <a:ext cx="10972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3500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CDDC1-678C-4F8F-B1D4-DA9EAB1B6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02824-3E81-49D8-B8B8-6A8F02FC7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3C2D6-0428-425F-9A2C-A29856D30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FB67F-E7B4-40D2-967C-54DF8F572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CBC97-45D7-41E5-B745-E212B550B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060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ED5C1-D57F-4664-9514-12E78DE07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0CDA0-ECAE-4CD4-AD3B-69553D6DA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32B2B-12DC-4735-A876-D61BACED7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1E57F-62EA-4416-89F5-584BC5099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D33E3-1DF4-4AF6-A24F-7728A05CD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37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64B15-734E-4D99-8272-0A080E1D6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9C4D7-63F2-4BE7-B3D5-74D66F703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0526E-FFC3-495E-B527-266CFEACC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CACF6-AE3D-4DF7-AF10-3F3B73299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B9AEA-35A9-419C-A980-BB7858EE3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94AF6-5C15-4A72-8DAD-5EFA3F92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671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FC10E-E5BA-47BF-A3A6-45FCA1C43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8FAA8-65F8-4156-82AC-79E53B860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8B29F-94D0-484B-98D6-6727896E7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CB39E1-733E-43C0-9A9B-E2CD12DFE5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CE482B-D471-4840-8BBE-0DB95C0B1E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2B986F-F80E-463A-8FFC-5B7BF46FB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483D02-58E1-4B54-9D99-C819F2B19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2BAA55-3B8A-450E-9B36-AD1C8FE7F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799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DDD14-1449-40AD-B2BD-6DF1388B7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D8BE3A-D24E-4043-8BC6-E8D1A5BCE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1EA4A9-7D12-49EE-AEB4-278CDE13B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B4A0DA-202C-43DD-8DCF-DAF324AFB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511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011743-FDB4-487E-9D20-EA168D253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00D012-D7CD-499C-B6E5-6BB813BE4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0CEA98-17E7-4DC1-8F52-7B15C940A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64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1A7EF-B25F-4ACA-9147-D33DA964B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18F06-12D3-42BA-BC10-B52C632A8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4C4E8C-25DD-4F00-AB86-B73110938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BF856-F1EC-404B-8762-C9BBF0631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E7ACF-DCBE-42E4-90C1-BFE1E9BC8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BC30B-AD3B-4916-BFB0-892877888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258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72D2-F7E4-43CA-BE38-C822CF4A3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8B8E3C-0707-4300-936E-0F76454268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2B2D79-1B94-4F3D-B95F-812A61D26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D94F4-0567-478C-8AA6-0381B5A7F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71B8A-27D3-4813-AB28-1BC6756E9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2E21B-D15E-4C05-8FCF-E599CAB18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321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5266BF-EF5E-4460-9B11-37EB9D899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4C05D-5607-46AE-9D0D-F427E3396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9D7C7-5500-4591-BD62-AE66246747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F1D69-D919-4D0B-AE79-CF6F5685911E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ECF62-4EA3-41ED-883A-863210F0DA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EA5B6-3D52-497A-9DDF-146F9A2EFE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50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2.wdp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microsoft.com/office/2007/relationships/hdphoto" Target="../media/hdphoto4.wdp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6" name="Picture 6" descr="List of Top Engineering Colleges in Hyderabad You Might Want to Know About">
            <a:extLst>
              <a:ext uri="{FF2B5EF4-FFF2-40B4-BE49-F238E27FC236}">
                <a16:creationId xmlns:a16="http://schemas.microsoft.com/office/drawing/2014/main" id="{7A47C8C6-7A97-4D88-B21B-720CE02320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1823"/>
          <a:stretch/>
        </p:blipFill>
        <p:spPr bwMode="auto">
          <a:xfrm>
            <a:off x="13889" y="1458410"/>
            <a:ext cx="12164221" cy="539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3A6B9-3BE8-4D90-9F64-E35357934A3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23285" y="582111"/>
            <a:ext cx="7012973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rgbClr val="423F85"/>
                </a:solidFill>
              </a:rPr>
              <a:t>Principles of Programming Languages </a:t>
            </a:r>
          </a:p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rgbClr val="423F85"/>
                </a:solidFill>
              </a:rPr>
              <a:t>(CS F301)</a:t>
            </a:r>
          </a:p>
        </p:txBody>
      </p:sp>
      <p:pic>
        <p:nvPicPr>
          <p:cNvPr id="10244" name="Picture 4" descr="Waves 2018 Fest @BITS Pilani, Goa [Oct 26-28]: Registrations Open">
            <a:extLst>
              <a:ext uri="{FF2B5EF4-FFF2-40B4-BE49-F238E27FC236}">
                <a16:creationId xmlns:a16="http://schemas.microsoft.com/office/drawing/2014/main" id="{F6C93AC8-9067-4148-ACC3-43C8AABD8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9" y="1"/>
            <a:ext cx="3634451" cy="160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B05B95-31F5-4A58-A69D-71683418D001}"/>
              </a:ext>
            </a:extLst>
          </p:cNvPr>
          <p:cNvSpPr txBox="1"/>
          <p:nvPr/>
        </p:nvSpPr>
        <p:spPr>
          <a:xfrm>
            <a:off x="9352345" y="5719227"/>
            <a:ext cx="329737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Jabez Christopher</a:t>
            </a:r>
          </a:p>
          <a:p>
            <a:r>
              <a:rPr lang="en-IN" sz="2000" dirty="0">
                <a:ln w="6600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FF"/>
                </a:solidFill>
              </a:rPr>
              <a:t>Assistant Professor</a:t>
            </a:r>
          </a:p>
          <a:p>
            <a:r>
              <a:rPr lang="en-IN" sz="2000" dirty="0">
                <a:ln w="6600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FF"/>
                </a:solidFill>
              </a:rPr>
              <a:t>Department  of CSIS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D6FAB4-60F7-49EC-A658-B04F405A8C69}"/>
              </a:ext>
            </a:extLst>
          </p:cNvPr>
          <p:cNvSpPr txBox="1"/>
          <p:nvPr/>
        </p:nvSpPr>
        <p:spPr>
          <a:xfrm>
            <a:off x="3451860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DE758B-1F4E-45FD-BB05-00188EE84DE3}"/>
              </a:ext>
            </a:extLst>
          </p:cNvPr>
          <p:cNvSpPr txBox="1"/>
          <p:nvPr/>
        </p:nvSpPr>
        <p:spPr>
          <a:xfrm>
            <a:off x="3064976" y="2837633"/>
            <a:ext cx="8081443" cy="23083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softEdge rad="6350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7200" b="1" dirty="0">
                <a:solidFill>
                  <a:schemeClr val="bg1"/>
                </a:solidFill>
              </a:rPr>
              <a:t>Lexical and Syntax Analysis</a:t>
            </a:r>
          </a:p>
        </p:txBody>
      </p:sp>
    </p:spTree>
    <p:extLst>
      <p:ext uri="{BB962C8B-B14F-4D97-AF65-F5344CB8AC3E}">
        <p14:creationId xmlns:p14="http://schemas.microsoft.com/office/powerpoint/2010/main" val="153918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2908950-47F7-40F0-8D00-256B649FA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marR="0" lvl="0" indent="-4572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5DF"/>
              </a:buClr>
              <a:buSzPct val="85000"/>
              <a:buFont typeface="Helvetica CE" charset="-18"/>
              <a:buNone/>
              <a:tabLst/>
              <a:defRPr/>
            </a:pP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A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 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top-down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 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parser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 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starts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 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with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 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the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 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root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 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of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 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the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 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parse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 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tree,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 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labeled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 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with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 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the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 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start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 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or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 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goal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 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symbol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 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of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 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the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 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grammar.</a:t>
            </a:r>
          </a:p>
          <a:p>
            <a:pPr marL="457200" marR="0" lvl="0" indent="-4572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5DF"/>
              </a:buClr>
              <a:buSzPct val="85000"/>
              <a:buFont typeface="Helvetica CE" charset="-18"/>
              <a:buNone/>
              <a:tabLst/>
              <a:defRPr/>
            </a:pPr>
            <a:endParaRPr kumimoji="0" lang="en-US" altLang="en-US" sz="2400" b="0" i="1" u="none" strike="noStrike" kern="0" cap="none" spc="0" normalizeH="0" baseline="0" noProof="0" dirty="0">
              <a:ln>
                <a:noFill/>
              </a:ln>
              <a:solidFill>
                <a:srgbClr val="0A017F"/>
              </a:solidFill>
              <a:effectLst/>
              <a:uLnTx/>
              <a:uFillTx/>
              <a:latin typeface="Helvetica"/>
              <a:ea typeface="ＭＳ Ｐゴシック" panose="020B0600070205080204" pitchFamily="34" charset="-128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5DF"/>
              </a:buClr>
              <a:buSzPct val="85000"/>
              <a:buFont typeface="Helvetica CE" charset="-18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To build a parse, it repeats the following steps until the fringe of the parse tree matches the input string</a:t>
            </a:r>
          </a:p>
          <a:p>
            <a:pPr marL="838200" marR="0" lvl="1" indent="-3810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At a node labeled </a:t>
            </a:r>
            <a:r>
              <a:rPr kumimoji="0" lang="en-US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A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, select a production </a:t>
            </a:r>
            <a:r>
              <a:rPr kumimoji="0" lang="en-US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A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5027D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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α and construct the appropriate child for each symbol of α </a:t>
            </a:r>
          </a:p>
          <a:p>
            <a:pPr marL="838200" marR="0" lvl="1" indent="-3810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When a terminal is added to the fringe that doesn´t match the input string, backtrack </a:t>
            </a:r>
          </a:p>
          <a:p>
            <a:pPr marL="838200" marR="0" lvl="1" indent="-3810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Find the next node to be expanded (must have a label in </a:t>
            </a:r>
            <a:r>
              <a:rPr kumimoji="0" lang="en-US" altLang="en-US" sz="2000" b="0" i="1" u="none" strike="noStrike" kern="0" cap="none" spc="0" normalizeH="0" baseline="0" noProof="0" dirty="0" err="1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V</a:t>
            </a:r>
            <a:r>
              <a:rPr kumimoji="0" lang="en-US" altLang="en-US" sz="2000" b="0" i="1" u="none" strike="noStrike" kern="0" cap="none" spc="0" normalizeH="0" baseline="-25000" noProof="0" dirty="0" err="1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n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)</a:t>
            </a:r>
          </a:p>
          <a:p>
            <a:pPr marL="457200" marR="0" lvl="0" indent="-4572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5DF"/>
              </a:buClr>
              <a:buSzPct val="85000"/>
              <a:buFont typeface="Arial" panose="020B0604020202020204" pitchFamily="34" charset="0"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A017F"/>
              </a:solidFill>
              <a:effectLst/>
              <a:uLnTx/>
              <a:uFillTx/>
              <a:latin typeface="Helvetica"/>
              <a:ea typeface="ＭＳ Ｐゴシック" panose="020B0600070205080204" pitchFamily="34" charset="-128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5DF"/>
              </a:buClr>
              <a:buSzPct val="85000"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The key is selecting the right production in step 1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A017F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838200" marR="0" lvl="1" indent="-3810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5027D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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should be guided by input string </a:t>
            </a:r>
          </a:p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524D4-E66A-488D-A9D6-24C76859F20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0" lang="en-US" altLang="en-US" sz="360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TOP-DOWN PARSER</a:t>
            </a:r>
            <a:endParaRPr lang="en-IN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939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>
            <a:extLst>
              <a:ext uri="{FF2B5EF4-FFF2-40B4-BE49-F238E27FC236}">
                <a16:creationId xmlns:a16="http://schemas.microsoft.com/office/drawing/2014/main" id="{5B3C7F9C-F497-4861-8F76-2747B17A8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371600"/>
            <a:ext cx="5257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rgbClr val="101141"/>
              </a:buClr>
              <a:buFont typeface="Arial" panose="020B0604020202020204" pitchFamily="34" charset="0"/>
              <a:buNone/>
            </a:pPr>
            <a:r>
              <a:rPr lang="en-US" altLang="en-US" sz="2400"/>
              <a:t>Grammar</a:t>
            </a:r>
            <a:endParaRPr lang="en-US" altLang="en-US" sz="2000" i="1">
              <a:solidFill>
                <a:srgbClr val="996600"/>
              </a:solidFill>
            </a:endParaRPr>
          </a:p>
          <a:p>
            <a:pPr eaLnBrk="1" hangingPunct="1">
              <a:buClr>
                <a:srgbClr val="101141"/>
              </a:buClr>
              <a:buFont typeface="Arial" panose="020B0604020202020204" pitchFamily="34" charset="0"/>
              <a:buNone/>
            </a:pPr>
            <a:endParaRPr lang="en-US" altLang="en-US" sz="2000"/>
          </a:p>
          <a:p>
            <a:pPr eaLnBrk="1" hangingPunct="1">
              <a:buClr>
                <a:srgbClr val="101141"/>
              </a:buClr>
              <a:buFont typeface="Arial" panose="020B0604020202020204" pitchFamily="34" charset="0"/>
              <a:buNone/>
            </a:pPr>
            <a:endParaRPr lang="en-US" altLang="en-US" sz="2400"/>
          </a:p>
          <a:p>
            <a:pPr eaLnBrk="1" hangingPunct="1">
              <a:buClr>
                <a:srgbClr val="101141"/>
              </a:buClr>
              <a:buFont typeface="Arial" panose="020B0604020202020204" pitchFamily="34" charset="0"/>
              <a:buNone/>
            </a:pPr>
            <a:endParaRPr lang="en-US" altLang="en-US" sz="2400"/>
          </a:p>
          <a:p>
            <a:pPr eaLnBrk="1" hangingPunct="1">
              <a:buClr>
                <a:srgbClr val="101141"/>
              </a:buClr>
              <a:buFont typeface="Arial" panose="020B0604020202020204" pitchFamily="34" charset="0"/>
              <a:buNone/>
            </a:pPr>
            <a:endParaRPr lang="en-US" altLang="en-US" sz="2400"/>
          </a:p>
          <a:p>
            <a:pPr eaLnBrk="1" hangingPunct="1">
              <a:buClr>
                <a:srgbClr val="101141"/>
              </a:buClr>
              <a:buFont typeface="Arial" panose="020B0604020202020204" pitchFamily="34" charset="0"/>
              <a:buNone/>
            </a:pPr>
            <a:r>
              <a:rPr lang="en-US" altLang="en-US" sz="2400"/>
              <a:t>Input string   </a:t>
            </a:r>
            <a:r>
              <a:rPr lang="en-US" altLang="en-US" sz="2400">
                <a:latin typeface="Courier New" panose="02070309020205020404" pitchFamily="49" charset="0"/>
              </a:rPr>
              <a:t>x y z</a:t>
            </a:r>
          </a:p>
          <a:p>
            <a:pPr eaLnBrk="1" hangingPunct="1">
              <a:buClr>
                <a:srgbClr val="101141"/>
              </a:buClr>
              <a:buFont typeface="Arial" panose="020B0604020202020204" pitchFamily="34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</a:t>
            </a:r>
          </a:p>
        </p:txBody>
      </p:sp>
      <p:graphicFrame>
        <p:nvGraphicFramePr>
          <p:cNvPr id="18" name="Group 4">
            <a:extLst>
              <a:ext uri="{FF2B5EF4-FFF2-40B4-BE49-F238E27FC236}">
                <a16:creationId xmlns:a16="http://schemas.microsoft.com/office/drawing/2014/main" id="{DE9C0205-279C-47E7-AC16-E3F7C37E7FD0}"/>
              </a:ext>
            </a:extLst>
          </p:cNvPr>
          <p:cNvGraphicFramePr>
            <a:graphicFrameLocks noGrp="1"/>
          </p:cNvGraphicFramePr>
          <p:nvPr/>
        </p:nvGraphicFramePr>
        <p:xfrm>
          <a:off x="2286000" y="2286000"/>
          <a:ext cx="3352800" cy="1112838"/>
        </p:xfrm>
        <a:graphic>
          <a:graphicData uri="http://schemas.openxmlformats.org/drawingml/2006/table">
            <a:tbl>
              <a:tblPr/>
              <a:tblGrid>
                <a:gridCol w="373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9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#</a:t>
                      </a:r>
                    </a:p>
                  </a:txBody>
                  <a:tcPr marT="45686" marB="456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Production rule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71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T="45686" marB="456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S -&gt;  x P z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P -&gt; 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yw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| y 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615" name="Oval 18">
            <a:extLst>
              <a:ext uri="{FF2B5EF4-FFF2-40B4-BE49-F238E27FC236}">
                <a16:creationId xmlns:a16="http://schemas.microsoft.com/office/drawing/2014/main" id="{1B27F81B-C8AB-4FA6-AC5A-C5900ADCF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21336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/>
              <a:t>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2E893D-141E-490A-8D64-622707B0D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048000"/>
            <a:ext cx="6096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/>
              <a:t>x</a:t>
            </a:r>
          </a:p>
        </p:txBody>
      </p:sp>
      <p:cxnSp>
        <p:nvCxnSpPr>
          <p:cNvPr id="21" name="AutoShape 22">
            <a:extLst>
              <a:ext uri="{FF2B5EF4-FFF2-40B4-BE49-F238E27FC236}">
                <a16:creationId xmlns:a16="http://schemas.microsoft.com/office/drawing/2014/main" id="{BE9EBB12-BCB3-4DA3-AF63-FAF6481342BF}"/>
              </a:ext>
            </a:extLst>
          </p:cNvPr>
          <p:cNvCxnSpPr>
            <a:cxnSpLocks noChangeShapeType="1"/>
            <a:stCxn id="25615" idx="4"/>
            <a:endCxn id="20" idx="0"/>
          </p:cNvCxnSpPr>
          <p:nvPr/>
        </p:nvCxnSpPr>
        <p:spPr bwMode="auto">
          <a:xfrm rot="5400000">
            <a:off x="8020050" y="2495550"/>
            <a:ext cx="457200" cy="647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23">
            <a:extLst>
              <a:ext uri="{FF2B5EF4-FFF2-40B4-BE49-F238E27FC236}">
                <a16:creationId xmlns:a16="http://schemas.microsoft.com/office/drawing/2014/main" id="{BE7C19F6-A69C-442B-9F77-9F26CF053738}"/>
              </a:ext>
            </a:extLst>
          </p:cNvPr>
          <p:cNvCxnSpPr>
            <a:cxnSpLocks noChangeShapeType="1"/>
            <a:stCxn id="25615" idx="4"/>
          </p:cNvCxnSpPr>
          <p:nvPr/>
        </p:nvCxnSpPr>
        <p:spPr bwMode="auto">
          <a:xfrm rot="16200000" flipH="1">
            <a:off x="8439150" y="2724150"/>
            <a:ext cx="457200" cy="190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24">
            <a:extLst>
              <a:ext uri="{FF2B5EF4-FFF2-40B4-BE49-F238E27FC236}">
                <a16:creationId xmlns:a16="http://schemas.microsoft.com/office/drawing/2014/main" id="{05CBA4BD-7667-4D92-A8A0-A3A039E29822}"/>
              </a:ext>
            </a:extLst>
          </p:cNvPr>
          <p:cNvCxnSpPr>
            <a:cxnSpLocks noChangeShapeType="1"/>
            <a:stCxn id="25615" idx="4"/>
            <a:endCxn id="24" idx="0"/>
          </p:cNvCxnSpPr>
          <p:nvPr/>
        </p:nvCxnSpPr>
        <p:spPr bwMode="auto">
          <a:xfrm rot="16200000" flipH="1">
            <a:off x="8858250" y="2305050"/>
            <a:ext cx="457200" cy="1028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Oval 30">
            <a:extLst>
              <a:ext uri="{FF2B5EF4-FFF2-40B4-BE49-F238E27FC236}">
                <a16:creationId xmlns:a16="http://schemas.microsoft.com/office/drawing/2014/main" id="{5F0CDA85-55F8-475F-8AE3-4B0755291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3048000"/>
            <a:ext cx="7620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/>
              <a:t>z</a:t>
            </a:r>
          </a:p>
        </p:txBody>
      </p:sp>
      <p:sp>
        <p:nvSpPr>
          <p:cNvPr id="25" name="Oval 30">
            <a:extLst>
              <a:ext uri="{FF2B5EF4-FFF2-40B4-BE49-F238E27FC236}">
                <a16:creationId xmlns:a16="http://schemas.microsoft.com/office/drawing/2014/main" id="{67EA7227-3204-467D-8B86-B48DE0945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3048000"/>
            <a:ext cx="7620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/>
              <a:t>P</a:t>
            </a:r>
          </a:p>
        </p:txBody>
      </p:sp>
      <p:cxnSp>
        <p:nvCxnSpPr>
          <p:cNvPr id="25622" name="Straight Arrow Connector 28">
            <a:extLst>
              <a:ext uri="{FF2B5EF4-FFF2-40B4-BE49-F238E27FC236}">
                <a16:creationId xmlns:a16="http://schemas.microsoft.com/office/drawing/2014/main" id="{2ECB295C-10D0-4C90-9012-3D05C62291F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772400" y="2286000"/>
            <a:ext cx="457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23" name="TextBox 29">
            <a:extLst>
              <a:ext uri="{FF2B5EF4-FFF2-40B4-BE49-F238E27FC236}">
                <a16:creationId xmlns:a16="http://schemas.microsoft.com/office/drawing/2014/main" id="{64B5A820-CD09-4B80-AE4F-292139D75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1" y="1905001"/>
            <a:ext cx="20875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Sentential form</a:t>
            </a:r>
          </a:p>
        </p:txBody>
      </p:sp>
      <p:cxnSp>
        <p:nvCxnSpPr>
          <p:cNvPr id="25624" name="Straight Arrow Connector 33">
            <a:extLst>
              <a:ext uri="{FF2B5EF4-FFF2-40B4-BE49-F238E27FC236}">
                <a16:creationId xmlns:a16="http://schemas.microsoft.com/office/drawing/2014/main" id="{03BE66E7-82E9-4CF3-86DB-6B33CB8B9767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3697288" y="4038601"/>
            <a:ext cx="381000" cy="3175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5" name="Straight Arrow Connector 35">
            <a:extLst>
              <a:ext uri="{FF2B5EF4-FFF2-40B4-BE49-F238E27FC236}">
                <a16:creationId xmlns:a16="http://schemas.microsoft.com/office/drawing/2014/main" id="{317E5D70-5EB0-4328-9898-30CE077A4C9A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7696201" y="3733801"/>
            <a:ext cx="304800" cy="3175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26" name="TextBox 36">
            <a:extLst>
              <a:ext uri="{FF2B5EF4-FFF2-40B4-BE49-F238E27FC236}">
                <a16:creationId xmlns:a16="http://schemas.microsoft.com/office/drawing/2014/main" id="{5604686E-1FEC-494A-A24B-2B8CF1DE14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1" y="3962400"/>
            <a:ext cx="41640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First input string matches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with the leftmost node, hence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Advance the input string pointer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A20CC7F0-E221-4794-AE38-AD983D858F05}"/>
              </a:ext>
            </a:extLst>
          </p:cNvPr>
          <p:cNvSpPr txBox="1">
            <a:spLocks/>
          </p:cNvSpPr>
          <p:nvPr/>
        </p:nvSpPr>
        <p:spPr>
          <a:xfrm>
            <a:off x="406400" y="152400"/>
            <a:ext cx="843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-228600" algn="l" defTabSz="914400" rtl="0" eaLnBrk="1" latinLnBrk="0" hangingPunct="1">
              <a:lnSpc>
                <a:spcPts val="36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 spc="-150" baseline="0">
                <a:solidFill>
                  <a:srgbClr val="0000F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None/>
              <a:defRPr/>
            </a:pPr>
            <a:r>
              <a:rPr lang="en-US"/>
              <a:t>Backtracking </a:t>
            </a:r>
            <a:r>
              <a:rPr lang="en-US" b="0"/>
              <a:t>- Example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90479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BBACC-4BD8-49E7-BFEB-66670FEBE51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/>
              <a:t>Backtracking </a:t>
            </a:r>
            <a:r>
              <a:rPr lang="en-US" b="0" dirty="0"/>
              <a:t>- Example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13492494-CDC3-47D8-920C-04842EBB1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371600"/>
            <a:ext cx="5257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rgbClr val="101141"/>
              </a:buClr>
              <a:buFont typeface="Arial" panose="020B0604020202020204" pitchFamily="34" charset="0"/>
              <a:buNone/>
            </a:pPr>
            <a:r>
              <a:rPr lang="en-US" altLang="en-US" sz="2400"/>
              <a:t>Grammar</a:t>
            </a:r>
            <a:endParaRPr lang="en-US" altLang="en-US" sz="2000" i="1">
              <a:solidFill>
                <a:srgbClr val="996600"/>
              </a:solidFill>
            </a:endParaRPr>
          </a:p>
          <a:p>
            <a:pPr eaLnBrk="1" hangingPunct="1">
              <a:buClr>
                <a:srgbClr val="101141"/>
              </a:buClr>
              <a:buFont typeface="Arial" panose="020B0604020202020204" pitchFamily="34" charset="0"/>
              <a:buNone/>
            </a:pPr>
            <a:endParaRPr lang="en-US" altLang="en-US" sz="2000"/>
          </a:p>
          <a:p>
            <a:pPr eaLnBrk="1" hangingPunct="1">
              <a:buClr>
                <a:srgbClr val="101141"/>
              </a:buClr>
              <a:buFont typeface="Arial" panose="020B0604020202020204" pitchFamily="34" charset="0"/>
              <a:buNone/>
            </a:pPr>
            <a:endParaRPr lang="en-US" altLang="en-US" sz="2400"/>
          </a:p>
          <a:p>
            <a:pPr eaLnBrk="1" hangingPunct="1">
              <a:buClr>
                <a:srgbClr val="101141"/>
              </a:buClr>
              <a:buFont typeface="Arial" panose="020B0604020202020204" pitchFamily="34" charset="0"/>
              <a:buNone/>
            </a:pPr>
            <a:endParaRPr lang="en-US" altLang="en-US" sz="2400"/>
          </a:p>
          <a:p>
            <a:pPr eaLnBrk="1" hangingPunct="1">
              <a:buClr>
                <a:srgbClr val="101141"/>
              </a:buClr>
              <a:buFont typeface="Arial" panose="020B0604020202020204" pitchFamily="34" charset="0"/>
              <a:buNone/>
            </a:pPr>
            <a:endParaRPr lang="en-US" altLang="en-US" sz="2400"/>
          </a:p>
          <a:p>
            <a:pPr eaLnBrk="1" hangingPunct="1">
              <a:buClr>
                <a:srgbClr val="101141"/>
              </a:buClr>
              <a:buFont typeface="Arial" panose="020B0604020202020204" pitchFamily="34" charset="0"/>
              <a:buNone/>
            </a:pPr>
            <a:r>
              <a:rPr lang="en-US" altLang="en-US" sz="2400"/>
              <a:t>Input string   </a:t>
            </a:r>
            <a:r>
              <a:rPr lang="en-US" altLang="en-US" sz="2400">
                <a:latin typeface="Courier New" panose="02070309020205020404" pitchFamily="49" charset="0"/>
              </a:rPr>
              <a:t>x y z</a:t>
            </a:r>
          </a:p>
        </p:txBody>
      </p:sp>
      <p:graphicFrame>
        <p:nvGraphicFramePr>
          <p:cNvPr id="5" name="Group 4">
            <a:extLst>
              <a:ext uri="{FF2B5EF4-FFF2-40B4-BE49-F238E27FC236}">
                <a16:creationId xmlns:a16="http://schemas.microsoft.com/office/drawing/2014/main" id="{D9BBABA4-35C9-4FB5-BAB9-9BBEB0281CD7}"/>
              </a:ext>
            </a:extLst>
          </p:cNvPr>
          <p:cNvGraphicFramePr>
            <a:graphicFrameLocks noGrp="1"/>
          </p:cNvGraphicFramePr>
          <p:nvPr/>
        </p:nvGraphicFramePr>
        <p:xfrm>
          <a:off x="2286000" y="2286000"/>
          <a:ext cx="3352800" cy="1112838"/>
        </p:xfrm>
        <a:graphic>
          <a:graphicData uri="http://schemas.openxmlformats.org/drawingml/2006/table">
            <a:tbl>
              <a:tblPr/>
              <a:tblGrid>
                <a:gridCol w="373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9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#</a:t>
                      </a:r>
                    </a:p>
                  </a:txBody>
                  <a:tcPr marT="45686" marB="456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Production rule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71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T="45686" marB="456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S -&gt;  x P z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P -&gt; 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yw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| y 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639" name="Oval 18">
            <a:extLst>
              <a:ext uri="{FF2B5EF4-FFF2-40B4-BE49-F238E27FC236}">
                <a16:creationId xmlns:a16="http://schemas.microsoft.com/office/drawing/2014/main" id="{4100339E-5842-40BD-AC87-23EE63418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21336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/>
              <a:t>S</a:t>
            </a:r>
          </a:p>
        </p:txBody>
      </p:sp>
      <p:sp>
        <p:nvSpPr>
          <p:cNvPr id="7" name="Oval 19">
            <a:extLst>
              <a:ext uri="{FF2B5EF4-FFF2-40B4-BE49-F238E27FC236}">
                <a16:creationId xmlns:a16="http://schemas.microsoft.com/office/drawing/2014/main" id="{BB3C44F3-479E-4CE4-ACCE-31A6C0D0B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048000"/>
            <a:ext cx="6096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/>
              <a:t>x</a:t>
            </a:r>
          </a:p>
        </p:txBody>
      </p:sp>
      <p:cxnSp>
        <p:nvCxnSpPr>
          <p:cNvPr id="8" name="AutoShape 22">
            <a:extLst>
              <a:ext uri="{FF2B5EF4-FFF2-40B4-BE49-F238E27FC236}">
                <a16:creationId xmlns:a16="http://schemas.microsoft.com/office/drawing/2014/main" id="{B20D8C01-7484-412E-B5B1-3D9CF260A873}"/>
              </a:ext>
            </a:extLst>
          </p:cNvPr>
          <p:cNvCxnSpPr>
            <a:cxnSpLocks noChangeShapeType="1"/>
            <a:stCxn id="26639" idx="4"/>
            <a:endCxn id="7" idx="0"/>
          </p:cNvCxnSpPr>
          <p:nvPr/>
        </p:nvCxnSpPr>
        <p:spPr bwMode="auto">
          <a:xfrm rot="5400000">
            <a:off x="8020050" y="2495550"/>
            <a:ext cx="457200" cy="647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23">
            <a:extLst>
              <a:ext uri="{FF2B5EF4-FFF2-40B4-BE49-F238E27FC236}">
                <a16:creationId xmlns:a16="http://schemas.microsoft.com/office/drawing/2014/main" id="{7834E0A5-CC59-4B28-BED1-E67E11FF69BC}"/>
              </a:ext>
            </a:extLst>
          </p:cNvPr>
          <p:cNvCxnSpPr>
            <a:cxnSpLocks noChangeShapeType="1"/>
            <a:stCxn id="26639" idx="4"/>
          </p:cNvCxnSpPr>
          <p:nvPr/>
        </p:nvCxnSpPr>
        <p:spPr bwMode="auto">
          <a:xfrm rot="16200000" flipH="1">
            <a:off x="8439150" y="2724150"/>
            <a:ext cx="457200" cy="190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24">
            <a:extLst>
              <a:ext uri="{FF2B5EF4-FFF2-40B4-BE49-F238E27FC236}">
                <a16:creationId xmlns:a16="http://schemas.microsoft.com/office/drawing/2014/main" id="{29F0C7F9-71DD-46A9-95C7-FB295A28522A}"/>
              </a:ext>
            </a:extLst>
          </p:cNvPr>
          <p:cNvCxnSpPr>
            <a:cxnSpLocks noChangeShapeType="1"/>
            <a:stCxn id="26639" idx="4"/>
            <a:endCxn id="11" idx="0"/>
          </p:cNvCxnSpPr>
          <p:nvPr/>
        </p:nvCxnSpPr>
        <p:spPr bwMode="auto">
          <a:xfrm rot="16200000" flipH="1">
            <a:off x="8858250" y="2305050"/>
            <a:ext cx="457200" cy="1028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Oval 30">
            <a:extLst>
              <a:ext uri="{FF2B5EF4-FFF2-40B4-BE49-F238E27FC236}">
                <a16:creationId xmlns:a16="http://schemas.microsoft.com/office/drawing/2014/main" id="{EBFFAEE4-1181-4B8D-A489-C9747A2D4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3048000"/>
            <a:ext cx="7620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/>
              <a:t>z</a:t>
            </a:r>
          </a:p>
        </p:txBody>
      </p:sp>
      <p:sp>
        <p:nvSpPr>
          <p:cNvPr id="12" name="Oval 30">
            <a:extLst>
              <a:ext uri="{FF2B5EF4-FFF2-40B4-BE49-F238E27FC236}">
                <a16:creationId xmlns:a16="http://schemas.microsoft.com/office/drawing/2014/main" id="{AF91783B-3D30-4D39-816E-5AE07720B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3048000"/>
            <a:ext cx="7620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/>
              <a:t>P</a:t>
            </a:r>
          </a:p>
        </p:txBody>
      </p:sp>
      <p:cxnSp>
        <p:nvCxnSpPr>
          <p:cNvPr id="26646" name="Straight Arrow Connector 28">
            <a:extLst>
              <a:ext uri="{FF2B5EF4-FFF2-40B4-BE49-F238E27FC236}">
                <a16:creationId xmlns:a16="http://schemas.microsoft.com/office/drawing/2014/main" id="{B5626930-C9A8-44C3-92EB-427E4AE50D6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772400" y="2286000"/>
            <a:ext cx="457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7" name="TextBox 29">
            <a:extLst>
              <a:ext uri="{FF2B5EF4-FFF2-40B4-BE49-F238E27FC236}">
                <a16:creationId xmlns:a16="http://schemas.microsoft.com/office/drawing/2014/main" id="{92FF724D-DC81-41EF-B806-477E84AC4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1" y="1905001"/>
            <a:ext cx="20875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Sentential form</a:t>
            </a:r>
          </a:p>
        </p:txBody>
      </p:sp>
      <p:cxnSp>
        <p:nvCxnSpPr>
          <p:cNvPr id="26648" name="Straight Arrow Connector 33">
            <a:extLst>
              <a:ext uri="{FF2B5EF4-FFF2-40B4-BE49-F238E27FC236}">
                <a16:creationId xmlns:a16="http://schemas.microsoft.com/office/drawing/2014/main" id="{6B2FA902-467E-42EF-9D21-75297C992A54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4077494" y="4126706"/>
            <a:ext cx="381000" cy="1588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9" name="Straight Arrow Connector 35">
            <a:extLst>
              <a:ext uri="{FF2B5EF4-FFF2-40B4-BE49-F238E27FC236}">
                <a16:creationId xmlns:a16="http://schemas.microsoft.com/office/drawing/2014/main" id="{EA11FB21-2C51-4EFE-A659-3B758BB162CE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8535194" y="3733006"/>
            <a:ext cx="304800" cy="1588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50" name="TextBox 17">
            <a:extLst>
              <a:ext uri="{FF2B5EF4-FFF2-40B4-BE49-F238E27FC236}">
                <a16:creationId xmlns:a16="http://schemas.microsoft.com/office/drawing/2014/main" id="{BFB2C44B-8AAA-44F9-BBB7-7C24A6B4E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1" y="3962400"/>
            <a:ext cx="4240213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Match next node P with current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Character in input string. It does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not match and P is non terminal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Hence expand.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2507F3D-8BE4-43C0-B0AB-D56CDD7CB15F}"/>
                  </a:ext>
                </a:extLst>
              </p14:cNvPr>
              <p14:cNvContentPartPr/>
              <p14:nvPr/>
            </p14:nvContentPartPr>
            <p14:xfrm>
              <a:off x="3408240" y="3313080"/>
              <a:ext cx="250560" cy="62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2507F3D-8BE4-43C0-B0AB-D56CDD7CB1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98880" y="3303720"/>
                <a:ext cx="269280" cy="8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424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>
            <a:extLst>
              <a:ext uri="{FF2B5EF4-FFF2-40B4-BE49-F238E27FC236}">
                <a16:creationId xmlns:a16="http://schemas.microsoft.com/office/drawing/2014/main" id="{B7804662-F8B3-4E5F-A7CA-FDB2E7BB4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371600"/>
            <a:ext cx="5257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rgbClr val="101141"/>
              </a:buClr>
              <a:buFont typeface="Arial" panose="020B0604020202020204" pitchFamily="34" charset="0"/>
              <a:buNone/>
            </a:pPr>
            <a:r>
              <a:rPr lang="en-US" altLang="en-US" sz="2400"/>
              <a:t>Grammar</a:t>
            </a:r>
            <a:endParaRPr lang="en-US" altLang="en-US" sz="2000" i="1">
              <a:solidFill>
                <a:srgbClr val="996600"/>
              </a:solidFill>
            </a:endParaRPr>
          </a:p>
          <a:p>
            <a:pPr eaLnBrk="1" hangingPunct="1">
              <a:buClr>
                <a:srgbClr val="101141"/>
              </a:buClr>
              <a:buFont typeface="Arial" panose="020B0604020202020204" pitchFamily="34" charset="0"/>
              <a:buNone/>
            </a:pPr>
            <a:endParaRPr lang="en-US" altLang="en-US" sz="2000"/>
          </a:p>
          <a:p>
            <a:pPr eaLnBrk="1" hangingPunct="1">
              <a:buClr>
                <a:srgbClr val="101141"/>
              </a:buClr>
              <a:buFont typeface="Arial" panose="020B0604020202020204" pitchFamily="34" charset="0"/>
              <a:buNone/>
            </a:pPr>
            <a:endParaRPr lang="en-US" altLang="en-US" sz="2400"/>
          </a:p>
          <a:p>
            <a:pPr eaLnBrk="1" hangingPunct="1">
              <a:buClr>
                <a:srgbClr val="101141"/>
              </a:buClr>
              <a:buFont typeface="Arial" panose="020B0604020202020204" pitchFamily="34" charset="0"/>
              <a:buNone/>
            </a:pPr>
            <a:endParaRPr lang="en-US" altLang="en-US" sz="2400"/>
          </a:p>
          <a:p>
            <a:pPr eaLnBrk="1" hangingPunct="1">
              <a:buClr>
                <a:srgbClr val="101141"/>
              </a:buClr>
              <a:buFont typeface="Arial" panose="020B0604020202020204" pitchFamily="34" charset="0"/>
              <a:buNone/>
            </a:pPr>
            <a:endParaRPr lang="en-US" altLang="en-US" sz="2400"/>
          </a:p>
          <a:p>
            <a:pPr eaLnBrk="1" hangingPunct="1">
              <a:buClr>
                <a:srgbClr val="101141"/>
              </a:buClr>
              <a:buFont typeface="Arial" panose="020B0604020202020204" pitchFamily="34" charset="0"/>
              <a:buNone/>
            </a:pPr>
            <a:r>
              <a:rPr lang="en-US" altLang="en-US" sz="2400"/>
              <a:t>Input string   </a:t>
            </a:r>
            <a:r>
              <a:rPr lang="en-US" altLang="en-US" sz="2400">
                <a:latin typeface="Courier New" panose="02070309020205020404" pitchFamily="49" charset="0"/>
              </a:rPr>
              <a:t>x y z</a:t>
            </a:r>
          </a:p>
        </p:txBody>
      </p:sp>
      <p:graphicFrame>
        <p:nvGraphicFramePr>
          <p:cNvPr id="5" name="Group 4">
            <a:extLst>
              <a:ext uri="{FF2B5EF4-FFF2-40B4-BE49-F238E27FC236}">
                <a16:creationId xmlns:a16="http://schemas.microsoft.com/office/drawing/2014/main" id="{BDFB4D28-71C8-4541-8B9D-BD608A121664}"/>
              </a:ext>
            </a:extLst>
          </p:cNvPr>
          <p:cNvGraphicFramePr>
            <a:graphicFrameLocks noGrp="1"/>
          </p:cNvGraphicFramePr>
          <p:nvPr/>
        </p:nvGraphicFramePr>
        <p:xfrm>
          <a:off x="2286000" y="2286000"/>
          <a:ext cx="3352800" cy="1112838"/>
        </p:xfrm>
        <a:graphic>
          <a:graphicData uri="http://schemas.openxmlformats.org/drawingml/2006/table">
            <a:tbl>
              <a:tblPr/>
              <a:tblGrid>
                <a:gridCol w="373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9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#</a:t>
                      </a:r>
                    </a:p>
                  </a:txBody>
                  <a:tcPr marT="45686" marB="456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Production rule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71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T="45686" marB="456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S -&gt;  x P z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P -&gt; 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yw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| y 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663" name="Oval 18">
            <a:extLst>
              <a:ext uri="{FF2B5EF4-FFF2-40B4-BE49-F238E27FC236}">
                <a16:creationId xmlns:a16="http://schemas.microsoft.com/office/drawing/2014/main" id="{4D8B9DD1-409B-458E-B759-3F0208B2D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21336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/>
              <a:t>S</a:t>
            </a:r>
          </a:p>
        </p:txBody>
      </p:sp>
      <p:sp>
        <p:nvSpPr>
          <p:cNvPr id="7" name="Oval 19">
            <a:extLst>
              <a:ext uri="{FF2B5EF4-FFF2-40B4-BE49-F238E27FC236}">
                <a16:creationId xmlns:a16="http://schemas.microsoft.com/office/drawing/2014/main" id="{B99A8FA9-3DEA-4DA4-8FC6-F259F8499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048000"/>
            <a:ext cx="6096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/>
              <a:t>x</a:t>
            </a:r>
          </a:p>
        </p:txBody>
      </p:sp>
      <p:cxnSp>
        <p:nvCxnSpPr>
          <p:cNvPr id="8" name="AutoShape 22">
            <a:extLst>
              <a:ext uri="{FF2B5EF4-FFF2-40B4-BE49-F238E27FC236}">
                <a16:creationId xmlns:a16="http://schemas.microsoft.com/office/drawing/2014/main" id="{921FAB72-544E-4BB0-92F5-043959473B49}"/>
              </a:ext>
            </a:extLst>
          </p:cNvPr>
          <p:cNvCxnSpPr>
            <a:cxnSpLocks noChangeShapeType="1"/>
            <a:stCxn id="27663" idx="4"/>
            <a:endCxn id="7" idx="0"/>
          </p:cNvCxnSpPr>
          <p:nvPr/>
        </p:nvCxnSpPr>
        <p:spPr bwMode="auto">
          <a:xfrm rot="5400000">
            <a:off x="8020050" y="2495550"/>
            <a:ext cx="457200" cy="647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23">
            <a:extLst>
              <a:ext uri="{FF2B5EF4-FFF2-40B4-BE49-F238E27FC236}">
                <a16:creationId xmlns:a16="http://schemas.microsoft.com/office/drawing/2014/main" id="{2D481087-CD19-4434-AEDB-2CA2C13C2408}"/>
              </a:ext>
            </a:extLst>
          </p:cNvPr>
          <p:cNvCxnSpPr>
            <a:cxnSpLocks noChangeShapeType="1"/>
            <a:stCxn id="27663" idx="4"/>
          </p:cNvCxnSpPr>
          <p:nvPr/>
        </p:nvCxnSpPr>
        <p:spPr bwMode="auto">
          <a:xfrm rot="16200000" flipH="1">
            <a:off x="8439150" y="2724150"/>
            <a:ext cx="457200" cy="190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24">
            <a:extLst>
              <a:ext uri="{FF2B5EF4-FFF2-40B4-BE49-F238E27FC236}">
                <a16:creationId xmlns:a16="http://schemas.microsoft.com/office/drawing/2014/main" id="{3CA5FEDF-A168-43D1-BBFA-AAE152098D2A}"/>
              </a:ext>
            </a:extLst>
          </p:cNvPr>
          <p:cNvCxnSpPr>
            <a:cxnSpLocks noChangeShapeType="1"/>
            <a:stCxn id="27663" idx="4"/>
            <a:endCxn id="11" idx="0"/>
          </p:cNvCxnSpPr>
          <p:nvPr/>
        </p:nvCxnSpPr>
        <p:spPr bwMode="auto">
          <a:xfrm rot="16200000" flipH="1">
            <a:off x="8858250" y="2305050"/>
            <a:ext cx="457200" cy="1028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Oval 30">
            <a:extLst>
              <a:ext uri="{FF2B5EF4-FFF2-40B4-BE49-F238E27FC236}">
                <a16:creationId xmlns:a16="http://schemas.microsoft.com/office/drawing/2014/main" id="{EA85C889-8D10-45FF-A018-B8AF52885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3048000"/>
            <a:ext cx="7620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/>
              <a:t>z</a:t>
            </a:r>
          </a:p>
        </p:txBody>
      </p:sp>
      <p:sp>
        <p:nvSpPr>
          <p:cNvPr id="12" name="Oval 30">
            <a:extLst>
              <a:ext uri="{FF2B5EF4-FFF2-40B4-BE49-F238E27FC236}">
                <a16:creationId xmlns:a16="http://schemas.microsoft.com/office/drawing/2014/main" id="{7E2E4CB7-2C9A-49B5-BE8F-B22A79FDD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3048000"/>
            <a:ext cx="7620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/>
              <a:t>P</a:t>
            </a:r>
          </a:p>
        </p:txBody>
      </p:sp>
      <p:cxnSp>
        <p:nvCxnSpPr>
          <p:cNvPr id="27670" name="Straight Arrow Connector 28">
            <a:extLst>
              <a:ext uri="{FF2B5EF4-FFF2-40B4-BE49-F238E27FC236}">
                <a16:creationId xmlns:a16="http://schemas.microsoft.com/office/drawing/2014/main" id="{0A47830C-EF13-4CF3-88A6-3B3CC151F48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772400" y="2286000"/>
            <a:ext cx="457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71" name="TextBox 29">
            <a:extLst>
              <a:ext uri="{FF2B5EF4-FFF2-40B4-BE49-F238E27FC236}">
                <a16:creationId xmlns:a16="http://schemas.microsoft.com/office/drawing/2014/main" id="{EA40D4C2-E7BE-4920-9F23-0B59872CA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1" y="1905001"/>
            <a:ext cx="20875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Sentential form</a:t>
            </a:r>
          </a:p>
        </p:txBody>
      </p:sp>
      <p:cxnSp>
        <p:nvCxnSpPr>
          <p:cNvPr id="27672" name="Straight Arrow Connector 33">
            <a:extLst>
              <a:ext uri="{FF2B5EF4-FFF2-40B4-BE49-F238E27FC236}">
                <a16:creationId xmlns:a16="http://schemas.microsoft.com/office/drawing/2014/main" id="{52E1FBAB-D335-44A7-8D06-F6594A0B16E3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4077494" y="4045744"/>
            <a:ext cx="381000" cy="1588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Oval 19">
            <a:extLst>
              <a:ext uri="{FF2B5EF4-FFF2-40B4-BE49-F238E27FC236}">
                <a16:creationId xmlns:a16="http://schemas.microsoft.com/office/drawing/2014/main" id="{026579AD-226D-408F-8FB9-81755EE12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300" y="3962400"/>
            <a:ext cx="6096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/>
              <a:t>y</a:t>
            </a:r>
          </a:p>
        </p:txBody>
      </p:sp>
      <p:cxnSp>
        <p:nvCxnSpPr>
          <p:cNvPr id="17" name="AutoShape 22">
            <a:extLst>
              <a:ext uri="{FF2B5EF4-FFF2-40B4-BE49-F238E27FC236}">
                <a16:creationId xmlns:a16="http://schemas.microsoft.com/office/drawing/2014/main" id="{33F37C82-2D49-46C3-AC3B-F56B2762D744}"/>
              </a:ext>
            </a:extLst>
          </p:cNvPr>
          <p:cNvCxnSpPr>
            <a:cxnSpLocks noChangeShapeType="1"/>
            <a:endCxn id="16" idx="0"/>
          </p:cNvCxnSpPr>
          <p:nvPr/>
        </p:nvCxnSpPr>
        <p:spPr bwMode="auto">
          <a:xfrm rot="5400000">
            <a:off x="8134350" y="3409950"/>
            <a:ext cx="457200" cy="647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24">
            <a:extLst>
              <a:ext uri="{FF2B5EF4-FFF2-40B4-BE49-F238E27FC236}">
                <a16:creationId xmlns:a16="http://schemas.microsoft.com/office/drawing/2014/main" id="{8FEAFA86-B87D-4396-A909-3B5556E2DA74}"/>
              </a:ext>
            </a:extLst>
          </p:cNvPr>
          <p:cNvCxnSpPr>
            <a:cxnSpLocks noChangeShapeType="1"/>
            <a:endCxn id="19" idx="0"/>
          </p:cNvCxnSpPr>
          <p:nvPr/>
        </p:nvCxnSpPr>
        <p:spPr bwMode="auto">
          <a:xfrm rot="16200000" flipH="1">
            <a:off x="8972550" y="3219450"/>
            <a:ext cx="457200" cy="1028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Oval 30">
            <a:extLst>
              <a:ext uri="{FF2B5EF4-FFF2-40B4-BE49-F238E27FC236}">
                <a16:creationId xmlns:a16="http://schemas.microsoft.com/office/drawing/2014/main" id="{C2118CCD-1551-4FEC-A1D8-155CB4051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4500" y="3962400"/>
            <a:ext cx="7620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/>
              <a:t>w</a:t>
            </a:r>
          </a:p>
        </p:txBody>
      </p:sp>
      <p:cxnSp>
        <p:nvCxnSpPr>
          <p:cNvPr id="27677" name="Straight Arrow Connector 21">
            <a:extLst>
              <a:ext uri="{FF2B5EF4-FFF2-40B4-BE49-F238E27FC236}">
                <a16:creationId xmlns:a16="http://schemas.microsoft.com/office/drawing/2014/main" id="{3F030295-4C7A-421E-AED0-2D5B70003716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7811294" y="4609306"/>
            <a:ext cx="381000" cy="1588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78" name="TextBox 22">
            <a:extLst>
              <a:ext uri="{FF2B5EF4-FFF2-40B4-BE49-F238E27FC236}">
                <a16:creationId xmlns:a16="http://schemas.microsoft.com/office/drawing/2014/main" id="{817D5C3C-02F5-4E3C-8CCD-00A2CF970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1" y="4876801"/>
            <a:ext cx="30956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Match, hence advance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The input string pointer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382D266-A73D-4013-83D0-573DEE972EE1}"/>
              </a:ext>
            </a:extLst>
          </p:cNvPr>
          <p:cNvSpPr txBox="1">
            <a:spLocks/>
          </p:cNvSpPr>
          <p:nvPr/>
        </p:nvSpPr>
        <p:spPr>
          <a:xfrm>
            <a:off x="406400" y="152400"/>
            <a:ext cx="843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-228600" algn="l" defTabSz="914400" rtl="0" eaLnBrk="1" latinLnBrk="0" hangingPunct="1">
              <a:lnSpc>
                <a:spcPts val="36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 spc="-150" baseline="0">
                <a:solidFill>
                  <a:srgbClr val="0000F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None/>
              <a:defRPr/>
            </a:pPr>
            <a:r>
              <a:rPr lang="en-US"/>
              <a:t>Backtracking </a:t>
            </a:r>
            <a:r>
              <a:rPr lang="en-US" b="0"/>
              <a:t>- Example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79232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6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>
            <a:extLst>
              <a:ext uri="{FF2B5EF4-FFF2-40B4-BE49-F238E27FC236}">
                <a16:creationId xmlns:a16="http://schemas.microsoft.com/office/drawing/2014/main" id="{777A644B-9FA2-456E-A393-F0E03CFD8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325563"/>
            <a:ext cx="5257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rgbClr val="101141"/>
              </a:buClr>
              <a:buFont typeface="Arial" panose="020B0604020202020204" pitchFamily="34" charset="0"/>
              <a:buNone/>
            </a:pPr>
            <a:r>
              <a:rPr lang="en-US" altLang="en-US" sz="2400"/>
              <a:t>Grammar</a:t>
            </a:r>
            <a:endParaRPr lang="en-US" altLang="en-US" sz="2000" i="1">
              <a:solidFill>
                <a:srgbClr val="996600"/>
              </a:solidFill>
            </a:endParaRPr>
          </a:p>
          <a:p>
            <a:pPr eaLnBrk="1" hangingPunct="1">
              <a:buClr>
                <a:srgbClr val="101141"/>
              </a:buClr>
              <a:buFont typeface="Arial" panose="020B0604020202020204" pitchFamily="34" charset="0"/>
              <a:buNone/>
            </a:pPr>
            <a:endParaRPr lang="en-US" altLang="en-US" sz="2000"/>
          </a:p>
          <a:p>
            <a:pPr eaLnBrk="1" hangingPunct="1">
              <a:buClr>
                <a:srgbClr val="101141"/>
              </a:buClr>
              <a:buFont typeface="Arial" panose="020B0604020202020204" pitchFamily="34" charset="0"/>
              <a:buNone/>
            </a:pPr>
            <a:endParaRPr lang="en-US" altLang="en-US" sz="2400"/>
          </a:p>
          <a:p>
            <a:pPr eaLnBrk="1" hangingPunct="1">
              <a:buClr>
                <a:srgbClr val="101141"/>
              </a:buClr>
              <a:buFont typeface="Arial" panose="020B0604020202020204" pitchFamily="34" charset="0"/>
              <a:buNone/>
            </a:pPr>
            <a:endParaRPr lang="en-US" altLang="en-US" sz="2400"/>
          </a:p>
          <a:p>
            <a:pPr eaLnBrk="1" hangingPunct="1">
              <a:buClr>
                <a:srgbClr val="101141"/>
              </a:buClr>
              <a:buFont typeface="Arial" panose="020B0604020202020204" pitchFamily="34" charset="0"/>
              <a:buNone/>
            </a:pPr>
            <a:endParaRPr lang="en-US" altLang="en-US" sz="2400"/>
          </a:p>
          <a:p>
            <a:pPr eaLnBrk="1" hangingPunct="1">
              <a:buClr>
                <a:srgbClr val="101141"/>
              </a:buClr>
              <a:buFont typeface="Arial" panose="020B0604020202020204" pitchFamily="34" charset="0"/>
              <a:buNone/>
            </a:pPr>
            <a:r>
              <a:rPr lang="en-US" altLang="en-US" sz="2400"/>
              <a:t>Input string   </a:t>
            </a:r>
            <a:r>
              <a:rPr lang="en-US" altLang="en-US" sz="2400">
                <a:latin typeface="Courier New" panose="02070309020205020404" pitchFamily="49" charset="0"/>
              </a:rPr>
              <a:t>x y z</a:t>
            </a:r>
          </a:p>
        </p:txBody>
      </p:sp>
      <p:graphicFrame>
        <p:nvGraphicFramePr>
          <p:cNvPr id="5" name="Group 4">
            <a:extLst>
              <a:ext uri="{FF2B5EF4-FFF2-40B4-BE49-F238E27FC236}">
                <a16:creationId xmlns:a16="http://schemas.microsoft.com/office/drawing/2014/main" id="{AAC6F0EF-D19A-4230-93C8-68FC11EB13F3}"/>
              </a:ext>
            </a:extLst>
          </p:cNvPr>
          <p:cNvGraphicFramePr>
            <a:graphicFrameLocks noGrp="1"/>
          </p:cNvGraphicFramePr>
          <p:nvPr/>
        </p:nvGraphicFramePr>
        <p:xfrm>
          <a:off x="2286000" y="2239964"/>
          <a:ext cx="3352800" cy="1112837"/>
        </p:xfrm>
        <a:graphic>
          <a:graphicData uri="http://schemas.openxmlformats.org/drawingml/2006/table">
            <a:tbl>
              <a:tblPr/>
              <a:tblGrid>
                <a:gridCol w="373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9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#</a:t>
                      </a:r>
                    </a:p>
                  </a:txBody>
                  <a:tcPr marT="45686" marB="456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Production rule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71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T="45686" marB="456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S -&gt;  x P z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P -&gt; 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yw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| y 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687" name="Oval 18">
            <a:extLst>
              <a:ext uri="{FF2B5EF4-FFF2-40B4-BE49-F238E27FC236}">
                <a16:creationId xmlns:a16="http://schemas.microsoft.com/office/drawing/2014/main" id="{C50A63F2-A9AC-44A8-A71F-1749052C7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2087563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/>
              <a:t>S</a:t>
            </a:r>
          </a:p>
        </p:txBody>
      </p:sp>
      <p:sp>
        <p:nvSpPr>
          <p:cNvPr id="7" name="Oval 19">
            <a:extLst>
              <a:ext uri="{FF2B5EF4-FFF2-40B4-BE49-F238E27FC236}">
                <a16:creationId xmlns:a16="http://schemas.microsoft.com/office/drawing/2014/main" id="{70CEC272-4463-413B-90CA-2E0885537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001963"/>
            <a:ext cx="6096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/>
              <a:t>x</a:t>
            </a:r>
          </a:p>
        </p:txBody>
      </p:sp>
      <p:cxnSp>
        <p:nvCxnSpPr>
          <p:cNvPr id="8" name="AutoShape 22">
            <a:extLst>
              <a:ext uri="{FF2B5EF4-FFF2-40B4-BE49-F238E27FC236}">
                <a16:creationId xmlns:a16="http://schemas.microsoft.com/office/drawing/2014/main" id="{8D331B74-E1E5-4067-AD40-F688F1D87CFC}"/>
              </a:ext>
            </a:extLst>
          </p:cNvPr>
          <p:cNvCxnSpPr>
            <a:cxnSpLocks noChangeShapeType="1"/>
            <a:stCxn id="28687" idx="4"/>
            <a:endCxn id="7" idx="0"/>
          </p:cNvCxnSpPr>
          <p:nvPr/>
        </p:nvCxnSpPr>
        <p:spPr bwMode="auto">
          <a:xfrm rot="5400000">
            <a:off x="8020050" y="2449513"/>
            <a:ext cx="457200" cy="647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23">
            <a:extLst>
              <a:ext uri="{FF2B5EF4-FFF2-40B4-BE49-F238E27FC236}">
                <a16:creationId xmlns:a16="http://schemas.microsoft.com/office/drawing/2014/main" id="{4CF101D0-9584-41EB-94FE-1B9F301B87AA}"/>
              </a:ext>
            </a:extLst>
          </p:cNvPr>
          <p:cNvCxnSpPr>
            <a:cxnSpLocks noChangeShapeType="1"/>
            <a:stCxn id="28687" idx="4"/>
          </p:cNvCxnSpPr>
          <p:nvPr/>
        </p:nvCxnSpPr>
        <p:spPr bwMode="auto">
          <a:xfrm rot="16200000" flipH="1">
            <a:off x="8439150" y="2678113"/>
            <a:ext cx="457200" cy="190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24">
            <a:extLst>
              <a:ext uri="{FF2B5EF4-FFF2-40B4-BE49-F238E27FC236}">
                <a16:creationId xmlns:a16="http://schemas.microsoft.com/office/drawing/2014/main" id="{1E97B270-6BBE-46D8-BB78-8F016525EC2B}"/>
              </a:ext>
            </a:extLst>
          </p:cNvPr>
          <p:cNvCxnSpPr>
            <a:cxnSpLocks noChangeShapeType="1"/>
            <a:stCxn id="28687" idx="4"/>
            <a:endCxn id="11" idx="0"/>
          </p:cNvCxnSpPr>
          <p:nvPr/>
        </p:nvCxnSpPr>
        <p:spPr bwMode="auto">
          <a:xfrm rot="16200000" flipH="1">
            <a:off x="8858250" y="2259013"/>
            <a:ext cx="457200" cy="1028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Oval 30">
            <a:extLst>
              <a:ext uri="{FF2B5EF4-FFF2-40B4-BE49-F238E27FC236}">
                <a16:creationId xmlns:a16="http://schemas.microsoft.com/office/drawing/2014/main" id="{A3312F57-9A61-4279-9022-A5212E48A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3001963"/>
            <a:ext cx="7620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/>
              <a:t>z</a:t>
            </a:r>
          </a:p>
        </p:txBody>
      </p:sp>
      <p:sp>
        <p:nvSpPr>
          <p:cNvPr id="12" name="Oval 30">
            <a:extLst>
              <a:ext uri="{FF2B5EF4-FFF2-40B4-BE49-F238E27FC236}">
                <a16:creationId xmlns:a16="http://schemas.microsoft.com/office/drawing/2014/main" id="{18C5EA03-AF34-45C2-A3AF-A00ABB166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3001963"/>
            <a:ext cx="7620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/>
              <a:t>P</a:t>
            </a:r>
          </a:p>
        </p:txBody>
      </p:sp>
      <p:cxnSp>
        <p:nvCxnSpPr>
          <p:cNvPr id="28694" name="Straight Arrow Connector 28">
            <a:extLst>
              <a:ext uri="{FF2B5EF4-FFF2-40B4-BE49-F238E27FC236}">
                <a16:creationId xmlns:a16="http://schemas.microsoft.com/office/drawing/2014/main" id="{2841830B-C670-4E58-8966-A0F374E4AF0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772400" y="2239964"/>
            <a:ext cx="4572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5" name="TextBox 29">
            <a:extLst>
              <a:ext uri="{FF2B5EF4-FFF2-40B4-BE49-F238E27FC236}">
                <a16:creationId xmlns:a16="http://schemas.microsoft.com/office/drawing/2014/main" id="{B0241762-5EC7-4D94-AB5E-BB6C766AD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1" y="1858963"/>
            <a:ext cx="20875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Sentential form</a:t>
            </a:r>
          </a:p>
        </p:txBody>
      </p:sp>
      <p:cxnSp>
        <p:nvCxnSpPr>
          <p:cNvPr id="28696" name="Straight Arrow Connector 33">
            <a:extLst>
              <a:ext uri="{FF2B5EF4-FFF2-40B4-BE49-F238E27FC236}">
                <a16:creationId xmlns:a16="http://schemas.microsoft.com/office/drawing/2014/main" id="{C0CD1A8F-EFA7-4EC9-93E5-FB2D68AFB67F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4458494" y="3991769"/>
            <a:ext cx="381000" cy="1588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Oval 19">
            <a:extLst>
              <a:ext uri="{FF2B5EF4-FFF2-40B4-BE49-F238E27FC236}">
                <a16:creationId xmlns:a16="http://schemas.microsoft.com/office/drawing/2014/main" id="{41E637AA-4646-471F-A9C9-A0C92E44B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300" y="3916363"/>
            <a:ext cx="6096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/>
              <a:t>y</a:t>
            </a:r>
          </a:p>
        </p:txBody>
      </p:sp>
      <p:cxnSp>
        <p:nvCxnSpPr>
          <p:cNvPr id="17" name="AutoShape 22">
            <a:extLst>
              <a:ext uri="{FF2B5EF4-FFF2-40B4-BE49-F238E27FC236}">
                <a16:creationId xmlns:a16="http://schemas.microsoft.com/office/drawing/2014/main" id="{3777720D-FF21-4DA7-8253-34621D24F235}"/>
              </a:ext>
            </a:extLst>
          </p:cNvPr>
          <p:cNvCxnSpPr>
            <a:cxnSpLocks noChangeShapeType="1"/>
            <a:endCxn id="16" idx="0"/>
          </p:cNvCxnSpPr>
          <p:nvPr/>
        </p:nvCxnSpPr>
        <p:spPr bwMode="auto">
          <a:xfrm rot="5400000">
            <a:off x="8134350" y="3363913"/>
            <a:ext cx="457200" cy="647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24">
            <a:extLst>
              <a:ext uri="{FF2B5EF4-FFF2-40B4-BE49-F238E27FC236}">
                <a16:creationId xmlns:a16="http://schemas.microsoft.com/office/drawing/2014/main" id="{294C83AC-D778-4BD7-9C34-D9DF43ACA279}"/>
              </a:ext>
            </a:extLst>
          </p:cNvPr>
          <p:cNvCxnSpPr>
            <a:cxnSpLocks noChangeShapeType="1"/>
            <a:endCxn id="19" idx="0"/>
          </p:cNvCxnSpPr>
          <p:nvPr/>
        </p:nvCxnSpPr>
        <p:spPr bwMode="auto">
          <a:xfrm rot="16200000" flipH="1">
            <a:off x="8972550" y="3173413"/>
            <a:ext cx="457200" cy="1028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Oval 30">
            <a:extLst>
              <a:ext uri="{FF2B5EF4-FFF2-40B4-BE49-F238E27FC236}">
                <a16:creationId xmlns:a16="http://schemas.microsoft.com/office/drawing/2014/main" id="{1A764F0F-BEC2-4119-82A6-B3FFB6866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4500" y="3916363"/>
            <a:ext cx="7620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/>
              <a:t>w</a:t>
            </a:r>
          </a:p>
        </p:txBody>
      </p:sp>
      <p:cxnSp>
        <p:nvCxnSpPr>
          <p:cNvPr id="28701" name="Straight Arrow Connector 21">
            <a:extLst>
              <a:ext uri="{FF2B5EF4-FFF2-40B4-BE49-F238E27FC236}">
                <a16:creationId xmlns:a16="http://schemas.microsoft.com/office/drawing/2014/main" id="{438695E6-E58F-47BC-B23C-BFE126B665FA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9487694" y="4563269"/>
            <a:ext cx="381000" cy="1588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02" name="TextBox 24">
            <a:extLst>
              <a:ext uri="{FF2B5EF4-FFF2-40B4-BE49-F238E27FC236}">
                <a16:creationId xmlns:a16="http://schemas.microsoft.com/office/drawing/2014/main" id="{AA3DA43F-33D1-4059-86CE-CD374FFE0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4754564"/>
            <a:ext cx="231775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Mismatch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Hence backtrack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And use other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Production of 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A455B40-7B8F-4402-8A79-50B97E7CB939}"/>
                  </a:ext>
                </a:extLst>
              </p14:cNvPr>
              <p14:cNvContentPartPr/>
              <p14:nvPr/>
            </p14:nvContentPartPr>
            <p14:xfrm>
              <a:off x="3390600" y="3321720"/>
              <a:ext cx="17892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A455B40-7B8F-4402-8A79-50B97E7CB9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81240" y="3312360"/>
                <a:ext cx="19764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074F8C2-117D-4E33-8C3A-A14E17985202}"/>
              </a:ext>
            </a:extLst>
          </p:cNvPr>
          <p:cNvSpPr txBox="1">
            <a:spLocks/>
          </p:cNvSpPr>
          <p:nvPr/>
        </p:nvSpPr>
        <p:spPr>
          <a:xfrm>
            <a:off x="406400" y="152400"/>
            <a:ext cx="843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-228600" algn="l" defTabSz="914400" rtl="0" eaLnBrk="1" latinLnBrk="0" hangingPunct="1">
              <a:lnSpc>
                <a:spcPts val="36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 spc="-150" baseline="0">
                <a:solidFill>
                  <a:srgbClr val="0000F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None/>
              <a:defRPr/>
            </a:pPr>
            <a:r>
              <a:rPr lang="en-US"/>
              <a:t>Backtracking </a:t>
            </a:r>
            <a:r>
              <a:rPr lang="en-US" b="0"/>
              <a:t>- Example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69095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6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>
            <a:extLst>
              <a:ext uri="{FF2B5EF4-FFF2-40B4-BE49-F238E27FC236}">
                <a16:creationId xmlns:a16="http://schemas.microsoft.com/office/drawing/2014/main" id="{88DD65E4-0A66-40C0-ADEA-E1612C07B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371600"/>
            <a:ext cx="5257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rgbClr val="101141"/>
              </a:buClr>
              <a:buFont typeface="Arial" panose="020B0604020202020204" pitchFamily="34" charset="0"/>
              <a:buNone/>
            </a:pPr>
            <a:r>
              <a:rPr lang="en-US" altLang="en-US" sz="2400"/>
              <a:t>Grammar</a:t>
            </a:r>
            <a:endParaRPr lang="en-US" altLang="en-US" sz="2000" i="1">
              <a:solidFill>
                <a:srgbClr val="996600"/>
              </a:solidFill>
            </a:endParaRPr>
          </a:p>
          <a:p>
            <a:pPr eaLnBrk="1" hangingPunct="1">
              <a:buClr>
                <a:srgbClr val="101141"/>
              </a:buClr>
              <a:buFont typeface="Arial" panose="020B0604020202020204" pitchFamily="34" charset="0"/>
              <a:buNone/>
            </a:pPr>
            <a:endParaRPr lang="en-US" altLang="en-US" sz="2000"/>
          </a:p>
          <a:p>
            <a:pPr eaLnBrk="1" hangingPunct="1">
              <a:buClr>
                <a:srgbClr val="101141"/>
              </a:buClr>
              <a:buFont typeface="Arial" panose="020B0604020202020204" pitchFamily="34" charset="0"/>
              <a:buNone/>
            </a:pPr>
            <a:endParaRPr lang="en-US" altLang="en-US" sz="2400"/>
          </a:p>
          <a:p>
            <a:pPr eaLnBrk="1" hangingPunct="1">
              <a:buClr>
                <a:srgbClr val="101141"/>
              </a:buClr>
              <a:buFont typeface="Arial" panose="020B0604020202020204" pitchFamily="34" charset="0"/>
              <a:buNone/>
            </a:pPr>
            <a:endParaRPr lang="en-US" altLang="en-US" sz="2400"/>
          </a:p>
          <a:p>
            <a:pPr eaLnBrk="1" hangingPunct="1">
              <a:buClr>
                <a:srgbClr val="101141"/>
              </a:buClr>
              <a:buFont typeface="Arial" panose="020B0604020202020204" pitchFamily="34" charset="0"/>
              <a:buNone/>
            </a:pPr>
            <a:endParaRPr lang="en-US" altLang="en-US" sz="2400"/>
          </a:p>
          <a:p>
            <a:pPr eaLnBrk="1" hangingPunct="1">
              <a:buClr>
                <a:srgbClr val="101141"/>
              </a:buClr>
              <a:buFont typeface="Arial" panose="020B0604020202020204" pitchFamily="34" charset="0"/>
              <a:buNone/>
            </a:pPr>
            <a:r>
              <a:rPr lang="en-US" altLang="en-US" sz="2400"/>
              <a:t>Input string   </a:t>
            </a:r>
            <a:r>
              <a:rPr lang="en-US" altLang="en-US" sz="2400">
                <a:latin typeface="Courier New" panose="02070309020205020404" pitchFamily="49" charset="0"/>
              </a:rPr>
              <a:t>x y z</a:t>
            </a:r>
          </a:p>
        </p:txBody>
      </p:sp>
      <p:graphicFrame>
        <p:nvGraphicFramePr>
          <p:cNvPr id="18" name="Group 4">
            <a:extLst>
              <a:ext uri="{FF2B5EF4-FFF2-40B4-BE49-F238E27FC236}">
                <a16:creationId xmlns:a16="http://schemas.microsoft.com/office/drawing/2014/main" id="{66F68001-8375-43EC-86A5-7D6F766F7B9F}"/>
              </a:ext>
            </a:extLst>
          </p:cNvPr>
          <p:cNvGraphicFramePr>
            <a:graphicFrameLocks noGrp="1"/>
          </p:cNvGraphicFramePr>
          <p:nvPr/>
        </p:nvGraphicFramePr>
        <p:xfrm>
          <a:off x="2286000" y="2286000"/>
          <a:ext cx="3352800" cy="1112838"/>
        </p:xfrm>
        <a:graphic>
          <a:graphicData uri="http://schemas.openxmlformats.org/drawingml/2006/table">
            <a:tbl>
              <a:tblPr/>
              <a:tblGrid>
                <a:gridCol w="373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9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#</a:t>
                      </a:r>
                    </a:p>
                  </a:txBody>
                  <a:tcPr marT="45686" marB="456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Production rule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71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T="45686" marB="456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S -&gt;  x P z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P -&gt; 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yw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| y 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711" name="Oval 18">
            <a:extLst>
              <a:ext uri="{FF2B5EF4-FFF2-40B4-BE49-F238E27FC236}">
                <a16:creationId xmlns:a16="http://schemas.microsoft.com/office/drawing/2014/main" id="{4A123398-A2B1-4C40-96B0-B00638DF3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21336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/>
              <a:t>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82A752F-5BCA-4BF4-8B5A-5855692B0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048000"/>
            <a:ext cx="6096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/>
              <a:t>x</a:t>
            </a:r>
          </a:p>
        </p:txBody>
      </p:sp>
      <p:cxnSp>
        <p:nvCxnSpPr>
          <p:cNvPr id="21" name="AutoShape 22">
            <a:extLst>
              <a:ext uri="{FF2B5EF4-FFF2-40B4-BE49-F238E27FC236}">
                <a16:creationId xmlns:a16="http://schemas.microsoft.com/office/drawing/2014/main" id="{F9A1B597-FBAB-4525-A503-DDA81741DEC2}"/>
              </a:ext>
            </a:extLst>
          </p:cNvPr>
          <p:cNvCxnSpPr>
            <a:cxnSpLocks noChangeShapeType="1"/>
            <a:stCxn id="29711" idx="4"/>
            <a:endCxn id="20" idx="0"/>
          </p:cNvCxnSpPr>
          <p:nvPr/>
        </p:nvCxnSpPr>
        <p:spPr bwMode="auto">
          <a:xfrm rot="5400000">
            <a:off x="8020050" y="2495550"/>
            <a:ext cx="457200" cy="647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23">
            <a:extLst>
              <a:ext uri="{FF2B5EF4-FFF2-40B4-BE49-F238E27FC236}">
                <a16:creationId xmlns:a16="http://schemas.microsoft.com/office/drawing/2014/main" id="{D493D574-EBD0-43E7-BE9E-CCD539BFF485}"/>
              </a:ext>
            </a:extLst>
          </p:cNvPr>
          <p:cNvCxnSpPr>
            <a:cxnSpLocks noChangeShapeType="1"/>
            <a:stCxn id="29711" idx="4"/>
          </p:cNvCxnSpPr>
          <p:nvPr/>
        </p:nvCxnSpPr>
        <p:spPr bwMode="auto">
          <a:xfrm rot="16200000" flipH="1">
            <a:off x="8439150" y="2724150"/>
            <a:ext cx="457200" cy="190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24">
            <a:extLst>
              <a:ext uri="{FF2B5EF4-FFF2-40B4-BE49-F238E27FC236}">
                <a16:creationId xmlns:a16="http://schemas.microsoft.com/office/drawing/2014/main" id="{547C6E2F-3FFE-4151-9249-2410017CDA18}"/>
              </a:ext>
            </a:extLst>
          </p:cNvPr>
          <p:cNvCxnSpPr>
            <a:cxnSpLocks noChangeShapeType="1"/>
            <a:stCxn id="29711" idx="4"/>
            <a:endCxn id="24" idx="0"/>
          </p:cNvCxnSpPr>
          <p:nvPr/>
        </p:nvCxnSpPr>
        <p:spPr bwMode="auto">
          <a:xfrm rot="16200000" flipH="1">
            <a:off x="8858250" y="2305050"/>
            <a:ext cx="457200" cy="1028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Oval 30">
            <a:extLst>
              <a:ext uri="{FF2B5EF4-FFF2-40B4-BE49-F238E27FC236}">
                <a16:creationId xmlns:a16="http://schemas.microsoft.com/office/drawing/2014/main" id="{61D66C77-2515-4CFF-A8E7-38E93FD61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3048000"/>
            <a:ext cx="7620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/>
              <a:t>z</a:t>
            </a:r>
          </a:p>
        </p:txBody>
      </p:sp>
      <p:sp>
        <p:nvSpPr>
          <p:cNvPr id="25" name="Oval 30">
            <a:extLst>
              <a:ext uri="{FF2B5EF4-FFF2-40B4-BE49-F238E27FC236}">
                <a16:creationId xmlns:a16="http://schemas.microsoft.com/office/drawing/2014/main" id="{1C61D035-AAF6-455F-BB05-7451462A1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3048000"/>
            <a:ext cx="7620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/>
              <a:t>P</a:t>
            </a:r>
          </a:p>
        </p:txBody>
      </p:sp>
      <p:cxnSp>
        <p:nvCxnSpPr>
          <p:cNvPr id="29718" name="Straight Arrow Connector 28">
            <a:extLst>
              <a:ext uri="{FF2B5EF4-FFF2-40B4-BE49-F238E27FC236}">
                <a16:creationId xmlns:a16="http://schemas.microsoft.com/office/drawing/2014/main" id="{44E6FD3D-535D-424D-9E93-7B9D2321200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772400" y="2286000"/>
            <a:ext cx="457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9" name="TextBox 29">
            <a:extLst>
              <a:ext uri="{FF2B5EF4-FFF2-40B4-BE49-F238E27FC236}">
                <a16:creationId xmlns:a16="http://schemas.microsoft.com/office/drawing/2014/main" id="{8212990F-1125-447D-A287-92734E4A6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1" y="1905001"/>
            <a:ext cx="20875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Sentential form</a:t>
            </a:r>
          </a:p>
        </p:txBody>
      </p:sp>
      <p:cxnSp>
        <p:nvCxnSpPr>
          <p:cNvPr id="29720" name="Straight Arrow Connector 33">
            <a:extLst>
              <a:ext uri="{FF2B5EF4-FFF2-40B4-BE49-F238E27FC236}">
                <a16:creationId xmlns:a16="http://schemas.microsoft.com/office/drawing/2014/main" id="{10E4B83B-C082-48A6-97D2-A9E26E52EC80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4077494" y="4112419"/>
            <a:ext cx="381000" cy="1588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Oval 19">
            <a:extLst>
              <a:ext uri="{FF2B5EF4-FFF2-40B4-BE49-F238E27FC236}">
                <a16:creationId xmlns:a16="http://schemas.microsoft.com/office/drawing/2014/main" id="{B0290E08-82E0-452A-A8D3-01C4AFF94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4267200"/>
            <a:ext cx="6096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/>
              <a:t>y</a:t>
            </a:r>
          </a:p>
        </p:txBody>
      </p:sp>
      <p:cxnSp>
        <p:nvCxnSpPr>
          <p:cNvPr id="30" name="AutoShape 22">
            <a:extLst>
              <a:ext uri="{FF2B5EF4-FFF2-40B4-BE49-F238E27FC236}">
                <a16:creationId xmlns:a16="http://schemas.microsoft.com/office/drawing/2014/main" id="{2D6AEF33-03F0-4E7E-B5B3-2CBDCA91C208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8306594" y="3885406"/>
            <a:ext cx="7620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B813123-BDAE-4B68-A2AA-AFAC49F408AF}"/>
              </a:ext>
            </a:extLst>
          </p:cNvPr>
          <p:cNvSpPr txBox="1">
            <a:spLocks/>
          </p:cNvSpPr>
          <p:nvPr/>
        </p:nvSpPr>
        <p:spPr>
          <a:xfrm>
            <a:off x="406400" y="152400"/>
            <a:ext cx="843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-228600" algn="l" defTabSz="914400" rtl="0" eaLnBrk="1" latinLnBrk="0" hangingPunct="1">
              <a:lnSpc>
                <a:spcPts val="36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 spc="-150" baseline="0">
                <a:solidFill>
                  <a:srgbClr val="0000F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None/>
              <a:defRPr/>
            </a:pPr>
            <a:r>
              <a:rPr lang="en-US"/>
              <a:t>Backtracking </a:t>
            </a:r>
            <a:r>
              <a:rPr lang="en-US" b="0"/>
              <a:t>- Example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09152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  <p:bldP spid="25" grpId="0" animBg="1"/>
      <p:bldP spid="2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>
            <a:extLst>
              <a:ext uri="{FF2B5EF4-FFF2-40B4-BE49-F238E27FC236}">
                <a16:creationId xmlns:a16="http://schemas.microsoft.com/office/drawing/2014/main" id="{06079F7E-B1C9-44BA-8BC6-3C9295F06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371600"/>
            <a:ext cx="5257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rgbClr val="101141"/>
              </a:buClr>
              <a:buFont typeface="Arial" panose="020B0604020202020204" pitchFamily="34" charset="0"/>
              <a:buNone/>
            </a:pPr>
            <a:r>
              <a:rPr lang="en-US" altLang="en-US" sz="2400"/>
              <a:t>Grammar</a:t>
            </a:r>
            <a:endParaRPr lang="en-US" altLang="en-US" sz="2000" i="1">
              <a:solidFill>
                <a:srgbClr val="996600"/>
              </a:solidFill>
            </a:endParaRPr>
          </a:p>
          <a:p>
            <a:pPr eaLnBrk="1" hangingPunct="1">
              <a:buClr>
                <a:srgbClr val="101141"/>
              </a:buClr>
              <a:buFont typeface="Arial" panose="020B0604020202020204" pitchFamily="34" charset="0"/>
              <a:buNone/>
            </a:pPr>
            <a:endParaRPr lang="en-US" altLang="en-US" sz="2000"/>
          </a:p>
          <a:p>
            <a:pPr eaLnBrk="1" hangingPunct="1">
              <a:buClr>
                <a:srgbClr val="101141"/>
              </a:buClr>
              <a:buFont typeface="Arial" panose="020B0604020202020204" pitchFamily="34" charset="0"/>
              <a:buNone/>
            </a:pPr>
            <a:endParaRPr lang="en-US" altLang="en-US" sz="2400"/>
          </a:p>
          <a:p>
            <a:pPr eaLnBrk="1" hangingPunct="1">
              <a:buClr>
                <a:srgbClr val="101141"/>
              </a:buClr>
              <a:buFont typeface="Arial" panose="020B0604020202020204" pitchFamily="34" charset="0"/>
              <a:buNone/>
            </a:pPr>
            <a:endParaRPr lang="en-US" altLang="en-US" sz="2400"/>
          </a:p>
          <a:p>
            <a:pPr eaLnBrk="1" hangingPunct="1">
              <a:buClr>
                <a:srgbClr val="101141"/>
              </a:buClr>
              <a:buFont typeface="Arial" panose="020B0604020202020204" pitchFamily="34" charset="0"/>
              <a:buNone/>
            </a:pPr>
            <a:endParaRPr lang="en-US" altLang="en-US" sz="2400"/>
          </a:p>
          <a:p>
            <a:pPr eaLnBrk="1" hangingPunct="1">
              <a:buClr>
                <a:srgbClr val="101141"/>
              </a:buClr>
              <a:buFont typeface="Arial" panose="020B0604020202020204" pitchFamily="34" charset="0"/>
              <a:buNone/>
            </a:pPr>
            <a:r>
              <a:rPr lang="en-US" altLang="en-US" sz="2400"/>
              <a:t>Input string   </a:t>
            </a:r>
            <a:r>
              <a:rPr lang="en-US" altLang="en-US" sz="2400">
                <a:latin typeface="Courier New" panose="02070309020205020404" pitchFamily="49" charset="0"/>
              </a:rPr>
              <a:t>x y z</a:t>
            </a:r>
          </a:p>
        </p:txBody>
      </p:sp>
      <p:graphicFrame>
        <p:nvGraphicFramePr>
          <p:cNvPr id="5" name="Group 4">
            <a:extLst>
              <a:ext uri="{FF2B5EF4-FFF2-40B4-BE49-F238E27FC236}">
                <a16:creationId xmlns:a16="http://schemas.microsoft.com/office/drawing/2014/main" id="{1315F968-5AED-4B39-8175-5FB0E18F23C0}"/>
              </a:ext>
            </a:extLst>
          </p:cNvPr>
          <p:cNvGraphicFramePr>
            <a:graphicFrameLocks noGrp="1"/>
          </p:cNvGraphicFramePr>
          <p:nvPr/>
        </p:nvGraphicFramePr>
        <p:xfrm>
          <a:off x="2286000" y="2286000"/>
          <a:ext cx="3352800" cy="1112838"/>
        </p:xfrm>
        <a:graphic>
          <a:graphicData uri="http://schemas.openxmlformats.org/drawingml/2006/table">
            <a:tbl>
              <a:tblPr/>
              <a:tblGrid>
                <a:gridCol w="373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9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#</a:t>
                      </a:r>
                    </a:p>
                  </a:txBody>
                  <a:tcPr marT="45686" marB="456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Production rule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71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T="45686" marB="456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S -&gt;  x P z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P -&gt; 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yw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| y 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735" name="Oval 18">
            <a:extLst>
              <a:ext uri="{FF2B5EF4-FFF2-40B4-BE49-F238E27FC236}">
                <a16:creationId xmlns:a16="http://schemas.microsoft.com/office/drawing/2014/main" id="{A773C6AF-E8DB-4F3F-A82A-7A559C1A1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21336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/>
              <a:t>S</a:t>
            </a:r>
          </a:p>
        </p:txBody>
      </p:sp>
      <p:sp>
        <p:nvSpPr>
          <p:cNvPr id="7" name="Oval 19">
            <a:extLst>
              <a:ext uri="{FF2B5EF4-FFF2-40B4-BE49-F238E27FC236}">
                <a16:creationId xmlns:a16="http://schemas.microsoft.com/office/drawing/2014/main" id="{036A6110-7618-4AFD-88E8-9B4830D4F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048000"/>
            <a:ext cx="6096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/>
              <a:t>x</a:t>
            </a:r>
          </a:p>
        </p:txBody>
      </p:sp>
      <p:cxnSp>
        <p:nvCxnSpPr>
          <p:cNvPr id="8" name="AutoShape 22">
            <a:extLst>
              <a:ext uri="{FF2B5EF4-FFF2-40B4-BE49-F238E27FC236}">
                <a16:creationId xmlns:a16="http://schemas.microsoft.com/office/drawing/2014/main" id="{691E006A-9886-4D2B-AFFA-B6B2F274C4D2}"/>
              </a:ext>
            </a:extLst>
          </p:cNvPr>
          <p:cNvCxnSpPr>
            <a:cxnSpLocks noChangeShapeType="1"/>
            <a:stCxn id="30735" idx="4"/>
            <a:endCxn id="7" idx="0"/>
          </p:cNvCxnSpPr>
          <p:nvPr/>
        </p:nvCxnSpPr>
        <p:spPr bwMode="auto">
          <a:xfrm rot="5400000">
            <a:off x="8020050" y="2495550"/>
            <a:ext cx="457200" cy="647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23">
            <a:extLst>
              <a:ext uri="{FF2B5EF4-FFF2-40B4-BE49-F238E27FC236}">
                <a16:creationId xmlns:a16="http://schemas.microsoft.com/office/drawing/2014/main" id="{2A825FB9-C045-40F6-8BB7-C4658AF196B1}"/>
              </a:ext>
            </a:extLst>
          </p:cNvPr>
          <p:cNvCxnSpPr>
            <a:cxnSpLocks noChangeShapeType="1"/>
            <a:stCxn id="30735" idx="4"/>
          </p:cNvCxnSpPr>
          <p:nvPr/>
        </p:nvCxnSpPr>
        <p:spPr bwMode="auto">
          <a:xfrm rot="16200000" flipH="1">
            <a:off x="8439150" y="2724150"/>
            <a:ext cx="457200" cy="190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24">
            <a:extLst>
              <a:ext uri="{FF2B5EF4-FFF2-40B4-BE49-F238E27FC236}">
                <a16:creationId xmlns:a16="http://schemas.microsoft.com/office/drawing/2014/main" id="{7C293CD8-5054-4F6A-948E-92671AC1010C}"/>
              </a:ext>
            </a:extLst>
          </p:cNvPr>
          <p:cNvCxnSpPr>
            <a:cxnSpLocks noChangeShapeType="1"/>
            <a:stCxn id="30735" idx="4"/>
            <a:endCxn id="11" idx="0"/>
          </p:cNvCxnSpPr>
          <p:nvPr/>
        </p:nvCxnSpPr>
        <p:spPr bwMode="auto">
          <a:xfrm rot="16200000" flipH="1">
            <a:off x="8858250" y="2305050"/>
            <a:ext cx="457200" cy="1028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Oval 30">
            <a:extLst>
              <a:ext uri="{FF2B5EF4-FFF2-40B4-BE49-F238E27FC236}">
                <a16:creationId xmlns:a16="http://schemas.microsoft.com/office/drawing/2014/main" id="{EBC82690-6137-4019-8532-665E78A95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3048000"/>
            <a:ext cx="7620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/>
              <a:t>z</a:t>
            </a:r>
          </a:p>
        </p:txBody>
      </p:sp>
      <p:sp>
        <p:nvSpPr>
          <p:cNvPr id="12" name="Oval 30">
            <a:extLst>
              <a:ext uri="{FF2B5EF4-FFF2-40B4-BE49-F238E27FC236}">
                <a16:creationId xmlns:a16="http://schemas.microsoft.com/office/drawing/2014/main" id="{FEEC3306-CF45-4C2A-BF86-3CE866BE9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3048000"/>
            <a:ext cx="7620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/>
              <a:t>P</a:t>
            </a:r>
          </a:p>
        </p:txBody>
      </p:sp>
      <p:cxnSp>
        <p:nvCxnSpPr>
          <p:cNvPr id="30742" name="Straight Arrow Connector 28">
            <a:extLst>
              <a:ext uri="{FF2B5EF4-FFF2-40B4-BE49-F238E27FC236}">
                <a16:creationId xmlns:a16="http://schemas.microsoft.com/office/drawing/2014/main" id="{1249912E-6DE4-444F-A92A-718373C03A5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772400" y="2286000"/>
            <a:ext cx="457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43" name="TextBox 29">
            <a:extLst>
              <a:ext uri="{FF2B5EF4-FFF2-40B4-BE49-F238E27FC236}">
                <a16:creationId xmlns:a16="http://schemas.microsoft.com/office/drawing/2014/main" id="{D274BA53-CCBE-4E41-956B-2F8332B90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1" y="1905001"/>
            <a:ext cx="20875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Sentential form</a:t>
            </a:r>
          </a:p>
        </p:txBody>
      </p:sp>
      <p:cxnSp>
        <p:nvCxnSpPr>
          <p:cNvPr id="30744" name="Straight Arrow Connector 33">
            <a:extLst>
              <a:ext uri="{FF2B5EF4-FFF2-40B4-BE49-F238E27FC236}">
                <a16:creationId xmlns:a16="http://schemas.microsoft.com/office/drawing/2014/main" id="{508DE2F1-5177-47F1-8B0A-729074EF386A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4433094" y="4015581"/>
            <a:ext cx="381000" cy="1588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Oval 19">
            <a:extLst>
              <a:ext uri="{FF2B5EF4-FFF2-40B4-BE49-F238E27FC236}">
                <a16:creationId xmlns:a16="http://schemas.microsoft.com/office/drawing/2014/main" id="{B554B344-92FB-40E1-9323-210D793CB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4267200"/>
            <a:ext cx="6096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/>
              <a:t>y</a:t>
            </a:r>
          </a:p>
        </p:txBody>
      </p:sp>
      <p:cxnSp>
        <p:nvCxnSpPr>
          <p:cNvPr id="17" name="AutoShape 22">
            <a:extLst>
              <a:ext uri="{FF2B5EF4-FFF2-40B4-BE49-F238E27FC236}">
                <a16:creationId xmlns:a16="http://schemas.microsoft.com/office/drawing/2014/main" id="{F75D77AC-183B-4C80-9F0A-E4CB124F8C26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8306594" y="3885406"/>
            <a:ext cx="7620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7" name="Straight Arrow Connector 26">
            <a:extLst>
              <a:ext uri="{FF2B5EF4-FFF2-40B4-BE49-F238E27FC236}">
                <a16:creationId xmlns:a16="http://schemas.microsoft.com/office/drawing/2014/main" id="{B4EAF409-D958-4F0B-B149-58706E24FC58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8839994" y="4190206"/>
            <a:ext cx="1371600" cy="1588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48" name="TextBox 27">
            <a:extLst>
              <a:ext uri="{FF2B5EF4-FFF2-40B4-BE49-F238E27FC236}">
                <a16:creationId xmlns:a16="http://schemas.microsoft.com/office/drawing/2014/main" id="{31C8D1FF-013F-4E3D-99CF-117A85E66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6888" y="4960938"/>
            <a:ext cx="255111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Matching done for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entire string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0576622-E7CD-4D9D-8A57-AF0771788C3F}"/>
              </a:ext>
            </a:extLst>
          </p:cNvPr>
          <p:cNvSpPr txBox="1">
            <a:spLocks/>
          </p:cNvSpPr>
          <p:nvPr/>
        </p:nvSpPr>
        <p:spPr>
          <a:xfrm>
            <a:off x="406400" y="152400"/>
            <a:ext cx="843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-228600" algn="l" defTabSz="914400" rtl="0" eaLnBrk="1" latinLnBrk="0" hangingPunct="1">
              <a:lnSpc>
                <a:spcPts val="36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 spc="-150" baseline="0">
                <a:solidFill>
                  <a:srgbClr val="0000F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None/>
              <a:defRPr/>
            </a:pPr>
            <a:r>
              <a:rPr lang="en-US"/>
              <a:t>Backtracking </a:t>
            </a:r>
            <a:r>
              <a:rPr lang="en-US" b="0"/>
              <a:t>- Example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82172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F5706B-A92C-42CD-B73D-6EAF57510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27322" y="1493838"/>
            <a:ext cx="11506522" cy="4525963"/>
          </a:xfrm>
        </p:spPr>
        <p:txBody>
          <a:bodyPr>
            <a:normAutofit lnSpcReduction="10000"/>
          </a:bodyPr>
          <a:lstStyle/>
          <a:p>
            <a:pPr lvl="1"/>
            <a:r>
              <a:rPr lang="en-US" altLang="en-US" sz="2800" dirty="0"/>
              <a:t>Write a parse method for each nonterminal in the grammar</a:t>
            </a:r>
          </a:p>
          <a:p>
            <a:pPr lvl="2"/>
            <a:r>
              <a:rPr lang="en-US" altLang="en-US" sz="3600" dirty="0"/>
              <a:t>Each parse method should get the tokens it needs, and </a:t>
            </a:r>
            <a:r>
              <a:rPr lang="en-US" altLang="en-US" sz="3600" i="1" dirty="0"/>
              <a:t>only</a:t>
            </a:r>
            <a:r>
              <a:rPr lang="en-US" altLang="en-US" sz="3600" dirty="0"/>
              <a:t> those tokens</a:t>
            </a:r>
          </a:p>
          <a:p>
            <a:pPr lvl="3"/>
            <a:r>
              <a:rPr lang="en-US" altLang="en-US" sz="3200" dirty="0"/>
              <a:t>Those tokens (usually) go on the stack</a:t>
            </a:r>
          </a:p>
          <a:p>
            <a:pPr lvl="2"/>
            <a:r>
              <a:rPr lang="en-US" altLang="en-US" sz="3600" dirty="0"/>
              <a:t>Each parse method may call other parse methods, and expect those methods to leave their results on the stack</a:t>
            </a:r>
          </a:p>
          <a:p>
            <a:pPr lvl="2"/>
            <a:r>
              <a:rPr lang="en-US" altLang="en-US" sz="3600" dirty="0"/>
              <a:t>Each (successful) parse method should leave </a:t>
            </a:r>
            <a:r>
              <a:rPr lang="en-US" altLang="en-US" sz="3600" i="1" dirty="0"/>
              <a:t>one</a:t>
            </a:r>
            <a:r>
              <a:rPr lang="en-US" altLang="en-US" sz="3600" dirty="0"/>
              <a:t> result on the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A848F-F7B6-4F37-B832-816B54DACEE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0000FF"/>
                </a:solidFill>
              </a:rPr>
              <a:t>Recursive descent parsing</a:t>
            </a:r>
          </a:p>
        </p:txBody>
      </p:sp>
    </p:spTree>
    <p:extLst>
      <p:ext uri="{BB962C8B-B14F-4D97-AF65-F5344CB8AC3E}">
        <p14:creationId xmlns:p14="http://schemas.microsoft.com/office/powerpoint/2010/main" val="2161755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F5706B-A92C-42CD-B73D-6EAF57510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>
                <a:solidFill>
                  <a:srgbClr val="0000FF"/>
                </a:solidFill>
                <a:latin typeface="Trebuchet MS" panose="020B0603020202020204" pitchFamily="34" charset="0"/>
              </a:rPr>
              <a:t>&lt;while statement&gt; ::= “while” &lt;condition&gt; &lt;block&gt;</a:t>
            </a:r>
          </a:p>
          <a:p>
            <a:r>
              <a:rPr lang="en-US" altLang="en-US" sz="2400" dirty="0"/>
              <a:t>The parse method for a </a:t>
            </a:r>
            <a:r>
              <a:rPr lang="en-US" altLang="en-US" sz="2000" dirty="0">
                <a:solidFill>
                  <a:srgbClr val="0000FF"/>
                </a:solidFill>
                <a:latin typeface="Trebuchet MS" panose="020B0603020202020204" pitchFamily="34" charset="0"/>
              </a:rPr>
              <a:t>while</a:t>
            </a:r>
            <a:r>
              <a:rPr lang="en-US" altLang="en-US" sz="2400" dirty="0">
                <a:solidFill>
                  <a:srgbClr val="0000FF"/>
                </a:solidFill>
              </a:rPr>
              <a:t> </a:t>
            </a:r>
            <a:r>
              <a:rPr lang="en-US" altLang="en-US" sz="2400" dirty="0"/>
              <a:t>statement:</a:t>
            </a:r>
          </a:p>
          <a:p>
            <a:pPr lvl="1"/>
            <a:r>
              <a:rPr lang="en-US" altLang="en-US" sz="2000" dirty="0"/>
              <a:t>Calls the Tokenizer, which returns a “while” token</a:t>
            </a:r>
          </a:p>
          <a:p>
            <a:pPr lvl="1"/>
            <a:r>
              <a:rPr lang="en-US" altLang="en-US" sz="2000" dirty="0"/>
              <a:t>Makes the “while” into a tree node, which it puts on the stack</a:t>
            </a:r>
          </a:p>
          <a:p>
            <a:pPr lvl="1"/>
            <a:r>
              <a:rPr lang="en-US" altLang="en-US" sz="2000" dirty="0"/>
              <a:t>Calls the parser for </a:t>
            </a:r>
            <a:r>
              <a:rPr lang="en-US" altLang="en-US" sz="2000" dirty="0">
                <a:solidFill>
                  <a:srgbClr val="0000FF"/>
                </a:solidFill>
                <a:latin typeface="Trebuchet MS" panose="020B0603020202020204" pitchFamily="34" charset="0"/>
              </a:rPr>
              <a:t>&lt;condition&gt;</a:t>
            </a:r>
            <a:r>
              <a:rPr lang="en-US" altLang="en-US" sz="2000" dirty="0">
                <a:solidFill>
                  <a:srgbClr val="0000FF"/>
                </a:solidFill>
              </a:rPr>
              <a:t>, </a:t>
            </a:r>
            <a:r>
              <a:rPr lang="en-US" altLang="en-US" sz="2000" dirty="0"/>
              <a:t>which parses a condition and puts it on the stack</a:t>
            </a:r>
          </a:p>
          <a:p>
            <a:pPr lvl="2"/>
            <a:r>
              <a:rPr lang="en-US" altLang="en-US" sz="1800" dirty="0"/>
              <a:t>Stack now contains</a:t>
            </a:r>
            <a:r>
              <a:rPr lang="en-US" altLang="en-US" sz="1800" dirty="0">
                <a:solidFill>
                  <a:srgbClr val="0000FF"/>
                </a:solidFill>
              </a:rPr>
              <a:t>:   </a:t>
            </a:r>
            <a:r>
              <a:rPr lang="en-US" altLang="en-US" sz="1800" dirty="0">
                <a:solidFill>
                  <a:srgbClr val="0000FF"/>
                </a:solidFill>
                <a:latin typeface="Trebuchet MS" panose="020B0603020202020204" pitchFamily="34" charset="0"/>
              </a:rPr>
              <a:t> “while” &lt;condition&gt;</a:t>
            </a:r>
            <a:r>
              <a:rPr lang="en-US" altLang="en-US" sz="1800" dirty="0">
                <a:solidFill>
                  <a:srgbClr val="0000FF"/>
                </a:solidFill>
              </a:rPr>
              <a:t> </a:t>
            </a:r>
            <a:r>
              <a:rPr lang="en-US" altLang="en-US" sz="1800" dirty="0"/>
              <a:t>(“top” is on right)</a:t>
            </a:r>
          </a:p>
          <a:p>
            <a:pPr lvl="1"/>
            <a:r>
              <a:rPr lang="en-US" altLang="en-US" sz="2000" dirty="0"/>
              <a:t>Calls the parser for </a:t>
            </a:r>
            <a:r>
              <a:rPr lang="en-US" altLang="en-US" sz="2000" dirty="0">
                <a:solidFill>
                  <a:srgbClr val="0000FF"/>
                </a:solidFill>
                <a:latin typeface="Trebuchet MS" panose="020B0603020202020204" pitchFamily="34" charset="0"/>
              </a:rPr>
              <a:t>&lt;block&gt;</a:t>
            </a:r>
            <a:r>
              <a:rPr lang="en-US" altLang="en-US" sz="2000" dirty="0">
                <a:solidFill>
                  <a:srgbClr val="0000FF"/>
                </a:solidFill>
              </a:rPr>
              <a:t>, </a:t>
            </a:r>
            <a:r>
              <a:rPr lang="en-US" altLang="en-US" sz="2000" dirty="0"/>
              <a:t>which parses a block and puts it on the stack</a:t>
            </a:r>
          </a:p>
          <a:p>
            <a:pPr lvl="2"/>
            <a:r>
              <a:rPr lang="en-US" altLang="en-US" sz="1800" dirty="0"/>
              <a:t>Stack now contains:   </a:t>
            </a:r>
            <a:r>
              <a:rPr lang="en-US" altLang="en-US" sz="1800" dirty="0">
                <a:solidFill>
                  <a:schemeClr val="accent2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Trebuchet MS" panose="020B0603020202020204" pitchFamily="34" charset="0"/>
              </a:rPr>
              <a:t>“while” &lt;condition&gt; &lt;block&gt;</a:t>
            </a:r>
          </a:p>
          <a:p>
            <a:pPr lvl="1"/>
            <a:r>
              <a:rPr lang="en-US" altLang="en-US" sz="2000" dirty="0"/>
              <a:t>Pops the top three things from the stack, assembles them into a tree, and pushes this tree onto the stack</a:t>
            </a:r>
          </a:p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A848F-F7B6-4F37-B832-816B54DACEE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0000FF"/>
                </a:solidFill>
              </a:rPr>
              <a:t>Recursive descent parsing</a:t>
            </a:r>
          </a:p>
          <a:p>
            <a:r>
              <a:rPr lang="en-IN" sz="2400" b="0" dirty="0">
                <a:solidFill>
                  <a:srgbClr val="0000FF"/>
                </a:solidFill>
              </a:rPr>
              <a:t>Example: while statement</a:t>
            </a:r>
          </a:p>
        </p:txBody>
      </p:sp>
    </p:spTree>
    <p:extLst>
      <p:ext uri="{BB962C8B-B14F-4D97-AF65-F5344CB8AC3E}">
        <p14:creationId xmlns:p14="http://schemas.microsoft.com/office/powerpoint/2010/main" val="1663473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F5706B-A92C-42CD-B73D-6EAF57510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73D9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// &lt;while statement&gt; ::= “while” &lt;condition&gt; &lt;block&gt;</a:t>
            </a:r>
            <a:b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00FF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</a:b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00FF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private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3300FF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boolean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00FF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3300FF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whileStatement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00FF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() {</a:t>
            </a:r>
            <a:b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00FF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</a:b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00FF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    if (keyword("while"))  {</a:t>
            </a:r>
            <a:b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00FF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</a:b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00FF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        if (condition()) {</a:t>
            </a:r>
            <a:b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00FF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</a:b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00FF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            if (block()) {</a:t>
            </a:r>
            <a:b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00FF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</a:b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00FF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                return true;</a:t>
            </a:r>
            <a:b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00FF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</a:b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00FF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            } else error("Missing '{' ");</a:t>
            </a:r>
            <a:b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00FF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</a:b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00FF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        } else  error("Missing &lt;condition&gt;");</a:t>
            </a:r>
            <a:b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00FF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</a:b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00FF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    }</a:t>
            </a:r>
            <a:b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00FF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</a:b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00FF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    return false;</a:t>
            </a:r>
            <a:b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00FF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</a:b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00FF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}</a:t>
            </a:r>
          </a:p>
          <a:p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1709E3-BB30-4208-BADD-BCE5B96DBC6E}"/>
              </a:ext>
            </a:extLst>
          </p:cNvPr>
          <p:cNvSpPr txBox="1">
            <a:spLocks/>
          </p:cNvSpPr>
          <p:nvPr/>
        </p:nvSpPr>
        <p:spPr>
          <a:xfrm>
            <a:off x="558800" y="304800"/>
            <a:ext cx="843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-228600" algn="l" defTabSz="914400" rtl="0" eaLnBrk="1" latinLnBrk="0" hangingPunct="1">
              <a:lnSpc>
                <a:spcPts val="36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rgbClr val="0000FF"/>
                </a:solidFill>
              </a:rPr>
              <a:t>Recursive descent parsing</a:t>
            </a:r>
          </a:p>
          <a:p>
            <a:r>
              <a:rPr lang="en-IN" sz="2400" b="0" dirty="0">
                <a:solidFill>
                  <a:srgbClr val="0000FF"/>
                </a:solidFill>
              </a:rPr>
              <a:t>Recognizing a while statement</a:t>
            </a:r>
          </a:p>
        </p:txBody>
      </p:sp>
    </p:spTree>
    <p:extLst>
      <p:ext uri="{BB962C8B-B14F-4D97-AF65-F5344CB8AC3E}">
        <p14:creationId xmlns:p14="http://schemas.microsoft.com/office/powerpoint/2010/main" val="24124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869D4C-3B7D-47E8-A3B6-D53364488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• Syntax is defined as "the arrangement of words as elements in a sentence to show their relationship." </a:t>
            </a:r>
          </a:p>
          <a:p>
            <a:r>
              <a:rPr lang="en-IN" dirty="0"/>
              <a:t>• Syntax provides a great deal of information that we need to understand a program and to guide its translation. </a:t>
            </a:r>
          </a:p>
          <a:p>
            <a:r>
              <a:rPr lang="en-IN" dirty="0"/>
              <a:t>• Example 2 + 3 x 4 = 14 (not 20 — multiplication takes precedence) </a:t>
            </a:r>
          </a:p>
          <a:p>
            <a:r>
              <a:rPr lang="en-IN" dirty="0"/>
              <a:t>• The lexical structure of program consists of sequence of characters that are assembled into character strings called lexemes which have directly related to tokens, the element of a languages grammar to which they correspond. </a:t>
            </a:r>
          </a:p>
          <a:p>
            <a:r>
              <a:rPr lang="en-IN" dirty="0"/>
              <a:t>• Lexemes fall into several distinct categories: </a:t>
            </a:r>
          </a:p>
          <a:p>
            <a:r>
              <a:rPr lang="en-IN" dirty="0"/>
              <a:t>— reserved words </a:t>
            </a:r>
          </a:p>
          <a:p>
            <a:r>
              <a:rPr lang="en-IN" dirty="0"/>
              <a:t>— literals or constants </a:t>
            </a:r>
          </a:p>
          <a:p>
            <a:r>
              <a:rPr lang="en-IN" dirty="0"/>
              <a:t>— special symbols such as &lt; = + </a:t>
            </a:r>
          </a:p>
          <a:p>
            <a:r>
              <a:rPr lang="en-IN" dirty="0"/>
              <a:t>— identifiers, such as x24 , average , balance </a:t>
            </a:r>
          </a:p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45888-F745-4951-96FE-49D219EAF5F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0000FF"/>
                </a:solidFill>
              </a:rPr>
              <a:t>Syntax – Lexemes &amp; Tokens</a:t>
            </a:r>
          </a:p>
        </p:txBody>
      </p:sp>
    </p:spTree>
    <p:extLst>
      <p:ext uri="{BB962C8B-B14F-4D97-AF65-F5344CB8AC3E}">
        <p14:creationId xmlns:p14="http://schemas.microsoft.com/office/powerpoint/2010/main" val="3575381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A848F-F7B6-4F37-B832-816B54DACEE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0000FF"/>
                </a:solidFill>
              </a:rPr>
              <a:t>Recursive descent parsing</a:t>
            </a:r>
          </a:p>
          <a:p>
            <a:r>
              <a:rPr lang="en-IN" sz="2800" b="0" dirty="0">
                <a:solidFill>
                  <a:srgbClr val="0000FF"/>
                </a:solidFill>
              </a:rPr>
              <a:t>Simple </a:t>
            </a:r>
            <a:r>
              <a:rPr lang="en-IN" sz="2800" b="0" i="1" dirty="0" err="1">
                <a:solidFill>
                  <a:srgbClr val="0000FF"/>
                </a:solidFill>
              </a:rPr>
              <a:t>makeTree</a:t>
            </a:r>
            <a:r>
              <a:rPr lang="en-IN" sz="2800" b="0" i="1" dirty="0">
                <a:solidFill>
                  <a:srgbClr val="0000FF"/>
                </a:solidFill>
              </a:rPr>
              <a:t>() </a:t>
            </a:r>
            <a:r>
              <a:rPr lang="en-IN" sz="2800" b="0" dirty="0">
                <a:solidFill>
                  <a:srgbClr val="0000FF"/>
                </a:solidFill>
              </a:rPr>
              <a:t>method</a:t>
            </a:r>
            <a:endParaRPr lang="en-IN" dirty="0">
              <a:solidFill>
                <a:srgbClr val="0000FF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3638B4-1EAA-45D3-B466-5D85110CC1B5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818481" y="1372393"/>
            <a:ext cx="6324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After recognizing a </a:t>
            </a:r>
            <a:r>
              <a:rPr lang="en-US" altLang="en-US" sz="2400" dirty="0">
                <a:solidFill>
                  <a:srgbClr val="0000FF"/>
                </a:solidFill>
                <a:latin typeface="Trebuchet MS" panose="020B0603020202020204" pitchFamily="34" charset="0"/>
              </a:rPr>
              <a:t>while</a:t>
            </a:r>
            <a:r>
              <a:rPr lang="en-US" altLang="en-US" sz="2400" dirty="0"/>
              <a:t> loop, the stack looks like this: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1ECA2A76-BDC3-4D8F-A76B-F5E74A6E223D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818481" y="2210593"/>
            <a:ext cx="5410200" cy="3276600"/>
          </a:xfrm>
          <a:prstGeom prst="flowChart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Code can be like this:</a:t>
            </a:r>
          </a:p>
          <a:p>
            <a:r>
              <a:rPr lang="en-US" altLang="en-US" sz="2000" dirty="0">
                <a:solidFill>
                  <a:srgbClr val="0000FF"/>
                </a:solidFill>
                <a:latin typeface="Trebuchet MS" panose="020B0603020202020204" pitchFamily="34" charset="0"/>
              </a:rPr>
              <a:t>private void </a:t>
            </a:r>
            <a:r>
              <a:rPr lang="en-US" altLang="en-US" sz="20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makeTree</a:t>
            </a:r>
            <a:r>
              <a:rPr lang="en-US" altLang="en-US" sz="2000" dirty="0">
                <a:solidFill>
                  <a:srgbClr val="0000FF"/>
                </a:solidFill>
                <a:latin typeface="Trebuchet MS" panose="020B0603020202020204" pitchFamily="34" charset="0"/>
              </a:rPr>
              <a:t>() {</a:t>
            </a:r>
            <a:br>
              <a:rPr lang="en-US" altLang="en-US" sz="2000" dirty="0">
                <a:solidFill>
                  <a:srgbClr val="0000FF"/>
                </a:solidFill>
                <a:latin typeface="Trebuchet MS" panose="020B0603020202020204" pitchFamily="34" charset="0"/>
              </a:rPr>
            </a:br>
            <a:r>
              <a:rPr lang="en-US" altLang="en-US" sz="2000" dirty="0">
                <a:solidFill>
                  <a:srgbClr val="0000FF"/>
                </a:solidFill>
                <a:latin typeface="Trebuchet MS" panose="020B0603020202020204" pitchFamily="34" charset="0"/>
              </a:rPr>
              <a:t>    Tree right = </a:t>
            </a:r>
            <a:r>
              <a:rPr lang="en-US" altLang="en-US" sz="20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stack.pop</a:t>
            </a:r>
            <a:r>
              <a:rPr lang="en-US" altLang="en-US" sz="2000" dirty="0">
                <a:solidFill>
                  <a:srgbClr val="0000FF"/>
                </a:solidFill>
                <a:latin typeface="Trebuchet MS" panose="020B0603020202020204" pitchFamily="34" charset="0"/>
              </a:rPr>
              <a:t>();</a:t>
            </a:r>
            <a:br>
              <a:rPr lang="en-US" altLang="en-US" sz="2000" dirty="0">
                <a:solidFill>
                  <a:srgbClr val="0000FF"/>
                </a:solidFill>
                <a:latin typeface="Trebuchet MS" panose="020B0603020202020204" pitchFamily="34" charset="0"/>
              </a:rPr>
            </a:br>
            <a:r>
              <a:rPr lang="en-US" altLang="en-US" sz="2000" dirty="0">
                <a:solidFill>
                  <a:srgbClr val="0000FF"/>
                </a:solidFill>
                <a:latin typeface="Trebuchet MS" panose="020B0603020202020204" pitchFamily="34" charset="0"/>
              </a:rPr>
              <a:t>    Tree left = </a:t>
            </a:r>
            <a:r>
              <a:rPr lang="en-US" altLang="en-US" sz="20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stack.pop</a:t>
            </a:r>
            <a:r>
              <a:rPr lang="en-US" altLang="en-US" sz="2000" dirty="0">
                <a:solidFill>
                  <a:srgbClr val="0000FF"/>
                </a:solidFill>
                <a:latin typeface="Trebuchet MS" panose="020B0603020202020204" pitchFamily="34" charset="0"/>
              </a:rPr>
              <a:t>();</a:t>
            </a:r>
            <a:br>
              <a:rPr lang="en-US" altLang="en-US" sz="2000" dirty="0">
                <a:solidFill>
                  <a:srgbClr val="0000FF"/>
                </a:solidFill>
                <a:latin typeface="Trebuchet MS" panose="020B0603020202020204" pitchFamily="34" charset="0"/>
              </a:rPr>
            </a:br>
            <a:r>
              <a:rPr lang="en-US" altLang="en-US" sz="2000" dirty="0">
                <a:solidFill>
                  <a:srgbClr val="0000FF"/>
                </a:solidFill>
                <a:latin typeface="Trebuchet MS" panose="020B0603020202020204" pitchFamily="34" charset="0"/>
              </a:rPr>
              <a:t>    Tree root = </a:t>
            </a:r>
            <a:r>
              <a:rPr lang="en-US" altLang="en-US" sz="20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stack.pop</a:t>
            </a:r>
            <a:r>
              <a:rPr lang="en-US" altLang="en-US" sz="2000" dirty="0">
                <a:solidFill>
                  <a:srgbClr val="0000FF"/>
                </a:solidFill>
                <a:latin typeface="Trebuchet MS" panose="020B0603020202020204" pitchFamily="34" charset="0"/>
              </a:rPr>
              <a:t>();</a:t>
            </a:r>
            <a:br>
              <a:rPr lang="en-US" altLang="en-US" sz="2000" dirty="0">
                <a:solidFill>
                  <a:srgbClr val="0000FF"/>
                </a:solidFill>
                <a:latin typeface="Trebuchet MS" panose="020B0603020202020204" pitchFamily="34" charset="0"/>
              </a:rPr>
            </a:br>
            <a:r>
              <a:rPr lang="en-US" altLang="en-US" sz="2000" dirty="0">
                <a:solidFill>
                  <a:srgbClr val="0000FF"/>
                </a:solidFill>
                <a:latin typeface="Trebuchet MS" panose="020B0603020202020204" pitchFamily="34" charset="0"/>
              </a:rPr>
              <a:t>    </a:t>
            </a:r>
            <a:r>
              <a:rPr lang="en-US" altLang="en-US" sz="20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root.addChild</a:t>
            </a:r>
            <a:r>
              <a:rPr lang="en-US" altLang="en-US" sz="2000" dirty="0">
                <a:solidFill>
                  <a:srgbClr val="0000FF"/>
                </a:solidFill>
                <a:latin typeface="Trebuchet MS" panose="020B0603020202020204" pitchFamily="34" charset="0"/>
              </a:rPr>
              <a:t>(left);</a:t>
            </a:r>
            <a:br>
              <a:rPr lang="en-US" altLang="en-US" sz="2000" dirty="0">
                <a:solidFill>
                  <a:srgbClr val="0000FF"/>
                </a:solidFill>
                <a:latin typeface="Trebuchet MS" panose="020B0603020202020204" pitchFamily="34" charset="0"/>
              </a:rPr>
            </a:br>
            <a:r>
              <a:rPr lang="en-US" altLang="en-US" sz="2000" dirty="0">
                <a:solidFill>
                  <a:srgbClr val="0000FF"/>
                </a:solidFill>
                <a:latin typeface="Trebuchet MS" panose="020B0603020202020204" pitchFamily="34" charset="0"/>
              </a:rPr>
              <a:t>    </a:t>
            </a:r>
            <a:r>
              <a:rPr lang="en-US" altLang="en-US" sz="20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root.addChild</a:t>
            </a:r>
            <a:r>
              <a:rPr lang="en-US" altLang="en-US" sz="2000" dirty="0">
                <a:solidFill>
                  <a:srgbClr val="0000FF"/>
                </a:solidFill>
                <a:latin typeface="Trebuchet MS" panose="020B0603020202020204" pitchFamily="34" charset="0"/>
              </a:rPr>
              <a:t>(right);</a:t>
            </a:r>
            <a:br>
              <a:rPr lang="en-US" altLang="en-US" sz="2000" dirty="0">
                <a:solidFill>
                  <a:srgbClr val="0000FF"/>
                </a:solidFill>
                <a:latin typeface="Trebuchet MS" panose="020B0603020202020204" pitchFamily="34" charset="0"/>
              </a:rPr>
            </a:br>
            <a:r>
              <a:rPr lang="en-US" altLang="en-US" sz="2000" dirty="0">
                <a:solidFill>
                  <a:srgbClr val="0000FF"/>
                </a:solidFill>
                <a:latin typeface="Trebuchet MS" panose="020B0603020202020204" pitchFamily="34" charset="0"/>
              </a:rPr>
              <a:t>    </a:t>
            </a:r>
            <a:r>
              <a:rPr lang="en-US" altLang="en-US" sz="20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stack.push</a:t>
            </a:r>
            <a:r>
              <a:rPr lang="en-US" altLang="en-US" sz="2000" dirty="0">
                <a:solidFill>
                  <a:srgbClr val="0000FF"/>
                </a:solidFill>
                <a:latin typeface="Trebuchet MS" panose="020B0603020202020204" pitchFamily="34" charset="0"/>
              </a:rPr>
              <a:t>(root);</a:t>
            </a:r>
            <a:br>
              <a:rPr lang="en-US" altLang="en-US" sz="2000" dirty="0">
                <a:solidFill>
                  <a:srgbClr val="0000FF"/>
                </a:solidFill>
                <a:latin typeface="Trebuchet MS" panose="020B0603020202020204" pitchFamily="34" charset="0"/>
              </a:rPr>
            </a:br>
            <a:r>
              <a:rPr lang="en-US" altLang="en-US" sz="2000" dirty="0">
                <a:solidFill>
                  <a:srgbClr val="0000FF"/>
                </a:solidFill>
                <a:latin typeface="Trebuchet MS" panose="020B0603020202020204" pitchFamily="34" charset="0"/>
              </a:rPr>
              <a:t>}</a:t>
            </a:r>
          </a:p>
          <a:p>
            <a:endParaRPr lang="en-US" altLang="en-US" sz="2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845E817-32CE-47BF-8CA4-7A3E3C630B12}"/>
              </a:ext>
            </a:extLst>
          </p:cNvPr>
          <p:cNvGrpSpPr>
            <a:grpSpLocks/>
          </p:cNvGrpSpPr>
          <p:nvPr/>
        </p:nvGrpSpPr>
        <p:grpSpPr bwMode="auto">
          <a:xfrm>
            <a:off x="8289131" y="1296193"/>
            <a:ext cx="1530350" cy="1373188"/>
            <a:chOff x="4316" y="816"/>
            <a:chExt cx="964" cy="865"/>
          </a:xfrm>
        </p:grpSpPr>
        <p:sp>
          <p:nvSpPr>
            <p:cNvPr id="15" name="AutoShape 6">
              <a:extLst>
                <a:ext uri="{FF2B5EF4-FFF2-40B4-BE49-F238E27FC236}">
                  <a16:creationId xmlns:a16="http://schemas.microsoft.com/office/drawing/2014/main" id="{5E2CA563-0AB6-454F-9942-51F4F4930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4" y="1200"/>
              <a:ext cx="864" cy="192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2000" dirty="0">
                  <a:solidFill>
                    <a:srgbClr val="0000FF"/>
                  </a:solidFill>
                  <a:latin typeface="Trebuchet MS" panose="020B0603020202020204" pitchFamily="34" charset="0"/>
                </a:rPr>
                <a:t>&lt;condition&gt;</a:t>
              </a:r>
            </a:p>
          </p:txBody>
        </p:sp>
        <p:sp>
          <p:nvSpPr>
            <p:cNvPr id="16" name="AutoShape 7">
              <a:extLst>
                <a:ext uri="{FF2B5EF4-FFF2-40B4-BE49-F238E27FC236}">
                  <a16:creationId xmlns:a16="http://schemas.microsoft.com/office/drawing/2014/main" id="{97747BB4-0400-4E6C-AD0E-1F351D1614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4" y="960"/>
              <a:ext cx="864" cy="192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2000" dirty="0">
                  <a:solidFill>
                    <a:srgbClr val="0000FF"/>
                  </a:solidFill>
                  <a:latin typeface="Trebuchet MS" panose="020B0603020202020204" pitchFamily="34" charset="0"/>
                </a:rPr>
                <a:t>&lt;block&gt;</a:t>
              </a:r>
            </a:p>
          </p:txBody>
        </p:sp>
        <p:sp>
          <p:nvSpPr>
            <p:cNvPr id="17" name="AutoShape 8">
              <a:extLst>
                <a:ext uri="{FF2B5EF4-FFF2-40B4-BE49-F238E27FC236}">
                  <a16:creationId xmlns:a16="http://schemas.microsoft.com/office/drawing/2014/main" id="{F1A6901C-20EF-4071-A3BE-C30AA5E0C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4" y="1440"/>
              <a:ext cx="864" cy="192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2000" dirty="0">
                  <a:solidFill>
                    <a:srgbClr val="0000FF"/>
                  </a:solidFill>
                  <a:latin typeface="Trebuchet MS" panose="020B0603020202020204" pitchFamily="34" charset="0"/>
                </a:rPr>
                <a:t>while</a:t>
              </a:r>
            </a:p>
          </p:txBody>
        </p:sp>
        <p:sp>
          <p:nvSpPr>
            <p:cNvPr id="18" name="Line 9">
              <a:extLst>
                <a:ext uri="{FF2B5EF4-FFF2-40B4-BE49-F238E27FC236}">
                  <a16:creationId xmlns:a16="http://schemas.microsoft.com/office/drawing/2014/main" id="{99A95623-EEF4-472E-A222-30FFE8DBA8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6" y="816"/>
              <a:ext cx="0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19" name="Line 10">
              <a:extLst>
                <a:ext uri="{FF2B5EF4-FFF2-40B4-BE49-F238E27FC236}">
                  <a16:creationId xmlns:a16="http://schemas.microsoft.com/office/drawing/2014/main" id="{211DB24F-37DB-41E7-85E2-C51EF584CA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8" y="1681"/>
              <a:ext cx="9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20" name="Line 11">
              <a:extLst>
                <a:ext uri="{FF2B5EF4-FFF2-40B4-BE49-F238E27FC236}">
                  <a16:creationId xmlns:a16="http://schemas.microsoft.com/office/drawing/2014/main" id="{D7DC6EAD-C17E-4652-AD33-060D459F2A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76" y="816"/>
              <a:ext cx="0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FF0CE0C9-706B-40DE-B679-7D270712E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281" y="5258593"/>
            <a:ext cx="85344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dirty="0">
                <a:latin typeface="Times New Roman" panose="02020603050405020304" pitchFamily="18" charset="0"/>
              </a:rPr>
              <a:t>  This code assumes that the root is the third item down, etc., and</a:t>
            </a:r>
            <a:br>
              <a:rPr lang="en-US" altLang="en-US" dirty="0">
                <a:latin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</a:rPr>
              <a:t>    that isn’t always the case</a:t>
            </a:r>
          </a:p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dirty="0">
                <a:latin typeface="Times New Roman" panose="02020603050405020304" pitchFamily="18" charset="0"/>
              </a:rPr>
              <a:t>  It is more convenient to write more flexible methods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138D9AC-C156-4A28-975F-42FCEF586058}"/>
              </a:ext>
            </a:extLst>
          </p:cNvPr>
          <p:cNvGrpSpPr>
            <a:grpSpLocks/>
          </p:cNvGrpSpPr>
          <p:nvPr/>
        </p:nvGrpSpPr>
        <p:grpSpPr bwMode="auto">
          <a:xfrm>
            <a:off x="6085681" y="3353593"/>
            <a:ext cx="3124200" cy="1219200"/>
            <a:chOff x="2928" y="2112"/>
            <a:chExt cx="1968" cy="768"/>
          </a:xfrm>
        </p:grpSpPr>
        <p:sp>
          <p:nvSpPr>
            <p:cNvPr id="10" name="AutoShape 15">
              <a:extLst>
                <a:ext uri="{FF2B5EF4-FFF2-40B4-BE49-F238E27FC236}">
                  <a16:creationId xmlns:a16="http://schemas.microsoft.com/office/drawing/2014/main" id="{6E90999F-2C82-4D15-BF7E-BBCBA3DD85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688"/>
              <a:ext cx="864" cy="192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2000" dirty="0">
                  <a:solidFill>
                    <a:srgbClr val="0000FF"/>
                  </a:solidFill>
                  <a:latin typeface="Trebuchet MS" panose="020B0603020202020204" pitchFamily="34" charset="0"/>
                </a:rPr>
                <a:t>&lt;condition&gt;</a:t>
              </a:r>
            </a:p>
          </p:txBody>
        </p:sp>
        <p:sp>
          <p:nvSpPr>
            <p:cNvPr id="11" name="AutoShape 16">
              <a:extLst>
                <a:ext uri="{FF2B5EF4-FFF2-40B4-BE49-F238E27FC236}">
                  <a16:creationId xmlns:a16="http://schemas.microsoft.com/office/drawing/2014/main" id="{D15077B8-5A46-4132-A53C-C28E77A40D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688"/>
              <a:ext cx="864" cy="192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2000" dirty="0">
                  <a:solidFill>
                    <a:srgbClr val="0000FF"/>
                  </a:solidFill>
                  <a:latin typeface="Trebuchet MS" panose="020B0603020202020204" pitchFamily="34" charset="0"/>
                </a:rPr>
                <a:t>&lt;block&gt;</a:t>
              </a:r>
            </a:p>
          </p:txBody>
        </p:sp>
        <p:sp>
          <p:nvSpPr>
            <p:cNvPr id="12" name="AutoShape 17">
              <a:extLst>
                <a:ext uri="{FF2B5EF4-FFF2-40B4-BE49-F238E27FC236}">
                  <a16:creationId xmlns:a16="http://schemas.microsoft.com/office/drawing/2014/main" id="{140A6F29-7ABD-441B-9DC3-B625BA5D20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112"/>
              <a:ext cx="864" cy="192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2000" dirty="0">
                  <a:solidFill>
                    <a:srgbClr val="0000FF"/>
                  </a:solidFill>
                  <a:latin typeface="Trebuchet MS" panose="020B0603020202020204" pitchFamily="34" charset="0"/>
                </a:rPr>
                <a:t>while</a:t>
              </a:r>
            </a:p>
          </p:txBody>
        </p:sp>
        <p:cxnSp>
          <p:nvCxnSpPr>
            <p:cNvPr id="13" name="AutoShape 19">
              <a:extLst>
                <a:ext uri="{FF2B5EF4-FFF2-40B4-BE49-F238E27FC236}">
                  <a16:creationId xmlns:a16="http://schemas.microsoft.com/office/drawing/2014/main" id="{446C93BA-5D55-4A72-B9EC-02BC761F68DD}"/>
                </a:ext>
              </a:extLst>
            </p:cNvPr>
            <p:cNvCxnSpPr>
              <a:cxnSpLocks noChangeShapeType="1"/>
              <a:stCxn id="12" idx="2"/>
              <a:endCxn id="10" idx="0"/>
            </p:cNvCxnSpPr>
            <p:nvPr/>
          </p:nvCxnSpPr>
          <p:spPr bwMode="auto">
            <a:xfrm flipH="1">
              <a:off x="3360" y="2310"/>
              <a:ext cx="576" cy="37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20">
              <a:extLst>
                <a:ext uri="{FF2B5EF4-FFF2-40B4-BE49-F238E27FC236}">
                  <a16:creationId xmlns:a16="http://schemas.microsoft.com/office/drawing/2014/main" id="{AB3B7635-D38B-4C4C-A4AF-6B1D6B070A71}"/>
                </a:ext>
              </a:extLst>
            </p:cNvPr>
            <p:cNvCxnSpPr>
              <a:cxnSpLocks noChangeShapeType="1"/>
              <a:stCxn id="11" idx="0"/>
              <a:endCxn id="12" idx="2"/>
            </p:cNvCxnSpPr>
            <p:nvPr/>
          </p:nvCxnSpPr>
          <p:spPr bwMode="auto">
            <a:xfrm flipH="1" flipV="1">
              <a:off x="3936" y="2310"/>
              <a:ext cx="528" cy="37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263720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7">
            <a:extLst>
              <a:ext uri="{FF2B5EF4-FFF2-40B4-BE49-F238E27FC236}">
                <a16:creationId xmlns:a16="http://schemas.microsoft.com/office/drawing/2014/main" id="{48C6A8E5-679E-46DB-AB06-9F0BA8374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400534"/>
            <a:ext cx="8589380" cy="654934"/>
          </a:xfrm>
          <a:prstGeom prst="roundRect">
            <a:avLst>
              <a:gd name="adj" fmla="val 50000"/>
            </a:avLst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 dirty="0"/>
              <a:t>Top-down</a:t>
            </a:r>
            <a:r>
              <a:rPr lang="en-US" altLang="en-US" dirty="0"/>
              <a:t> </a:t>
            </a:r>
            <a:r>
              <a:rPr lang="en-US" altLang="en-US" i="1" dirty="0"/>
              <a:t>parsers</a:t>
            </a:r>
            <a:r>
              <a:rPr lang="en-US" altLang="en-US" dirty="0"/>
              <a:t> </a:t>
            </a:r>
            <a:r>
              <a:rPr lang="en-US" altLang="en-US" i="1" dirty="0"/>
              <a:t>cannot</a:t>
            </a:r>
            <a:r>
              <a:rPr lang="en-US" altLang="en-US" dirty="0"/>
              <a:t> </a:t>
            </a:r>
            <a:r>
              <a:rPr lang="en-US" altLang="en-US" i="1" dirty="0"/>
              <a:t>handle</a:t>
            </a:r>
            <a:r>
              <a:rPr lang="en-US" altLang="en-US" dirty="0"/>
              <a:t> </a:t>
            </a:r>
            <a:r>
              <a:rPr lang="en-US" altLang="en-US" i="1" dirty="0"/>
              <a:t>left-recursion</a:t>
            </a:r>
            <a:r>
              <a:rPr lang="en-US" altLang="en-US" dirty="0"/>
              <a:t> </a:t>
            </a:r>
            <a:r>
              <a:rPr lang="en-US" altLang="en-US" i="1" dirty="0"/>
              <a:t>in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i="1" dirty="0"/>
              <a:t>grammar</a:t>
            </a:r>
          </a:p>
        </p:txBody>
      </p:sp>
      <p:sp>
        <p:nvSpPr>
          <p:cNvPr id="5" name="Rectangle 1028">
            <a:extLst>
              <a:ext uri="{FF2B5EF4-FFF2-40B4-BE49-F238E27FC236}">
                <a16:creationId xmlns:a16="http://schemas.microsoft.com/office/drawing/2014/main" id="{7CF8642D-FEB1-498C-BCC1-97A2CF003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26915"/>
            <a:ext cx="536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Formally, a grammar is </a:t>
            </a:r>
            <a:r>
              <a:rPr lang="en-US" altLang="en-US" i="1" dirty="0"/>
              <a:t>l</a:t>
            </a:r>
            <a:r>
              <a:rPr lang="en-US" altLang="en-US" i="1" u="sng" dirty="0"/>
              <a:t>eft-recursive</a:t>
            </a:r>
            <a:r>
              <a:rPr lang="en-US" altLang="en-US" dirty="0"/>
              <a:t> if</a:t>
            </a:r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D769F485-A90F-4774-A667-02679C7F0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2777" y="2284065"/>
            <a:ext cx="55648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b="1" dirty="0">
                <a:sym typeface="Symbol" panose="05050102010706020507" pitchFamily="18" charset="2"/>
              </a:rPr>
              <a:t>A  </a:t>
            </a:r>
            <a:r>
              <a:rPr lang="en-US" altLang="en-US" sz="2000" b="1" dirty="0" err="1">
                <a:sym typeface="Symbol" panose="05050102010706020507" pitchFamily="18" charset="2"/>
              </a:rPr>
              <a:t>V</a:t>
            </a:r>
            <a:r>
              <a:rPr lang="en-US" altLang="en-US" sz="2000" b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2000" b="1" baseline="-25000" dirty="0">
                <a:sym typeface="Symbol" panose="05050102010706020507" pitchFamily="18" charset="2"/>
              </a:rPr>
              <a:t>  </a:t>
            </a:r>
            <a:r>
              <a:rPr lang="en-US" altLang="en-US" sz="2000" b="1" dirty="0">
                <a:sym typeface="Symbol" panose="05050102010706020507" pitchFamily="18" charset="2"/>
              </a:rPr>
              <a:t>such that A </a:t>
            </a:r>
            <a:r>
              <a:rPr lang="en-US" altLang="en-US" sz="2000" b="1" baseline="30000" dirty="0">
                <a:sym typeface="Symbol" panose="05050102010706020507" pitchFamily="18" charset="2"/>
              </a:rPr>
              <a:t>+</a:t>
            </a:r>
            <a:r>
              <a:rPr lang="en-US" altLang="en-US" sz="2000" b="1" dirty="0">
                <a:sym typeface="Symbol" panose="05050102010706020507" pitchFamily="18" charset="2"/>
              </a:rPr>
              <a:t> Aα for some string α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E4AEA5D1-1DB2-4498-A233-CA089260C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9787" y="3183511"/>
            <a:ext cx="4540250" cy="300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defTabSz="1169988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1169988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rgbClr val="0A017F"/>
                </a:solidFill>
              </a:rPr>
              <a:t>&lt;expr&gt;	::=	&lt;term&gt; &lt;expr´&gt;</a:t>
            </a:r>
          </a:p>
          <a:p>
            <a:pPr eaLnBrk="1" hangingPunct="1">
              <a:lnSpc>
                <a:spcPct val="9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rgbClr val="0A017F"/>
                </a:solidFill>
              </a:rPr>
              <a:t>&lt;expr´&gt;	::=	</a:t>
            </a:r>
            <a:r>
              <a:rPr lang="en-US" altLang="en-US" sz="2000">
                <a:solidFill>
                  <a:srgbClr val="0A017F"/>
                </a:solidFill>
                <a:latin typeface="Courier" charset="0"/>
              </a:rPr>
              <a:t>+</a:t>
            </a:r>
            <a:r>
              <a:rPr lang="en-US" altLang="en-US" sz="2000">
                <a:solidFill>
                  <a:srgbClr val="0A017F"/>
                </a:solidFill>
              </a:rPr>
              <a:t> &lt;term&gt; &lt;expr´&gt;</a:t>
            </a:r>
          </a:p>
          <a:p>
            <a:pPr eaLnBrk="1" hangingPunct="1">
              <a:lnSpc>
                <a:spcPct val="9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rgbClr val="0A017F"/>
                </a:solidFill>
              </a:rPr>
              <a:t> 	|	</a:t>
            </a:r>
            <a:r>
              <a:rPr lang="en-US" altLang="en-US" sz="2000">
                <a:solidFill>
                  <a:srgbClr val="0A017F"/>
                </a:solidFill>
                <a:latin typeface="Courier" charset="0"/>
              </a:rPr>
              <a:t>-</a:t>
            </a:r>
            <a:r>
              <a:rPr lang="en-US" altLang="en-US" sz="2000">
                <a:solidFill>
                  <a:srgbClr val="0A017F"/>
                </a:solidFill>
              </a:rPr>
              <a:t> &lt;term&gt; &lt;expr´&gt;</a:t>
            </a:r>
          </a:p>
          <a:p>
            <a:pPr eaLnBrk="1" hangingPunct="1">
              <a:lnSpc>
                <a:spcPct val="9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rgbClr val="0A017F"/>
                </a:solidFill>
              </a:rPr>
              <a:t>	|	</a:t>
            </a:r>
            <a:r>
              <a:rPr lang="en-US" altLang="en-US">
                <a:sym typeface="Symbol" panose="05050102010706020507" pitchFamily="18" charset="2"/>
              </a:rPr>
              <a:t>ε</a:t>
            </a:r>
            <a:endParaRPr lang="en-US" altLang="en-US" sz="2000">
              <a:solidFill>
                <a:srgbClr val="0A017F"/>
              </a:solidFill>
            </a:endParaRPr>
          </a:p>
          <a:p>
            <a:pPr eaLnBrk="1" hangingPunct="1">
              <a:lnSpc>
                <a:spcPct val="9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rgbClr val="0A017F"/>
                </a:solidFill>
              </a:rPr>
              <a:t>&lt;term&gt;	::=	&lt;factor&gt; &lt;term´&gt;</a:t>
            </a:r>
          </a:p>
          <a:p>
            <a:pPr eaLnBrk="1" hangingPunct="1">
              <a:lnSpc>
                <a:spcPct val="9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rgbClr val="0A017F"/>
                </a:solidFill>
              </a:rPr>
              <a:t>&lt;term´&gt;	::=	</a:t>
            </a:r>
            <a:r>
              <a:rPr lang="en-US" altLang="en-US" sz="2000">
                <a:solidFill>
                  <a:srgbClr val="0A017F"/>
                </a:solidFill>
                <a:latin typeface="Courier" charset="0"/>
              </a:rPr>
              <a:t>*</a:t>
            </a:r>
            <a:r>
              <a:rPr lang="en-US" altLang="en-US" sz="2000">
                <a:solidFill>
                  <a:srgbClr val="0A017F"/>
                </a:solidFill>
              </a:rPr>
              <a:t> &lt;term´&gt;</a:t>
            </a:r>
          </a:p>
          <a:p>
            <a:pPr eaLnBrk="1" hangingPunct="1">
              <a:lnSpc>
                <a:spcPct val="9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rgbClr val="0A017F"/>
                </a:solidFill>
              </a:rPr>
              <a:t> 	 |	</a:t>
            </a:r>
            <a:r>
              <a:rPr lang="en-US" altLang="en-US" sz="2000">
                <a:solidFill>
                  <a:srgbClr val="0A017F"/>
                </a:solidFill>
                <a:latin typeface="Courier" charset="0"/>
              </a:rPr>
              <a:t>/</a:t>
            </a:r>
            <a:r>
              <a:rPr lang="en-US" altLang="en-US" sz="2000">
                <a:solidFill>
                  <a:srgbClr val="0A017F"/>
                </a:solidFill>
              </a:rPr>
              <a:t> &lt;term´&gt;</a:t>
            </a:r>
          </a:p>
          <a:p>
            <a:pPr eaLnBrk="1" hangingPunct="1">
              <a:lnSpc>
                <a:spcPct val="9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rgbClr val="0A017F"/>
                </a:solidFill>
              </a:rPr>
              <a:t>	 |	</a:t>
            </a:r>
            <a:r>
              <a:rPr lang="en-US" altLang="en-US">
                <a:sym typeface="Symbol" panose="05050102010706020507" pitchFamily="18" charset="2"/>
              </a:rPr>
              <a:t>ε</a:t>
            </a:r>
          </a:p>
        </p:txBody>
      </p:sp>
      <p:sp>
        <p:nvSpPr>
          <p:cNvPr id="8" name="AutoShape 1030">
            <a:extLst>
              <a:ext uri="{FF2B5EF4-FFF2-40B4-BE49-F238E27FC236}">
                <a16:creationId xmlns:a16="http://schemas.microsoft.com/office/drawing/2014/main" id="{05DE7ABC-5DA4-40D0-9A22-1E71C82FFFF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044387" y="4989162"/>
            <a:ext cx="1295400" cy="9906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12427 w 21600"/>
              <a:gd name="T13" fmla="*/ 3300 h 21600"/>
              <a:gd name="T14" fmla="*/ 19056 w 21600"/>
              <a:gd name="T15" fmla="*/ 885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6036" y="0"/>
                </a:lnTo>
                <a:lnTo>
                  <a:pt x="16036" y="3300"/>
                </a:lnTo>
                <a:lnTo>
                  <a:pt x="12427" y="3300"/>
                </a:lnTo>
                <a:cubicBezTo>
                  <a:pt x="5564" y="3300"/>
                  <a:pt x="0" y="7266"/>
                  <a:pt x="0" y="12158"/>
                </a:cubicBezTo>
                <a:lnTo>
                  <a:pt x="0" y="21600"/>
                </a:lnTo>
                <a:lnTo>
                  <a:pt x="5681" y="21600"/>
                </a:lnTo>
                <a:lnTo>
                  <a:pt x="5681" y="12158"/>
                </a:lnTo>
                <a:cubicBezTo>
                  <a:pt x="5681" y="10335"/>
                  <a:pt x="8701" y="8858"/>
                  <a:pt x="12427" y="8858"/>
                </a:cubicBezTo>
                <a:lnTo>
                  <a:pt x="16036" y="8858"/>
                </a:lnTo>
                <a:lnTo>
                  <a:pt x="16036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9" name="Rectangle 1027">
            <a:extLst>
              <a:ext uri="{FF2B5EF4-FFF2-40B4-BE49-F238E27FC236}">
                <a16:creationId xmlns:a16="http://schemas.microsoft.com/office/drawing/2014/main" id="{8BA91A12-36C2-484B-AE1C-C31923E91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387" y="2855562"/>
            <a:ext cx="4216400" cy="21574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defTabSz="981075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81075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rgbClr val="0A017F"/>
                </a:solidFill>
              </a:rPr>
              <a:t>&lt;expr&gt;	::=	&lt;expr&gt; </a:t>
            </a:r>
            <a:r>
              <a:rPr lang="en-US" altLang="en-US" sz="2000">
                <a:solidFill>
                  <a:srgbClr val="0A017F"/>
                </a:solidFill>
                <a:latin typeface="Courier" charset="0"/>
              </a:rPr>
              <a:t>+</a:t>
            </a:r>
            <a:r>
              <a:rPr lang="en-US" altLang="en-US" sz="2000">
                <a:solidFill>
                  <a:srgbClr val="0A017F"/>
                </a:solidFill>
              </a:rPr>
              <a:t> &lt;term&gt;</a:t>
            </a:r>
          </a:p>
          <a:p>
            <a:pPr eaLnBrk="1" hangingPunct="1">
              <a:lnSpc>
                <a:spcPct val="9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rgbClr val="0A017F"/>
                </a:solidFill>
              </a:rPr>
              <a:t> 	|	&lt;expr&gt; </a:t>
            </a:r>
            <a:r>
              <a:rPr lang="en-US" altLang="en-US" sz="2000">
                <a:solidFill>
                  <a:srgbClr val="0A017F"/>
                </a:solidFill>
                <a:latin typeface="Courier" charset="0"/>
              </a:rPr>
              <a:t>-</a:t>
            </a:r>
            <a:r>
              <a:rPr lang="en-US" altLang="en-US" sz="2000">
                <a:solidFill>
                  <a:srgbClr val="0A017F"/>
                </a:solidFill>
              </a:rPr>
              <a:t> &lt;term&gt;</a:t>
            </a:r>
          </a:p>
          <a:p>
            <a:pPr eaLnBrk="1" hangingPunct="1">
              <a:lnSpc>
                <a:spcPct val="9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rgbClr val="0A017F"/>
                </a:solidFill>
              </a:rPr>
              <a:t>	|	&lt;term&gt;</a:t>
            </a:r>
          </a:p>
          <a:p>
            <a:pPr eaLnBrk="1" hangingPunct="1">
              <a:lnSpc>
                <a:spcPct val="9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rgbClr val="0A017F"/>
                </a:solidFill>
              </a:rPr>
              <a:t>&lt;term&gt;	::=	&lt;term&gt; </a:t>
            </a:r>
            <a:r>
              <a:rPr lang="en-US" altLang="en-US" sz="2000">
                <a:solidFill>
                  <a:srgbClr val="0A017F"/>
                </a:solidFill>
                <a:latin typeface="Courier" charset="0"/>
              </a:rPr>
              <a:t>*</a:t>
            </a:r>
            <a:r>
              <a:rPr lang="en-US" altLang="en-US" sz="2000">
                <a:solidFill>
                  <a:srgbClr val="0A017F"/>
                </a:solidFill>
              </a:rPr>
              <a:t> &lt;factor&gt;</a:t>
            </a:r>
          </a:p>
          <a:p>
            <a:pPr eaLnBrk="1" hangingPunct="1">
              <a:lnSpc>
                <a:spcPct val="9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rgbClr val="0A017F"/>
                </a:solidFill>
              </a:rPr>
              <a:t> 	 |	&lt;term&gt; </a:t>
            </a:r>
            <a:r>
              <a:rPr lang="en-US" altLang="en-US" sz="2000">
                <a:solidFill>
                  <a:srgbClr val="0A017F"/>
                </a:solidFill>
                <a:latin typeface="Courier" charset="0"/>
              </a:rPr>
              <a:t>/</a:t>
            </a:r>
            <a:r>
              <a:rPr lang="en-US" altLang="en-US" sz="2000">
                <a:solidFill>
                  <a:srgbClr val="0A017F"/>
                </a:solidFill>
              </a:rPr>
              <a:t> &lt;factor&gt;</a:t>
            </a:r>
          </a:p>
          <a:p>
            <a:pPr eaLnBrk="1" hangingPunct="1">
              <a:lnSpc>
                <a:spcPct val="9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rgbClr val="0A017F"/>
                </a:solidFill>
              </a:rPr>
              <a:t>	 |	&lt;factor&gt;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789F215-1585-410C-B1CD-FB7047E41764}"/>
              </a:ext>
            </a:extLst>
          </p:cNvPr>
          <p:cNvSpPr txBox="1">
            <a:spLocks/>
          </p:cNvSpPr>
          <p:nvPr/>
        </p:nvSpPr>
        <p:spPr>
          <a:xfrm>
            <a:off x="406400" y="152400"/>
            <a:ext cx="843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-228600" algn="l" defTabSz="914400" rtl="0" eaLnBrk="1" latinLnBrk="0" hangingPunct="1">
              <a:lnSpc>
                <a:spcPts val="36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None/>
              <a:defRPr/>
            </a:pPr>
            <a:r>
              <a:rPr lang="en-US" dirty="0">
                <a:solidFill>
                  <a:srgbClr val="0000FF"/>
                </a:solidFill>
              </a:rPr>
              <a:t>LEFT-RECURSION</a:t>
            </a:r>
            <a:endParaRPr lang="en-US" b="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686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7CABC-57A4-4A5A-8AE5-C64BE090CD2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LOOK-AHEAD</a:t>
            </a:r>
            <a:endParaRPr lang="en-IN" dirty="0">
              <a:solidFill>
                <a:srgbClr val="0000FF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BE565A9-0A34-4439-A743-022F13CFE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49" y="1573152"/>
            <a:ext cx="10158151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419100" indent="-419100" algn="l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Helvetica CE" charset="-18"/>
              <a:buChar char="&gt;"/>
              <a:defRPr sz="2400">
                <a:solidFill>
                  <a:srgbClr val="0A017F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838200" indent="-381000" algn="l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Helvetica CE" charset="-18"/>
              <a:buChar char="—"/>
              <a:defRPr sz="2000">
                <a:solidFill>
                  <a:srgbClr val="0A017F"/>
                </a:solidFill>
                <a:latin typeface="+mn-lt"/>
                <a:ea typeface="ＭＳ Ｐゴシック" pitchFamily="-65" charset="-128"/>
              </a:defRPr>
            </a:lvl2pPr>
            <a:lvl3pPr marL="1295400" indent="-381000" algn="l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SzPct val="85000"/>
              <a:buFont typeface="Helvetica CE" charset="-18"/>
              <a:buChar char="–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714500" indent="-381000" algn="l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SzPct val="85000"/>
              <a:buFont typeface="Helvetica CE" charset="-18"/>
              <a:buChar char="–"/>
              <a:defRPr>
                <a:solidFill>
                  <a:srgbClr val="0A017F"/>
                </a:solidFill>
                <a:latin typeface="+mn-lt"/>
                <a:ea typeface="ＭＳ Ｐゴシック" pitchFamily="-65" charset="-128"/>
              </a:defRPr>
            </a:lvl4pPr>
            <a:lvl5pPr marL="2286000" indent="-381000" algn="l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Helvetica CE" charset="-18"/>
              <a:buChar char="–"/>
              <a:defRPr>
                <a:solidFill>
                  <a:srgbClr val="0A017F"/>
                </a:solidFill>
                <a:latin typeface="+mn-lt"/>
                <a:ea typeface="ＭＳ Ｐゴシック" pitchFamily="-65" charset="-128"/>
              </a:defRPr>
            </a:lvl5pPr>
            <a:lvl6pPr marL="2743200" indent="-381000" algn="l" rtl="0" fontAlgn="base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Helvetica CE" pitchFamily="-65" charset="-18"/>
              <a:buChar char="–"/>
              <a:defRPr>
                <a:solidFill>
                  <a:srgbClr val="0A017F"/>
                </a:solidFill>
                <a:latin typeface="+mn-lt"/>
                <a:ea typeface="ＭＳ Ｐゴシック" pitchFamily="-65" charset="-128"/>
              </a:defRPr>
            </a:lvl6pPr>
            <a:lvl7pPr marL="3200400" indent="-381000" algn="l" rtl="0" fontAlgn="base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Helvetica CE" pitchFamily="-65" charset="-18"/>
              <a:buChar char="–"/>
              <a:defRPr>
                <a:solidFill>
                  <a:srgbClr val="0A017F"/>
                </a:solidFill>
                <a:latin typeface="+mn-lt"/>
                <a:ea typeface="ＭＳ Ｐゴシック" pitchFamily="-65" charset="-128"/>
              </a:defRPr>
            </a:lvl7pPr>
            <a:lvl8pPr marL="3657600" indent="-381000" algn="l" rtl="0" fontAlgn="base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Helvetica CE" pitchFamily="-65" charset="-18"/>
              <a:buChar char="–"/>
              <a:defRPr>
                <a:solidFill>
                  <a:srgbClr val="0A017F"/>
                </a:solidFill>
                <a:latin typeface="+mn-lt"/>
                <a:ea typeface="ＭＳ Ｐゴシック" pitchFamily="-65" charset="-128"/>
              </a:defRPr>
            </a:lvl8pPr>
            <a:lvl9pPr marL="4114800" indent="-381000" algn="l" rtl="0" fontAlgn="base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Helvetica CE" pitchFamily="-65" charset="-18"/>
              <a:buChar char="–"/>
              <a:defRPr>
                <a:solidFill>
                  <a:srgbClr val="0A017F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eaLnBrk="1" hangingPunct="1">
              <a:buFont typeface="Helvetica CE" charset="-18"/>
              <a:buNone/>
            </a:pPr>
            <a:r>
              <a:rPr lang="en-US" altLang="en-US" i="1" kern="0" dirty="0">
                <a:ea typeface="ＭＳ Ｐゴシック" panose="020B0600070205080204" pitchFamily="34" charset="-128"/>
              </a:rPr>
              <a:t>We</a:t>
            </a:r>
            <a:r>
              <a:rPr lang="en-US" altLang="en-US" kern="0" dirty="0">
                <a:ea typeface="ＭＳ Ｐゴシック" panose="020B0600070205080204" pitchFamily="34" charset="-128"/>
              </a:rPr>
              <a:t> </a:t>
            </a:r>
            <a:r>
              <a:rPr lang="en-US" altLang="en-US" i="1" kern="0" dirty="0">
                <a:ea typeface="ＭＳ Ｐゴシック" panose="020B0600070205080204" pitchFamily="34" charset="-128"/>
              </a:rPr>
              <a:t>saw</a:t>
            </a:r>
            <a:r>
              <a:rPr lang="en-US" altLang="en-US" kern="0" dirty="0">
                <a:ea typeface="ＭＳ Ｐゴシック" panose="020B0600070205080204" pitchFamily="34" charset="-128"/>
              </a:rPr>
              <a:t> </a:t>
            </a:r>
            <a:r>
              <a:rPr lang="en-US" altLang="en-US" i="1" kern="0" dirty="0">
                <a:ea typeface="ＭＳ Ｐゴシック" panose="020B0600070205080204" pitchFamily="34" charset="-128"/>
              </a:rPr>
              <a:t>that</a:t>
            </a:r>
            <a:r>
              <a:rPr lang="en-US" altLang="en-US" kern="0" dirty="0">
                <a:ea typeface="ＭＳ Ｐゴシック" panose="020B0600070205080204" pitchFamily="34" charset="-128"/>
              </a:rPr>
              <a:t> </a:t>
            </a:r>
            <a:r>
              <a:rPr lang="en-US" altLang="en-US" i="1" kern="0" dirty="0">
                <a:ea typeface="ＭＳ Ｐゴシック" panose="020B0600070205080204" pitchFamily="34" charset="-128"/>
              </a:rPr>
              <a:t>top-down</a:t>
            </a:r>
            <a:r>
              <a:rPr lang="en-US" altLang="en-US" kern="0" dirty="0">
                <a:ea typeface="ＭＳ Ｐゴシック" panose="020B0600070205080204" pitchFamily="34" charset="-128"/>
              </a:rPr>
              <a:t> </a:t>
            </a:r>
            <a:r>
              <a:rPr lang="en-US" altLang="en-US" i="1" kern="0" dirty="0">
                <a:ea typeface="ＭＳ Ｐゴシック" panose="020B0600070205080204" pitchFamily="34" charset="-128"/>
              </a:rPr>
              <a:t>parsers</a:t>
            </a:r>
            <a:r>
              <a:rPr lang="en-US" altLang="en-US" kern="0" dirty="0">
                <a:ea typeface="ＭＳ Ｐゴシック" panose="020B0600070205080204" pitchFamily="34" charset="-128"/>
              </a:rPr>
              <a:t> </a:t>
            </a:r>
            <a:r>
              <a:rPr lang="en-US" altLang="en-US" i="1" kern="0" dirty="0">
                <a:ea typeface="ＭＳ Ｐゴシック" panose="020B0600070205080204" pitchFamily="34" charset="-128"/>
              </a:rPr>
              <a:t>may</a:t>
            </a:r>
            <a:r>
              <a:rPr lang="en-US" altLang="en-US" kern="0" dirty="0">
                <a:ea typeface="ＭＳ Ｐゴシック" panose="020B0600070205080204" pitchFamily="34" charset="-128"/>
              </a:rPr>
              <a:t> </a:t>
            </a:r>
            <a:r>
              <a:rPr lang="en-US" altLang="en-US" i="1" kern="0" dirty="0">
                <a:ea typeface="ＭＳ Ｐゴシック" panose="020B0600070205080204" pitchFamily="34" charset="-128"/>
              </a:rPr>
              <a:t>need</a:t>
            </a:r>
            <a:r>
              <a:rPr lang="en-US" altLang="en-US" kern="0" dirty="0">
                <a:ea typeface="ＭＳ Ｐゴシック" panose="020B0600070205080204" pitchFamily="34" charset="-128"/>
              </a:rPr>
              <a:t> </a:t>
            </a:r>
            <a:r>
              <a:rPr lang="en-US" altLang="en-US" i="1" kern="0" dirty="0">
                <a:ea typeface="ＭＳ Ｐゴシック" panose="020B0600070205080204" pitchFamily="34" charset="-128"/>
              </a:rPr>
              <a:t>to</a:t>
            </a:r>
            <a:r>
              <a:rPr lang="en-US" altLang="en-US" kern="0" dirty="0">
                <a:ea typeface="ＭＳ Ｐゴシック" panose="020B0600070205080204" pitchFamily="34" charset="-128"/>
              </a:rPr>
              <a:t> </a:t>
            </a:r>
            <a:r>
              <a:rPr lang="en-US" altLang="en-US" i="1" kern="0" dirty="0">
                <a:ea typeface="ＭＳ Ｐゴシック" panose="020B0600070205080204" pitchFamily="34" charset="-128"/>
              </a:rPr>
              <a:t>backtrack</a:t>
            </a:r>
            <a:r>
              <a:rPr lang="en-US" altLang="en-US" kern="0" dirty="0">
                <a:ea typeface="ＭＳ Ｐゴシック" panose="020B0600070205080204" pitchFamily="34" charset="-128"/>
              </a:rPr>
              <a:t> </a:t>
            </a:r>
            <a:r>
              <a:rPr lang="en-US" altLang="en-US" i="1" kern="0" dirty="0">
                <a:ea typeface="ＭＳ Ｐゴシック" panose="020B0600070205080204" pitchFamily="34" charset="-128"/>
              </a:rPr>
              <a:t>when</a:t>
            </a:r>
            <a:r>
              <a:rPr lang="en-US" altLang="en-US" kern="0" dirty="0">
                <a:ea typeface="ＭＳ Ｐゴシック" panose="020B0600070205080204" pitchFamily="34" charset="-128"/>
              </a:rPr>
              <a:t> </a:t>
            </a:r>
            <a:r>
              <a:rPr lang="en-US" altLang="en-US" i="1" kern="0" dirty="0">
                <a:ea typeface="ＭＳ Ｐゴシック" panose="020B0600070205080204" pitchFamily="34" charset="-128"/>
              </a:rPr>
              <a:t>they</a:t>
            </a:r>
            <a:r>
              <a:rPr lang="en-US" altLang="en-US" kern="0" dirty="0">
                <a:ea typeface="ＭＳ Ｐゴシック" panose="020B0600070205080204" pitchFamily="34" charset="-128"/>
              </a:rPr>
              <a:t> </a:t>
            </a:r>
            <a:r>
              <a:rPr lang="en-US" altLang="en-US" i="1" kern="0" dirty="0">
                <a:ea typeface="ＭＳ Ｐゴシック" panose="020B0600070205080204" pitchFamily="34" charset="-128"/>
              </a:rPr>
              <a:t>select</a:t>
            </a:r>
            <a:r>
              <a:rPr lang="en-US" altLang="en-US" kern="0" dirty="0">
                <a:ea typeface="ＭＳ Ｐゴシック" panose="020B0600070205080204" pitchFamily="34" charset="-128"/>
              </a:rPr>
              <a:t> </a:t>
            </a:r>
            <a:r>
              <a:rPr lang="en-US" altLang="en-US" i="1" kern="0" dirty="0">
                <a:ea typeface="ＭＳ Ｐゴシック" panose="020B0600070205080204" pitchFamily="34" charset="-128"/>
              </a:rPr>
              <a:t>the</a:t>
            </a:r>
            <a:r>
              <a:rPr lang="en-US" altLang="en-US" kern="0" dirty="0">
                <a:ea typeface="ＭＳ Ｐゴシック" panose="020B0600070205080204" pitchFamily="34" charset="-128"/>
              </a:rPr>
              <a:t> </a:t>
            </a:r>
            <a:r>
              <a:rPr lang="en-US" altLang="en-US" i="1" kern="0" dirty="0">
                <a:ea typeface="ＭＳ Ｐゴシック" panose="020B0600070205080204" pitchFamily="34" charset="-128"/>
              </a:rPr>
              <a:t>wrong</a:t>
            </a:r>
            <a:r>
              <a:rPr lang="en-US" altLang="en-US" kern="0" dirty="0">
                <a:ea typeface="ＭＳ Ｐゴシック" panose="020B0600070205080204" pitchFamily="34" charset="-128"/>
              </a:rPr>
              <a:t> </a:t>
            </a:r>
            <a:r>
              <a:rPr lang="en-US" altLang="en-US" i="1" kern="0" dirty="0">
                <a:ea typeface="ＭＳ Ｐゴシック" panose="020B0600070205080204" pitchFamily="34" charset="-128"/>
              </a:rPr>
              <a:t>production</a:t>
            </a:r>
            <a:r>
              <a:rPr lang="en-US" altLang="en-US" kern="0" dirty="0">
                <a:ea typeface="ＭＳ Ｐゴシック" panose="020B0600070205080204" pitchFamily="34" charset="-128"/>
              </a:rPr>
              <a:t> </a:t>
            </a:r>
          </a:p>
          <a:p>
            <a:pPr eaLnBrk="1" hangingPunct="1">
              <a:buFont typeface="Helvetica CE" charset="-18"/>
              <a:buNone/>
            </a:pPr>
            <a:r>
              <a:rPr lang="en-US" altLang="en-US" kern="0" dirty="0">
                <a:ea typeface="ＭＳ Ｐゴシック" panose="020B0600070205080204" pitchFamily="34" charset="-128"/>
              </a:rPr>
              <a:t>Do we need arbitrary look-ahead to parse CFGs?</a:t>
            </a:r>
          </a:p>
          <a:p>
            <a:pPr lvl="1" eaLnBrk="1" hangingPunct="1"/>
            <a:r>
              <a:rPr lang="en-US" altLang="en-US" kern="0" dirty="0">
                <a:ea typeface="ＭＳ Ｐゴシック" panose="020B0600070205080204" pitchFamily="34" charset="-128"/>
              </a:rPr>
              <a:t>in general, yes</a:t>
            </a:r>
          </a:p>
          <a:p>
            <a:pPr lvl="1" eaLnBrk="1" hangingPunct="1"/>
            <a:r>
              <a:rPr lang="en-US" altLang="en-US" kern="0" dirty="0">
                <a:ea typeface="ＭＳ Ｐゴシック" panose="020B0600070205080204" pitchFamily="34" charset="-128"/>
              </a:rPr>
              <a:t>use the </a:t>
            </a:r>
            <a:r>
              <a:rPr lang="en-US" altLang="en-US" kern="0" dirty="0" err="1">
                <a:ea typeface="ＭＳ Ｐゴシック" panose="020B0600070205080204" pitchFamily="34" charset="-128"/>
              </a:rPr>
              <a:t>Earley</a:t>
            </a:r>
            <a:r>
              <a:rPr lang="en-US" altLang="en-US" kern="0" dirty="0">
                <a:ea typeface="ＭＳ Ｐゴシック" panose="020B0600070205080204" pitchFamily="34" charset="-128"/>
              </a:rPr>
              <a:t> or </a:t>
            </a:r>
            <a:r>
              <a:rPr lang="en-US" altLang="en-US" kern="0" dirty="0" err="1">
                <a:ea typeface="ＭＳ Ｐゴシック" panose="020B0600070205080204" pitchFamily="34" charset="-128"/>
              </a:rPr>
              <a:t>Cocke</a:t>
            </a:r>
            <a:r>
              <a:rPr lang="en-US" altLang="en-US" kern="0" dirty="0">
                <a:ea typeface="ＭＳ Ｐゴシック" panose="020B0600070205080204" pitchFamily="34" charset="-128"/>
              </a:rPr>
              <a:t>-Younger, </a:t>
            </a:r>
            <a:r>
              <a:rPr lang="en-US" altLang="en-US" kern="0" dirty="0" err="1">
                <a:ea typeface="ＭＳ Ｐゴシック" panose="020B0600070205080204" pitchFamily="34" charset="-128"/>
              </a:rPr>
              <a:t>Kasami</a:t>
            </a:r>
            <a:r>
              <a:rPr lang="en-US" altLang="en-US" kern="0" dirty="0">
                <a:ea typeface="ＭＳ Ｐゴシック" panose="020B0600070205080204" pitchFamily="34" charset="-128"/>
              </a:rPr>
              <a:t> algorithms </a:t>
            </a:r>
          </a:p>
          <a:p>
            <a:pPr lvl="2" eaLnBrk="1" hangingPunct="1"/>
            <a:r>
              <a:rPr lang="en-US" altLang="en-US" kern="0" dirty="0" err="1">
                <a:ea typeface="ＭＳ Ｐゴシック" panose="020B0600070205080204" pitchFamily="34" charset="-128"/>
              </a:rPr>
              <a:t>Aho</a:t>
            </a:r>
            <a:r>
              <a:rPr lang="en-US" altLang="en-US" kern="0" dirty="0">
                <a:ea typeface="ＭＳ Ｐゴシック" panose="020B0600070205080204" pitchFamily="34" charset="-128"/>
              </a:rPr>
              <a:t>, Hopcroft, and Ullman, Problem 2.34 Parsing, Translation and Compiling, Chapter 4 </a:t>
            </a:r>
          </a:p>
          <a:p>
            <a:pPr eaLnBrk="1" hangingPunct="1">
              <a:buFont typeface="Helvetica CE" charset="-18"/>
              <a:buNone/>
            </a:pPr>
            <a:r>
              <a:rPr lang="en-US" altLang="en-US" kern="0" dirty="0">
                <a:ea typeface="ＭＳ Ｐゴシック" panose="020B0600070205080204" pitchFamily="34" charset="-128"/>
              </a:rPr>
              <a:t>Fortunately</a:t>
            </a:r>
          </a:p>
          <a:p>
            <a:pPr lvl="1" eaLnBrk="1" hangingPunct="1"/>
            <a:r>
              <a:rPr lang="en-US" altLang="en-US" kern="0" dirty="0">
                <a:ea typeface="ＭＳ Ｐゴシック" panose="020B0600070205080204" pitchFamily="34" charset="-128"/>
              </a:rPr>
              <a:t>large subclasses of CFGs can be parsed with limited lookahead</a:t>
            </a:r>
          </a:p>
          <a:p>
            <a:pPr lvl="1" eaLnBrk="1" hangingPunct="1"/>
            <a:r>
              <a:rPr lang="en-US" altLang="en-US" kern="0" dirty="0">
                <a:ea typeface="ＭＳ Ｐゴシック" panose="020B0600070205080204" pitchFamily="34" charset="-128"/>
              </a:rPr>
              <a:t>most programming language constructs can be expressed in a grammar that falls in these subclasses </a:t>
            </a:r>
          </a:p>
          <a:p>
            <a:pPr eaLnBrk="1" hangingPunct="1">
              <a:buFont typeface="Helvetica CE" charset="-18"/>
              <a:buNone/>
            </a:pPr>
            <a:r>
              <a:rPr lang="en-US" altLang="en-US" kern="0" dirty="0">
                <a:ea typeface="ＭＳ Ｐゴシック" panose="020B0600070205080204" pitchFamily="34" charset="-128"/>
              </a:rPr>
              <a:t>Among the interesting subclasses are:</a:t>
            </a:r>
          </a:p>
          <a:p>
            <a:pPr lvl="1" eaLnBrk="1" hangingPunct="1"/>
            <a:r>
              <a:rPr lang="en-US" altLang="en-US" b="1" kern="0" dirty="0">
                <a:ea typeface="ＭＳ Ｐゴシック" panose="020B0600070205080204" pitchFamily="34" charset="-128"/>
              </a:rPr>
              <a:t>LL(1):</a:t>
            </a:r>
            <a:r>
              <a:rPr lang="en-US" altLang="en-US" kern="0" dirty="0">
                <a:ea typeface="ＭＳ Ｐゴシック" panose="020B0600070205080204" pitchFamily="34" charset="-128"/>
              </a:rPr>
              <a:t> </a:t>
            </a:r>
            <a:r>
              <a:rPr lang="en-US" altLang="en-US" b="1" kern="0" dirty="0">
                <a:ea typeface="ＭＳ Ｐゴシック" panose="020B0600070205080204" pitchFamily="34" charset="-128"/>
              </a:rPr>
              <a:t>l</a:t>
            </a:r>
            <a:r>
              <a:rPr lang="en-US" altLang="en-US" kern="0" dirty="0">
                <a:ea typeface="ＭＳ Ｐゴシック" panose="020B0600070205080204" pitchFamily="34" charset="-128"/>
              </a:rPr>
              <a:t>eft to right scan, </a:t>
            </a:r>
            <a:r>
              <a:rPr lang="en-US" altLang="en-US" b="1" kern="0" dirty="0">
                <a:ea typeface="ＭＳ Ｐゴシック" panose="020B0600070205080204" pitchFamily="34" charset="-128"/>
              </a:rPr>
              <a:t>l</a:t>
            </a:r>
            <a:r>
              <a:rPr lang="en-US" altLang="en-US" kern="0" dirty="0">
                <a:ea typeface="ＭＳ Ｐゴシック" panose="020B0600070205080204" pitchFamily="34" charset="-128"/>
              </a:rPr>
              <a:t>eft-most derivation, </a:t>
            </a:r>
            <a:r>
              <a:rPr lang="en-US" altLang="en-US" b="1" kern="0" dirty="0">
                <a:ea typeface="ＭＳ Ｐゴシック" panose="020B0600070205080204" pitchFamily="34" charset="-128"/>
              </a:rPr>
              <a:t>1</a:t>
            </a:r>
            <a:r>
              <a:rPr lang="en-US" altLang="en-US" kern="0" dirty="0">
                <a:ea typeface="ＭＳ Ｐゴシック" panose="020B0600070205080204" pitchFamily="34" charset="-128"/>
              </a:rPr>
              <a:t>-token look-ahead; and</a:t>
            </a:r>
          </a:p>
          <a:p>
            <a:pPr lvl="1" eaLnBrk="1" hangingPunct="1"/>
            <a:r>
              <a:rPr lang="en-US" altLang="en-US" b="1" kern="0" dirty="0">
                <a:ea typeface="ＭＳ Ｐゴシック" panose="020B0600070205080204" pitchFamily="34" charset="-128"/>
              </a:rPr>
              <a:t>LR(1):</a:t>
            </a:r>
            <a:r>
              <a:rPr lang="en-US" altLang="en-US" kern="0" dirty="0">
                <a:ea typeface="ＭＳ Ｐゴシック" panose="020B0600070205080204" pitchFamily="34" charset="-128"/>
              </a:rPr>
              <a:t> </a:t>
            </a:r>
            <a:r>
              <a:rPr lang="en-US" altLang="en-US" b="1" kern="0" dirty="0">
                <a:ea typeface="ＭＳ Ｐゴシック" panose="020B0600070205080204" pitchFamily="34" charset="-128"/>
              </a:rPr>
              <a:t>l</a:t>
            </a:r>
            <a:r>
              <a:rPr lang="en-US" altLang="en-US" kern="0" dirty="0">
                <a:ea typeface="ＭＳ Ｐゴシック" panose="020B0600070205080204" pitchFamily="34" charset="-128"/>
              </a:rPr>
              <a:t>eft to right scan, </a:t>
            </a:r>
            <a:r>
              <a:rPr lang="en-US" altLang="en-US" b="1" kern="0" dirty="0">
                <a:ea typeface="ＭＳ Ｐゴシック" panose="020B0600070205080204" pitchFamily="34" charset="-128"/>
              </a:rPr>
              <a:t>r</a:t>
            </a:r>
            <a:r>
              <a:rPr lang="en-US" altLang="en-US" kern="0" dirty="0">
                <a:ea typeface="ＭＳ Ｐゴシック" panose="020B0600070205080204" pitchFamily="34" charset="-128"/>
              </a:rPr>
              <a:t>ight-most derivation, </a:t>
            </a:r>
            <a:r>
              <a:rPr lang="en-US" altLang="en-US" b="1" kern="0" dirty="0">
                <a:ea typeface="ＭＳ Ｐゴシック" panose="020B0600070205080204" pitchFamily="34" charset="-128"/>
              </a:rPr>
              <a:t>1</a:t>
            </a:r>
            <a:r>
              <a:rPr lang="en-US" altLang="en-US" kern="0" dirty="0">
                <a:ea typeface="ＭＳ Ｐゴシック" panose="020B0600070205080204" pitchFamily="34" charset="-128"/>
              </a:rPr>
              <a:t>-token look-ahead </a:t>
            </a:r>
          </a:p>
        </p:txBody>
      </p:sp>
    </p:spTree>
    <p:extLst>
      <p:ext uri="{BB962C8B-B14F-4D97-AF65-F5344CB8AC3E}">
        <p14:creationId xmlns:p14="http://schemas.microsoft.com/office/powerpoint/2010/main" val="2974012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C4315-9AB1-4D1B-B9AA-E5F8B071760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Predictive</a:t>
            </a:r>
            <a:r>
              <a:rPr lang="en-US" altLang="en-US" b="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parsing</a:t>
            </a:r>
            <a:endParaRPr lang="en-IN" dirty="0">
              <a:solidFill>
                <a:srgbClr val="0000FF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386C012-E633-44CF-93B8-D2EDDB23E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400" y="1746773"/>
            <a:ext cx="11058083" cy="428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419100" indent="-419100" algn="l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Helvetica CE" charset="-18"/>
              <a:buChar char="&gt;"/>
              <a:defRPr sz="2400">
                <a:solidFill>
                  <a:srgbClr val="0A017F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838200" indent="-381000" algn="l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Helvetica CE" charset="-18"/>
              <a:buChar char="—"/>
              <a:defRPr sz="2000">
                <a:solidFill>
                  <a:srgbClr val="0A017F"/>
                </a:solidFill>
                <a:latin typeface="+mn-lt"/>
                <a:ea typeface="ＭＳ Ｐゴシック" pitchFamily="-65" charset="-128"/>
              </a:defRPr>
            </a:lvl2pPr>
            <a:lvl3pPr marL="1295400" indent="-381000" algn="l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SzPct val="85000"/>
              <a:buFont typeface="Helvetica CE" charset="-18"/>
              <a:buChar char="–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714500" indent="-381000" algn="l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SzPct val="85000"/>
              <a:buFont typeface="Helvetica CE" charset="-18"/>
              <a:buChar char="–"/>
              <a:defRPr>
                <a:solidFill>
                  <a:srgbClr val="0A017F"/>
                </a:solidFill>
                <a:latin typeface="+mn-lt"/>
                <a:ea typeface="ＭＳ Ｐゴシック" pitchFamily="-65" charset="-128"/>
              </a:defRPr>
            </a:lvl4pPr>
            <a:lvl5pPr marL="2286000" indent="-381000" algn="l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Helvetica CE" charset="-18"/>
              <a:buChar char="–"/>
              <a:defRPr>
                <a:solidFill>
                  <a:srgbClr val="0A017F"/>
                </a:solidFill>
                <a:latin typeface="+mn-lt"/>
                <a:ea typeface="ＭＳ Ｐゴシック" pitchFamily="-65" charset="-128"/>
              </a:defRPr>
            </a:lvl5pPr>
            <a:lvl6pPr marL="2743200" indent="-381000" algn="l" rtl="0" fontAlgn="base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Helvetica CE" pitchFamily="-65" charset="-18"/>
              <a:buChar char="–"/>
              <a:defRPr>
                <a:solidFill>
                  <a:srgbClr val="0A017F"/>
                </a:solidFill>
                <a:latin typeface="+mn-lt"/>
                <a:ea typeface="ＭＳ Ｐゴシック" pitchFamily="-65" charset="-128"/>
              </a:defRPr>
            </a:lvl6pPr>
            <a:lvl7pPr marL="3200400" indent="-381000" algn="l" rtl="0" fontAlgn="base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Helvetica CE" pitchFamily="-65" charset="-18"/>
              <a:buChar char="–"/>
              <a:defRPr>
                <a:solidFill>
                  <a:srgbClr val="0A017F"/>
                </a:solidFill>
                <a:latin typeface="+mn-lt"/>
                <a:ea typeface="ＭＳ Ｐゴシック" pitchFamily="-65" charset="-128"/>
              </a:defRPr>
            </a:lvl7pPr>
            <a:lvl8pPr marL="3657600" indent="-381000" algn="l" rtl="0" fontAlgn="base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Helvetica CE" pitchFamily="-65" charset="-18"/>
              <a:buChar char="–"/>
              <a:defRPr>
                <a:solidFill>
                  <a:srgbClr val="0A017F"/>
                </a:solidFill>
                <a:latin typeface="+mn-lt"/>
                <a:ea typeface="ＭＳ Ｐゴシック" pitchFamily="-65" charset="-128"/>
              </a:defRPr>
            </a:lvl8pPr>
            <a:lvl9pPr marL="4114800" indent="-381000" algn="l" rtl="0" fontAlgn="base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Helvetica CE" pitchFamily="-65" charset="-18"/>
              <a:buChar char="–"/>
              <a:defRPr>
                <a:solidFill>
                  <a:srgbClr val="0A017F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419100" marR="0" lvl="0" indent="-41910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0005DF"/>
              </a:buClr>
              <a:buSzPct val="85000"/>
              <a:buFont typeface="Helvetica CE" charset="-18"/>
              <a:buNone/>
              <a:tabLst/>
              <a:defRPr/>
            </a:pPr>
            <a:r>
              <a:rPr kumimoji="0" lang="en-US" altLang="en-US" b="1" i="1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Basic</a:t>
            </a:r>
            <a:r>
              <a:rPr kumimoji="0" lang="en-US" altLang="en-US" b="1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 </a:t>
            </a:r>
            <a:r>
              <a:rPr kumimoji="0" lang="en-US" altLang="en-US" b="1" i="1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idea:</a:t>
            </a:r>
            <a:endParaRPr kumimoji="0" lang="en-US" altLang="en-US" b="0" i="1" u="none" strike="noStrike" kern="0" cap="none" spc="0" normalizeH="0" baseline="0" noProof="0" dirty="0">
              <a:ln>
                <a:noFill/>
              </a:ln>
              <a:solidFill>
                <a:srgbClr val="0A017F"/>
              </a:solidFill>
              <a:effectLst/>
              <a:uLnTx/>
              <a:uFillTx/>
              <a:latin typeface="Helvetica"/>
              <a:ea typeface="ＭＳ Ｐゴシック" panose="020B0600070205080204" pitchFamily="34" charset="-128"/>
            </a:endParaRPr>
          </a:p>
          <a:p>
            <a:pPr marL="838200" marR="0" lvl="1" indent="-38100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Helvetica CE" charset="-18"/>
              <a:buChar char="—"/>
              <a:tabLst/>
              <a:defRPr/>
            </a:pP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For any two productions </a:t>
            </a:r>
            <a:r>
              <a:rPr kumimoji="0" lang="en-US" altLang="en-US" b="0" i="1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A </a:t>
            </a: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5027D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 α  β</a:t>
            </a: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, we would like a distinct way of choosing the correct production to expand. </a:t>
            </a:r>
          </a:p>
          <a:p>
            <a:pPr marL="419100" marR="0" lvl="0" indent="-41910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0005DF"/>
              </a:buClr>
              <a:buSzPct val="85000"/>
              <a:buFont typeface="Helvetica CE" charset="-18"/>
              <a:buNone/>
              <a:tabLst/>
              <a:defRPr/>
            </a:pP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For some RHS </a:t>
            </a: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5027D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α</a:t>
            </a: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5027D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 </a:t>
            </a: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G</a:t>
            </a: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, define FIRST(</a:t>
            </a: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5027D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α) </a:t>
            </a: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as the set of tokens that appear first in some string derived from </a:t>
            </a: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5027D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α</a:t>
            </a:r>
            <a:endParaRPr kumimoji="0" lang="en-US" altLang="en-US" b="0" i="0" u="none" strike="noStrike" kern="0" cap="none" spc="0" normalizeH="0" baseline="0" noProof="0" dirty="0">
              <a:ln>
                <a:noFill/>
              </a:ln>
              <a:solidFill>
                <a:srgbClr val="0A017F"/>
              </a:solidFill>
              <a:effectLst/>
              <a:uLnTx/>
              <a:uFillTx/>
              <a:latin typeface="Helvetica"/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 marL="419100" marR="0" lvl="0" indent="-419100" algn="ctr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0005DF"/>
              </a:buClr>
              <a:buSzPct val="85000"/>
              <a:buFont typeface="Helvetica CE" charset="-18"/>
              <a:buNone/>
              <a:tabLst/>
              <a:defRPr/>
            </a:pP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I.e., for some w </a:t>
            </a: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5027D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 V</a:t>
            </a:r>
            <a:r>
              <a:rPr kumimoji="0" lang="en-US" altLang="en-US" b="0" i="0" u="none" strike="noStrike" kern="0" cap="none" spc="0" normalizeH="0" baseline="-25000" noProof="0" dirty="0">
                <a:ln>
                  <a:noFill/>
                </a:ln>
                <a:solidFill>
                  <a:srgbClr val="05027D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t</a:t>
            </a: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5027D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*, w  </a:t>
            </a: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FIRST(</a:t>
            </a: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5027D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α) </a:t>
            </a:r>
            <a:r>
              <a:rPr kumimoji="0" lang="en-US" alt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05027D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iff</a:t>
            </a: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5027D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 α *w</a:t>
            </a:r>
          </a:p>
          <a:p>
            <a:pPr marL="419100" marR="0" lvl="0" indent="-41910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0005DF"/>
              </a:buClr>
              <a:buSzPct val="85000"/>
              <a:buFont typeface="Helvetica CE" charset="-18"/>
              <a:buNone/>
              <a:tabLst/>
              <a:defRPr/>
            </a:pPr>
            <a:endParaRPr kumimoji="0" lang="en-US" altLang="en-US" b="0" i="0" u="none" strike="noStrike" kern="0" cap="none" spc="0" normalizeH="0" baseline="0" noProof="0" dirty="0">
              <a:ln>
                <a:noFill/>
              </a:ln>
              <a:solidFill>
                <a:srgbClr val="05027D"/>
              </a:solidFill>
              <a:effectLst/>
              <a:uLnTx/>
              <a:uFillTx/>
              <a:latin typeface="Helvetica"/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 marL="419100" marR="0" lvl="0" indent="-41910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0005DF"/>
              </a:buClr>
              <a:buSzPct val="85000"/>
              <a:buFont typeface="Helvetica CE" charset="-18"/>
              <a:buNone/>
              <a:tabLst/>
              <a:defRPr/>
            </a:pPr>
            <a:r>
              <a:rPr kumimoji="0" lang="en-US" altLang="en-US" b="1" i="1" u="none" strike="noStrike" kern="0" cap="none" spc="0" normalizeH="0" baseline="0" noProof="0" dirty="0">
                <a:ln>
                  <a:noFill/>
                </a:ln>
                <a:solidFill>
                  <a:srgbClr val="05027D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Key property:</a:t>
            </a:r>
            <a:endParaRPr kumimoji="0" lang="en-US" altLang="en-US" b="0" i="1" u="none" strike="noStrike" kern="0" cap="none" spc="0" normalizeH="0" baseline="0" noProof="0" dirty="0">
              <a:ln>
                <a:noFill/>
              </a:ln>
              <a:solidFill>
                <a:srgbClr val="0A017F"/>
              </a:solidFill>
              <a:effectLst/>
              <a:uLnTx/>
              <a:uFillTx/>
              <a:latin typeface="Helvetica"/>
              <a:ea typeface="ＭＳ Ｐゴシック" panose="020B0600070205080204" pitchFamily="34" charset="-128"/>
            </a:endParaRPr>
          </a:p>
          <a:p>
            <a:pPr marL="419100" marR="0" lvl="0" indent="-41910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0005DF"/>
              </a:buClr>
              <a:buSzPct val="85000"/>
              <a:buFont typeface="Helvetica CE" charset="-18"/>
              <a:buNone/>
              <a:tabLst/>
              <a:defRPr/>
            </a:pP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Whenever two productions </a:t>
            </a:r>
            <a:r>
              <a:rPr kumimoji="0" lang="en-US" altLang="en-US" b="0" i="1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A </a:t>
            </a: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5027D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 α</a:t>
            </a: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 and </a:t>
            </a:r>
            <a:r>
              <a:rPr kumimoji="0" lang="en-US" altLang="en-US" b="0" i="1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A </a:t>
            </a: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5027D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 β</a:t>
            </a: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 both appear in the grammar, we would like:</a:t>
            </a:r>
          </a:p>
          <a:p>
            <a:pPr marL="419100" marR="0" lvl="0" indent="-419100" algn="ctr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0005DF"/>
              </a:buClr>
              <a:buSzPct val="85000"/>
              <a:buFont typeface="Helvetica CE" charset="-18"/>
              <a:buNone/>
              <a:tabLst/>
              <a:defRPr/>
            </a:pP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FIRST(</a:t>
            </a: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5027D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α)  </a:t>
            </a: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FIRST(</a:t>
            </a: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5027D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β) = </a:t>
            </a:r>
            <a:endParaRPr kumimoji="0" lang="en-US" altLang="en-US" b="0" i="0" u="none" strike="noStrike" kern="0" cap="none" spc="0" normalizeH="0" baseline="0" noProof="0" dirty="0">
              <a:ln>
                <a:noFill/>
              </a:ln>
              <a:solidFill>
                <a:srgbClr val="0A017F"/>
              </a:solidFill>
              <a:effectLst/>
              <a:uLnTx/>
              <a:uFillTx/>
              <a:latin typeface="Helvetica"/>
              <a:ea typeface="ＭＳ Ｐゴシック" panose="020B0600070205080204" pitchFamily="34" charset="-128"/>
            </a:endParaRPr>
          </a:p>
          <a:p>
            <a:pPr marL="419100" marR="0" lvl="0" indent="-41910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0005DF"/>
              </a:buClr>
              <a:buSzPct val="85000"/>
              <a:buFont typeface="Helvetica CE" charset="-18"/>
              <a:buNone/>
              <a:tabLst/>
              <a:defRPr/>
            </a:pP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This would allow the parser to make a correct choice with a look-ahead of only one symbol! </a:t>
            </a:r>
            <a:endParaRPr kumimoji="0" lang="en-US" altLang="en-US" b="0" i="0" u="none" strike="noStrike" kern="0" cap="none" spc="0" normalizeH="0" baseline="0" noProof="0" dirty="0">
              <a:ln>
                <a:noFill/>
              </a:ln>
              <a:solidFill>
                <a:srgbClr val="0A017F"/>
              </a:solidFill>
              <a:effectLst/>
              <a:uLnTx/>
              <a:uFillTx/>
              <a:latin typeface="Helvetica"/>
              <a:ea typeface="ＭＳ Ｐゴシック" panose="020B0600070205080204" pitchFamily="34" charset="-128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06342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1AC22-3591-400E-9DA2-C7CD067D31E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0000FF"/>
                </a:solidFill>
              </a:rPr>
              <a:t>LEFT FACTORING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4DBCC64-D861-45BD-8295-EF81D341A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49" y="1654175"/>
            <a:ext cx="10896037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419100" indent="-419100" algn="l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Helvetica CE" charset="-18"/>
              <a:buChar char="&gt;"/>
              <a:defRPr sz="2400">
                <a:solidFill>
                  <a:srgbClr val="0A017F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838200" indent="-381000" algn="l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Helvetica CE" charset="-18"/>
              <a:buChar char="—"/>
              <a:defRPr sz="2000">
                <a:solidFill>
                  <a:srgbClr val="0A017F"/>
                </a:solidFill>
                <a:latin typeface="+mn-lt"/>
                <a:ea typeface="ＭＳ Ｐゴシック" pitchFamily="-65" charset="-128"/>
              </a:defRPr>
            </a:lvl2pPr>
            <a:lvl3pPr marL="1295400" indent="-381000" algn="l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SzPct val="85000"/>
              <a:buFont typeface="Helvetica CE" charset="-18"/>
              <a:buChar char="–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714500" indent="-381000" algn="l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SzPct val="85000"/>
              <a:buFont typeface="Helvetica CE" charset="-18"/>
              <a:buChar char="–"/>
              <a:defRPr>
                <a:solidFill>
                  <a:srgbClr val="0A017F"/>
                </a:solidFill>
                <a:latin typeface="+mn-lt"/>
                <a:ea typeface="ＭＳ Ｐゴシック" pitchFamily="-65" charset="-128"/>
              </a:defRPr>
            </a:lvl4pPr>
            <a:lvl5pPr marL="2286000" indent="-381000" algn="l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Helvetica CE" charset="-18"/>
              <a:buChar char="–"/>
              <a:defRPr>
                <a:solidFill>
                  <a:srgbClr val="0A017F"/>
                </a:solidFill>
                <a:latin typeface="+mn-lt"/>
                <a:ea typeface="ＭＳ Ｐゴシック" pitchFamily="-65" charset="-128"/>
              </a:defRPr>
            </a:lvl5pPr>
            <a:lvl6pPr marL="2743200" indent="-381000" algn="l" rtl="0" fontAlgn="base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Helvetica CE" pitchFamily="-65" charset="-18"/>
              <a:buChar char="–"/>
              <a:defRPr>
                <a:solidFill>
                  <a:srgbClr val="0A017F"/>
                </a:solidFill>
                <a:latin typeface="+mn-lt"/>
                <a:ea typeface="ＭＳ Ｐゴシック" pitchFamily="-65" charset="-128"/>
              </a:defRPr>
            </a:lvl6pPr>
            <a:lvl7pPr marL="3200400" indent="-381000" algn="l" rtl="0" fontAlgn="base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Helvetica CE" pitchFamily="-65" charset="-18"/>
              <a:buChar char="–"/>
              <a:defRPr>
                <a:solidFill>
                  <a:srgbClr val="0A017F"/>
                </a:solidFill>
                <a:latin typeface="+mn-lt"/>
                <a:ea typeface="ＭＳ Ｐゴシック" pitchFamily="-65" charset="-128"/>
              </a:defRPr>
            </a:lvl7pPr>
            <a:lvl8pPr marL="3657600" indent="-381000" algn="l" rtl="0" fontAlgn="base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Helvetica CE" pitchFamily="-65" charset="-18"/>
              <a:buChar char="–"/>
              <a:defRPr>
                <a:solidFill>
                  <a:srgbClr val="0A017F"/>
                </a:solidFill>
                <a:latin typeface="+mn-lt"/>
                <a:ea typeface="ＭＳ Ｐゴシック" pitchFamily="-65" charset="-128"/>
              </a:defRPr>
            </a:lvl8pPr>
            <a:lvl9pPr marL="4114800" indent="-381000" algn="l" rtl="0" fontAlgn="base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Helvetica CE" pitchFamily="-65" charset="-18"/>
              <a:buChar char="–"/>
              <a:defRPr>
                <a:solidFill>
                  <a:srgbClr val="0A017F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419100" marR="0" lvl="0" indent="-41910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0005DF"/>
              </a:buClr>
              <a:buSzPct val="85000"/>
              <a:buFont typeface="Helvetica CE" charset="-18"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we can transform a grammar to have this property:</a:t>
            </a:r>
          </a:p>
          <a:p>
            <a:pPr marL="838200" marR="0" lvl="1" indent="-38100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Helvetica CE" charset="-18"/>
              <a:buChar char="—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For each non-terminal A find the longest prefix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α common to two or more of its alternatives.</a:t>
            </a:r>
          </a:p>
          <a:p>
            <a:pPr marL="838200" marR="0" lvl="1" indent="-38100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Helvetica CE" charset="-18"/>
              <a:buChar char="—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if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α  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5027D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ε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 then replace all of the A productions</a:t>
            </a:r>
            <a:b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		A  α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5027D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β</a:t>
            </a:r>
            <a:r>
              <a:rPr kumimoji="0" lang="en-US" alt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1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  α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5027D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β</a:t>
            </a:r>
            <a:r>
              <a:rPr kumimoji="0" lang="en-US" alt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2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  …  α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5027D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β</a:t>
            </a:r>
            <a:r>
              <a:rPr kumimoji="0" lang="en-US" alt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n</a:t>
            </a:r>
            <a:b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with</a:t>
            </a:r>
            <a:b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		A  α A</a:t>
            </a: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´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A017F"/>
              </a:solidFill>
              <a:effectLst/>
              <a:uLnTx/>
              <a:uFillTx/>
              <a:latin typeface="Helvetica"/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 marL="838200" marR="0" lvl="1" indent="-38100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Helvetica CE" charset="-18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			A</a:t>
            </a: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´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 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5027D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β</a:t>
            </a:r>
            <a:r>
              <a:rPr kumimoji="0" lang="en-US" alt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1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 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5027D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β</a:t>
            </a:r>
            <a:r>
              <a:rPr kumimoji="0" lang="en-US" alt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2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  … 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5027D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β</a:t>
            </a:r>
            <a:r>
              <a:rPr kumimoji="0" lang="en-US" alt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n</a:t>
            </a:r>
            <a:br>
              <a:rPr kumimoji="0" lang="en-US" alt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where A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´ is fresh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A017F"/>
              </a:solidFill>
              <a:effectLst/>
              <a:uLnTx/>
              <a:uFillTx/>
              <a:latin typeface="Helvetica"/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 marL="838200" marR="0" lvl="1" indent="-38100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Helvetica CE" charset="-18"/>
              <a:buChar char="—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Repeat until no two alternatives for a single non-terminal have a common prefix.</a:t>
            </a:r>
          </a:p>
        </p:txBody>
      </p:sp>
    </p:spTree>
    <p:extLst>
      <p:ext uri="{BB962C8B-B14F-4D97-AF65-F5344CB8AC3E}">
        <p14:creationId xmlns:p14="http://schemas.microsoft.com/office/powerpoint/2010/main" val="1852170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A30E3A-A6CE-4743-8CB0-3F9257FCF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06" y="1664192"/>
            <a:ext cx="3039095" cy="35296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24DA28-BD21-4AD2-8108-20B885C8774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06972" y="0"/>
            <a:ext cx="8485028" cy="680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4425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C43657-A950-F0DE-3388-56649604A6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44" y="1752988"/>
            <a:ext cx="4872940" cy="3352023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257F6-6828-A834-6B91-9622BB9DE18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0000FF"/>
                </a:solidFill>
              </a:rPr>
              <a:t>PUSH DOWN AUTOMATA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6C6EBF6-507D-B9BD-3944-921C3319A458}"/>
              </a:ext>
            </a:extLst>
          </p:cNvPr>
          <p:cNvGrpSpPr/>
          <p:nvPr/>
        </p:nvGrpSpPr>
        <p:grpSpPr>
          <a:xfrm>
            <a:off x="5506632" y="1842222"/>
            <a:ext cx="6384424" cy="4084106"/>
            <a:chOff x="5506632" y="1842222"/>
            <a:chExt cx="6384424" cy="408410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8589444-7DA0-0240-2CD4-1604106731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420"/>
            <a:stretch/>
          </p:blipFill>
          <p:spPr>
            <a:xfrm>
              <a:off x="5506632" y="1842222"/>
              <a:ext cx="6384424" cy="317355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CB7EA61-3475-03A8-331C-D9CE0C4696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rcRect t="4709"/>
            <a:stretch/>
          </p:blipFill>
          <p:spPr>
            <a:xfrm>
              <a:off x="7567419" y="4768770"/>
              <a:ext cx="2097442" cy="11575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49351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C21CDB4-C947-428A-AB98-CFE22BF06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marR="0" lvl="0" indent="-4572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5DF"/>
              </a:buClr>
              <a:buSzPct val="85000"/>
              <a:buFont typeface="Helvetica CE" charset="-18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For a string of grammar symbols 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α, define FIRST(α) as:</a:t>
            </a:r>
          </a:p>
          <a:p>
            <a:pPr marL="838200" marR="0" lvl="1" indent="-3810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Helvetica CE" charset="-18"/>
              <a:buChar char="—"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the set of terminal symbols that begin strings derived from 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α: 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{ a 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5027D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 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V</a:t>
            </a:r>
            <a:r>
              <a:rPr kumimoji="0" lang="en-US" altLang="en-US" sz="1600" b="0" i="0" u="none" strike="noStrike" kern="0" cap="none" spc="0" normalizeH="0" baseline="-2500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t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5027D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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 α 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5027D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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* aβ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5027D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}</a:t>
            </a:r>
          </a:p>
          <a:p>
            <a:pPr marL="838200" marR="0" lvl="1" indent="-3810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Helvetica CE" charset="-18"/>
              <a:buChar char="—"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If α 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5027D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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* ε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5027D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 then 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ε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5027D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  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FIRST(α) </a:t>
            </a:r>
          </a:p>
          <a:p>
            <a:pPr marL="457200" marR="0" lvl="0" indent="-4572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5DF"/>
              </a:buClr>
              <a:buSzPct val="85000"/>
              <a:buFont typeface="Helvetica CE" charset="-18"/>
              <a:buChar char="&gt;"/>
              <a:tabLst/>
              <a:defRPr/>
            </a:pP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A017F"/>
              </a:solidFill>
              <a:effectLst/>
              <a:uLnTx/>
              <a:uFillTx/>
              <a:latin typeface="Helvetica"/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5DF"/>
              </a:buClr>
              <a:buSzPct val="85000"/>
              <a:buFont typeface="Helvetica CE" charset="-18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FIRST(α) 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contains the set of tokens valid in the initial position in 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α.</a:t>
            </a:r>
          </a:p>
          <a:p>
            <a:pPr marL="457200" marR="0" lvl="0" indent="-4572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5DF"/>
              </a:buClr>
              <a:buSzPct val="85000"/>
              <a:buFont typeface="Helvetica CE" charset="-18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To build 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FIRST(X):</a:t>
            </a:r>
          </a:p>
          <a:p>
            <a:pPr marL="457200" marR="0" lvl="0" indent="-4572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5DF"/>
              </a:buClr>
              <a:buSzPct val="85000"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If X 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5027D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 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V</a:t>
            </a:r>
            <a:r>
              <a:rPr kumimoji="0" lang="en-US" alt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t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, then FIRST(X) is { X }</a:t>
            </a:r>
          </a:p>
          <a:p>
            <a:pPr marL="457200" marR="0" lvl="0" indent="-4572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5DF"/>
              </a:buClr>
              <a:buSzPct val="85000"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If X 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5027D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 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ε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5027D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 then add  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ε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5027D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 to 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FIRST(X)</a:t>
            </a:r>
          </a:p>
          <a:p>
            <a:pPr marL="457200" marR="0" lvl="0" indent="-4572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5DF"/>
              </a:buClr>
              <a:buSzPct val="85000"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If X 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5027D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 Y</a:t>
            </a:r>
            <a:r>
              <a:rPr kumimoji="0" lang="en-US" alt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5027D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1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5027D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 Y</a:t>
            </a:r>
            <a:r>
              <a:rPr kumimoji="0" lang="en-US" alt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5027D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2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5027D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 …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5027D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Y</a:t>
            </a:r>
            <a:r>
              <a:rPr kumimoji="0" lang="en-US" altLang="en-US" sz="1800" b="0" i="0" u="none" strike="noStrike" kern="0" cap="none" spc="0" normalizeH="0" baseline="-25000" noProof="0" dirty="0" err="1">
                <a:ln>
                  <a:noFill/>
                </a:ln>
                <a:solidFill>
                  <a:srgbClr val="05027D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k</a:t>
            </a:r>
            <a:endParaRPr kumimoji="0" lang="en-US" altLang="en-US" sz="1800" b="0" i="0" u="none" strike="noStrike" kern="0" cap="none" spc="0" normalizeH="0" baseline="-25000" noProof="0" dirty="0">
              <a:ln>
                <a:noFill/>
              </a:ln>
              <a:solidFill>
                <a:srgbClr val="05027D"/>
              </a:solidFill>
              <a:effectLst/>
              <a:uLnTx/>
              <a:uFillTx/>
              <a:latin typeface="Helvetica"/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 marL="838200" marR="0" lvl="1" indent="-3810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lphaLcParenR"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Put FIRST(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5027D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Y</a:t>
            </a:r>
            <a:r>
              <a:rPr kumimoji="0" lang="en-US" altLang="en-US" sz="1600" b="0" i="0" u="none" strike="noStrike" kern="0" cap="none" spc="0" normalizeH="0" baseline="-25000" noProof="0" dirty="0">
                <a:ln>
                  <a:noFill/>
                </a:ln>
                <a:solidFill>
                  <a:srgbClr val="05027D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1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) — {ε} in FIRST(X)</a:t>
            </a:r>
          </a:p>
          <a:p>
            <a:pPr marL="838200" marR="0" lvl="1" indent="-3810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lphaLcParenR"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5027D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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5027D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i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5027D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: 1 &lt;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5027D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i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5027D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 ≤ k, if 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ε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5027D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  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FIRST(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5027D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Y</a:t>
            </a:r>
            <a:r>
              <a:rPr kumimoji="0" lang="en-US" altLang="en-US" sz="1600" b="0" i="0" u="none" strike="noStrike" kern="0" cap="none" spc="0" normalizeH="0" baseline="-25000" noProof="0" dirty="0">
                <a:ln>
                  <a:noFill/>
                </a:ln>
                <a:solidFill>
                  <a:srgbClr val="05027D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1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) 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5027D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 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… 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5027D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 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FIRST(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5027D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Y</a:t>
            </a:r>
            <a:r>
              <a:rPr kumimoji="0" lang="en-US" altLang="en-US" sz="1600" b="0" i="0" u="none" strike="noStrike" kern="0" cap="none" spc="0" normalizeH="0" baseline="-25000" noProof="0" dirty="0">
                <a:ln>
                  <a:noFill/>
                </a:ln>
                <a:solidFill>
                  <a:srgbClr val="05027D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i-1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)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(i.e., 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5027D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Y</a:t>
            </a:r>
            <a:r>
              <a:rPr kumimoji="0" lang="en-US" altLang="en-US" sz="1600" b="0" i="0" u="none" strike="noStrike" kern="0" cap="none" spc="0" normalizeH="0" baseline="-25000" noProof="0" dirty="0">
                <a:ln>
                  <a:noFill/>
                </a:ln>
                <a:solidFill>
                  <a:srgbClr val="05027D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1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5027D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 Y</a:t>
            </a:r>
            <a:r>
              <a:rPr kumimoji="0" lang="en-US" altLang="en-US" sz="1600" b="0" i="0" u="none" strike="noStrike" kern="0" cap="none" spc="0" normalizeH="0" baseline="-25000" noProof="0" dirty="0">
                <a:ln>
                  <a:noFill/>
                </a:ln>
                <a:solidFill>
                  <a:srgbClr val="05027D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2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5027D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 … Y</a:t>
            </a:r>
            <a:r>
              <a:rPr kumimoji="0" lang="en-US" altLang="en-US" sz="1600" b="0" i="0" u="none" strike="noStrike" kern="0" cap="none" spc="0" normalizeH="0" baseline="-25000" noProof="0" dirty="0">
                <a:ln>
                  <a:noFill/>
                </a:ln>
                <a:solidFill>
                  <a:srgbClr val="05027D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i-1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5027D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 * 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ε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5027D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)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5027D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5027D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then put 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FIRST(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5027D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Y</a:t>
            </a:r>
            <a:r>
              <a:rPr kumimoji="0" lang="en-US" altLang="en-US" sz="1600" b="0" i="0" u="none" strike="noStrike" kern="0" cap="none" spc="0" normalizeH="0" baseline="-25000" noProof="0" dirty="0">
                <a:ln>
                  <a:noFill/>
                </a:ln>
                <a:solidFill>
                  <a:srgbClr val="05027D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i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) — {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5027D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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} in FIRST(X)</a:t>
            </a:r>
          </a:p>
          <a:p>
            <a:pPr marL="838200" marR="0" lvl="1" indent="-3810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lphaLcParenR"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If ε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5027D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  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FIRST(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5027D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Y</a:t>
            </a:r>
            <a:r>
              <a:rPr kumimoji="0" lang="en-US" altLang="en-US" sz="1600" b="0" i="0" u="none" strike="noStrike" kern="0" cap="none" spc="0" normalizeH="0" baseline="-25000" noProof="0" dirty="0">
                <a:ln>
                  <a:noFill/>
                </a:ln>
                <a:solidFill>
                  <a:srgbClr val="05027D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1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) 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5027D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 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… 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5027D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 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FIRST(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5027D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Y</a:t>
            </a:r>
            <a:r>
              <a:rPr kumimoji="0" lang="en-US" altLang="en-US" sz="1600" b="0" i="0" u="none" strike="noStrike" kern="0" cap="none" spc="0" normalizeH="0" baseline="-25000" noProof="0" dirty="0" err="1">
                <a:ln>
                  <a:noFill/>
                </a:ln>
                <a:solidFill>
                  <a:srgbClr val="05027D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k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)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then put ε in FIRST(X)</a:t>
            </a:r>
          </a:p>
          <a:p>
            <a:pPr marL="457200" marR="0" lvl="0" indent="-4572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5DF"/>
              </a:buClr>
              <a:buSzPct val="85000"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Repeat until no more additions can be made. 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A017F"/>
              </a:solidFill>
              <a:effectLst/>
              <a:uLnTx/>
              <a:uFillTx/>
              <a:latin typeface="Helvetica"/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3711D-2117-46B5-A9D6-CBC4EDF88F0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0000FF"/>
                </a:solidFill>
              </a:rPr>
              <a:t>FIRST</a:t>
            </a:r>
          </a:p>
        </p:txBody>
      </p:sp>
    </p:spTree>
    <p:extLst>
      <p:ext uri="{BB962C8B-B14F-4D97-AF65-F5344CB8AC3E}">
        <p14:creationId xmlns:p14="http://schemas.microsoft.com/office/powerpoint/2010/main" val="38456874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36F3B3-87A7-4221-A23C-F99008251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459113"/>
            <a:ext cx="10972800" cy="4525963"/>
          </a:xfrm>
        </p:spPr>
        <p:txBody>
          <a:bodyPr/>
          <a:lstStyle/>
          <a:p>
            <a:pPr marL="419100" marR="0" lvl="0" indent="-41910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0005DF"/>
              </a:buClr>
              <a:buSzPct val="85000"/>
              <a:buFont typeface="Helvetica CE" charset="-18"/>
              <a:buChar char="&gt;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For a non-terminal A, define FOLLOW(A) as:</a:t>
            </a:r>
          </a:p>
          <a:p>
            <a:pPr marL="838200" marR="0" lvl="1" indent="-38100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Helvetica CE" charset="-18"/>
              <a:buChar char="—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the set of terminals that can appear immediately to the right of A in some sentential form</a:t>
            </a:r>
          </a:p>
          <a:p>
            <a:pPr marL="838200" marR="0" lvl="1" indent="-38100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Helvetica CE" charset="-18"/>
              <a:buChar char="—"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I.e., a non-terminal’s FOLLOW set specifies the tokens that can legally appear after it.</a:t>
            </a:r>
          </a:p>
          <a:p>
            <a:pPr marL="838200" marR="0" lvl="1" indent="-38100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Helvetica CE" charset="-18"/>
              <a:buChar char="—"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A terminal symbol has no FOLLOW set.</a:t>
            </a:r>
          </a:p>
          <a:p>
            <a:pPr marL="419100" marR="0" lvl="0" indent="-41910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0005DF"/>
              </a:buClr>
              <a:buSzPct val="85000"/>
              <a:buFont typeface="Helvetica CE" charset="-18"/>
              <a:buChar char="&gt;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To build FOLLOW(A): </a:t>
            </a:r>
          </a:p>
          <a:p>
            <a:pPr marL="419100" marR="0" lvl="0" indent="-41910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0005DF"/>
              </a:buClr>
              <a:buSzPct val="85000"/>
              <a:buFont typeface="Helvetica" panose="020B0604020202020204" pitchFamily="34" charset="0"/>
              <a:buAutoNum type="arabicPeriod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Put $ in FOLLOW(&lt;goal&gt;)</a:t>
            </a:r>
          </a:p>
          <a:p>
            <a:pPr marL="419100" marR="0" lvl="0" indent="-41910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0005DF"/>
              </a:buClr>
              <a:buSzPct val="85000"/>
              <a:buFont typeface="Helvetica" panose="020B0604020202020204" pitchFamily="34" charset="0"/>
              <a:buAutoNum type="arabicPeriod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If A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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αBβ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:</a:t>
            </a:r>
          </a:p>
          <a:p>
            <a:pPr marL="838200" marR="0" lvl="1" indent="-38100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Helvetica" panose="020B0604020202020204" pitchFamily="34" charset="0"/>
              <a:buAutoNum type="alphaLcParenR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Put FIRST(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β) – {ε} in FOLLOW(B)</a:t>
            </a:r>
          </a:p>
          <a:p>
            <a:pPr marL="838200" marR="0" lvl="1" indent="-38100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Helvetica" panose="020B0604020202020204" pitchFamily="34" charset="0"/>
              <a:buAutoNum type="alphaLcParenR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If β = ε (i.e., 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A 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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 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  <a:sym typeface="Symbol" panose="05050102010706020507" pitchFamily="18" charset="2"/>
              </a:rPr>
              <a:t>αB) or ε  FIRST(β) (i.e., β  * ε) then put FOLLOW(A) in FOLLOW(B)</a:t>
            </a:r>
          </a:p>
          <a:p>
            <a:pPr marL="419100" marR="0" lvl="0" indent="-41910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0005DF"/>
              </a:buClr>
              <a:buSzPct val="85000"/>
              <a:buFont typeface="Helvetica CE" charset="-18"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Repeat until no more additions can be made</a:t>
            </a:r>
          </a:p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E472A-43C3-4DC3-B6F6-E8F4AD29575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0000FF"/>
                </a:solidFill>
              </a:rPr>
              <a:t>FOLLOW</a:t>
            </a:r>
          </a:p>
        </p:txBody>
      </p:sp>
    </p:spTree>
    <p:extLst>
      <p:ext uri="{BB962C8B-B14F-4D97-AF65-F5344CB8AC3E}">
        <p14:creationId xmlns:p14="http://schemas.microsoft.com/office/powerpoint/2010/main" val="1152084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869D4C-3B7D-47E8-A3B6-D53364488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643" y="1412815"/>
            <a:ext cx="10972800" cy="4525963"/>
          </a:xfrm>
        </p:spPr>
        <p:txBody>
          <a:bodyPr>
            <a:normAutofit/>
          </a:bodyPr>
          <a:lstStyle/>
          <a:p>
            <a:r>
              <a:rPr lang="en-IN" dirty="0"/>
              <a:t>Lexical </a:t>
            </a:r>
            <a:r>
              <a:rPr lang="en-IN" dirty="0" err="1"/>
              <a:t>analyzers</a:t>
            </a:r>
            <a:r>
              <a:rPr lang="en-IN" dirty="0"/>
              <a:t> extract lexemes from a given input string and produce the </a:t>
            </a:r>
          </a:p>
          <a:p>
            <a:r>
              <a:rPr lang="en-IN" dirty="0"/>
              <a:t>corresponding tokens.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2ACFD0-4A65-4283-A3A4-1F3182830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175" y="1919752"/>
            <a:ext cx="6712532" cy="449841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E5E3D36-BABE-C69D-5E19-BEDFABB68239}"/>
              </a:ext>
            </a:extLst>
          </p:cNvPr>
          <p:cNvSpPr txBox="1">
            <a:spLocks/>
          </p:cNvSpPr>
          <p:nvPr/>
        </p:nvSpPr>
        <p:spPr>
          <a:xfrm>
            <a:off x="558800" y="304800"/>
            <a:ext cx="843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-228600" algn="l" defTabSz="914400" rtl="0" eaLnBrk="1" latinLnBrk="0" hangingPunct="1">
              <a:lnSpc>
                <a:spcPts val="36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>
                <a:solidFill>
                  <a:srgbClr val="0000FF"/>
                </a:solidFill>
              </a:rPr>
              <a:t>Syntax – Lexemes &amp; Tokens</a:t>
            </a:r>
            <a:endParaRPr lang="en-IN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304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B34DE2-024A-4DBC-9482-E3B399C44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653" y="3702602"/>
            <a:ext cx="10972800" cy="24885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IN" sz="2000" b="1" dirty="0"/>
              <a:t>LEXICAL-ANALYSIS PROCESS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2000" dirty="0"/>
              <a:t>Skips comments and white space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2000" dirty="0"/>
              <a:t>Inserts lexemes for user-defined names into the symbol table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2000" dirty="0"/>
              <a:t>Detect syntactic errors in tokens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2000" dirty="0"/>
              <a:t>Report such errors to the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E11F1-E63C-4A55-A76D-B4EDD1DA8FF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0000FF"/>
                </a:solidFill>
              </a:rPr>
              <a:t>SYNTAX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11F69D-88E6-35A9-EE0F-28B9255D6DB9}"/>
              </a:ext>
            </a:extLst>
          </p:cNvPr>
          <p:cNvSpPr txBox="1"/>
          <p:nvPr/>
        </p:nvSpPr>
        <p:spPr>
          <a:xfrm>
            <a:off x="290653" y="1551109"/>
            <a:ext cx="11682714" cy="1902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8000"/>
              </a:lnSpc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syntax analysis portion of a language has two parts:</a:t>
            </a:r>
          </a:p>
          <a:p>
            <a:pPr>
              <a:lnSpc>
                <a:spcPct val="98000"/>
              </a:lnSpc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8000"/>
              </a:lnSpc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1. A low-level part called a lexical analyzer  (mathematically, a </a:t>
            </a:r>
            <a:r>
              <a:rPr lang="en-US" alt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finite automaton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based on a  regular grammar)</a:t>
            </a:r>
          </a:p>
          <a:p>
            <a:pPr>
              <a:lnSpc>
                <a:spcPct val="98000"/>
              </a:lnSpc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2. A high-level part called a syntax analyzer, or parser  (mathematically, </a:t>
            </a:r>
            <a:r>
              <a:rPr lang="en-US" alt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push-down automaton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based on a context-free grammar, or BNF)</a:t>
            </a:r>
          </a:p>
        </p:txBody>
      </p:sp>
    </p:spTree>
    <p:extLst>
      <p:ext uri="{BB962C8B-B14F-4D97-AF65-F5344CB8AC3E}">
        <p14:creationId xmlns:p14="http://schemas.microsoft.com/office/powerpoint/2010/main" val="703125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9DF21D-41B3-4ED3-9FF4-95A394DD5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b="1" dirty="0"/>
              <a:t>APPROACHES TO BUILD A LEXICAL ANALYZER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Write a formal description of the token patterns of the language </a:t>
            </a:r>
            <a:r>
              <a:rPr lang="en-IN" dirty="0" err="1"/>
              <a:t>usinga</a:t>
            </a:r>
            <a:r>
              <a:rPr lang="en-IN" dirty="0"/>
              <a:t> descriptive language. </a:t>
            </a:r>
            <a:r>
              <a:rPr lang="en-IN" dirty="0" err="1"/>
              <a:t>Eg.</a:t>
            </a:r>
            <a:r>
              <a:rPr lang="en-IN" dirty="0"/>
              <a:t> Reg. Expr; these descriptions are given as inputs to s/w tools to generate </a:t>
            </a:r>
            <a:r>
              <a:rPr lang="en-IN" dirty="0" err="1"/>
              <a:t>analyzers</a:t>
            </a:r>
            <a:r>
              <a:rPr lang="en-IN" dirty="0"/>
              <a:t>.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Design a state transition diagram that describes the token patterns of the language and write a program that implements the diagram.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Hand-construct a table-driven implementation of the state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43A21-FF30-45FA-A2CF-AF6E9AB342B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0000FF"/>
                </a:solidFill>
              </a:rPr>
              <a:t>Building a lexical </a:t>
            </a:r>
            <a:r>
              <a:rPr lang="en-IN" dirty="0" err="1">
                <a:solidFill>
                  <a:srgbClr val="0000FF"/>
                </a:solidFill>
              </a:rPr>
              <a:t>analyzer</a:t>
            </a:r>
            <a:endParaRPr lang="en-IN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674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5034A0-53A4-4CA3-AF4A-7BB21A9E4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State diagram, is a directed graph. The nodes of a state diagram are </a:t>
            </a:r>
            <a:r>
              <a:rPr lang="en-IN" dirty="0" err="1"/>
              <a:t>labeled</a:t>
            </a:r>
            <a:r>
              <a:rPr lang="en-IN" dirty="0"/>
              <a:t> with state names. </a:t>
            </a:r>
          </a:p>
          <a:p>
            <a:r>
              <a:rPr lang="en-IN" dirty="0"/>
              <a:t>State diagrams are representations of finite automata.</a:t>
            </a:r>
          </a:p>
          <a:p>
            <a:endParaRPr lang="en-IN" dirty="0"/>
          </a:p>
          <a:p>
            <a:r>
              <a:rPr lang="en-IN" dirty="0"/>
              <a:t>The tokens of a programming language are a regular language, and a lexical</a:t>
            </a:r>
          </a:p>
          <a:p>
            <a:r>
              <a:rPr lang="en-IN" dirty="0" err="1"/>
              <a:t>analyzer</a:t>
            </a:r>
            <a:r>
              <a:rPr lang="en-IN" dirty="0"/>
              <a:t> is a finite automaton.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7702FC-1AC1-4B90-B702-6C994C902F6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/>
          <a:lstStyle/>
          <a:p>
            <a:r>
              <a:rPr lang="en-IN" dirty="0">
                <a:solidFill>
                  <a:srgbClr val="0000FF"/>
                </a:solidFill>
              </a:rPr>
              <a:t>Building a lexical </a:t>
            </a:r>
            <a:r>
              <a:rPr lang="en-IN" dirty="0" err="1">
                <a:solidFill>
                  <a:srgbClr val="0000FF"/>
                </a:solidFill>
              </a:rPr>
              <a:t>analyzer</a:t>
            </a:r>
            <a:endParaRPr lang="en-IN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324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10B476-1520-4B5C-B27D-9FB5D37B4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782" y="0"/>
            <a:ext cx="8917002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F194DD-EBF0-408A-B00D-2C8E20189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633" y="1473843"/>
            <a:ext cx="27336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901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B9A8FB-C2EF-48E8-B63A-1664FF0B8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Syntax analysis is often called parsing.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48773-9BF1-4C67-93CA-0839AA686D6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0000FF"/>
                </a:solidFill>
              </a:rPr>
              <a:t>PARSING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D0409E9-41A5-4DFD-BE4A-BEB87E3A5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316" y="1938265"/>
            <a:ext cx="9779884" cy="4338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785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4260E2C-253E-49D9-AC5E-626736836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9100" marR="0" lvl="0" indent="-41910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0005DF"/>
              </a:buClr>
              <a:buSzPct val="85000"/>
              <a:buFont typeface="Helvetica CE" charset="-18"/>
              <a:buChar char="&gt;"/>
              <a:tabLst/>
              <a:defRPr/>
            </a:pP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Top-down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 </a:t>
            </a: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parser:</a:t>
            </a:r>
          </a:p>
          <a:p>
            <a:pPr marL="838200" marR="0" lvl="1" indent="-38100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Helvetica CE" charset="-18"/>
              <a:buChar char="—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starts at the root of derivation tree and fills in</a:t>
            </a:r>
          </a:p>
          <a:p>
            <a:pPr marL="838200" marR="0" lvl="1" indent="-38100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Helvetica CE" charset="-18"/>
              <a:buChar char="—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picks a production and tries to match the input</a:t>
            </a:r>
          </a:p>
          <a:p>
            <a:pPr marL="838200" marR="0" lvl="1" indent="-38100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Helvetica CE" charset="-18"/>
              <a:buChar char="—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may require backtracking</a:t>
            </a:r>
          </a:p>
          <a:p>
            <a:pPr marL="838200" marR="0" lvl="1" indent="-38100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Helvetica CE" charset="-18"/>
              <a:buChar char="—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some grammars are backtrack-free (</a:t>
            </a:r>
            <a:r>
              <a:rPr kumimoji="0" lang="en-US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predictive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)</a:t>
            </a:r>
          </a:p>
          <a:p>
            <a:pPr marL="838200" marR="0" lvl="1" indent="-38100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Helvetica CE" charset="-18"/>
              <a:buChar char="—"/>
              <a:tabLst/>
              <a:defRPr/>
            </a:pPr>
            <a:r>
              <a:rPr kumimoji="0" lang="en-I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makes a decision </a:t>
            </a:r>
            <a:r>
              <a:rPr kumimoji="0" lang="en-IN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inorder</a:t>
            </a:r>
            <a:r>
              <a:rPr kumimoji="0" lang="en-I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 to use the right production for deriving the string</a:t>
            </a:r>
          </a:p>
          <a:p>
            <a:pPr marL="419100" marR="0" lvl="0" indent="-41910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0005DF"/>
              </a:buClr>
              <a:buSzPct val="85000"/>
              <a:buFont typeface="Helvetica CE" charset="-18"/>
              <a:buChar char="&gt;"/>
              <a:tabLst/>
              <a:defRPr/>
            </a:pP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Bottom-up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 </a:t>
            </a: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parser:</a:t>
            </a:r>
          </a:p>
          <a:p>
            <a:pPr marL="838200" marR="0" lvl="1" indent="-38100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Helvetica CE" charset="-18"/>
              <a:buChar char="—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starts at the leaves and fills in </a:t>
            </a:r>
          </a:p>
          <a:p>
            <a:pPr marL="838200" marR="0" lvl="1" indent="-38100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Helvetica CE" charset="-18"/>
              <a:buChar char="—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starts in a state valid for legal first tokens </a:t>
            </a:r>
          </a:p>
          <a:p>
            <a:pPr marL="838200" marR="0" lvl="1" indent="-38100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Helvetica CE" charset="-18"/>
              <a:buChar char="—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as input is consumed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, changes state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to encode possibilities (</a:t>
            </a:r>
            <a:r>
              <a:rPr kumimoji="0" lang="en-US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recognize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 </a:t>
            </a:r>
            <a:r>
              <a:rPr kumimoji="0" lang="en-US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valid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 </a:t>
            </a:r>
            <a:r>
              <a:rPr kumimoji="0" lang="en-US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prefixes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) </a:t>
            </a:r>
          </a:p>
          <a:p>
            <a:pPr marL="838200" marR="0" lvl="1" indent="-38100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Helvetica CE" charset="-18"/>
              <a:buChar char="—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uses a </a:t>
            </a:r>
            <a:r>
              <a:rPr kumimoji="0" lang="en-US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stack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 to store both state and sentential forms</a:t>
            </a:r>
          </a:p>
          <a:p>
            <a:pPr marL="838200" marR="0" lvl="1" indent="-38100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Helvetica CE" charset="-18"/>
              <a:buChar char="—"/>
              <a:tabLst/>
              <a:defRPr/>
            </a:pPr>
            <a:r>
              <a:rPr kumimoji="0" lang="en-I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A017F"/>
                </a:solidFill>
                <a:effectLst/>
                <a:uLnTx/>
                <a:uFillTx/>
                <a:latin typeface="Helvetica"/>
                <a:ea typeface="ＭＳ Ｐゴシック" panose="020B0600070205080204" pitchFamily="34" charset="-128"/>
              </a:rPr>
              <a:t>makes a decision whether to shift or reduce.</a:t>
            </a:r>
            <a:endParaRPr kumimoji="0" lang="en-US" altLang="en-US" sz="2000" b="1" i="0" u="none" strike="noStrike" kern="0" cap="none" spc="0" normalizeH="0" baseline="0" noProof="0" dirty="0">
              <a:ln>
                <a:noFill/>
              </a:ln>
              <a:solidFill>
                <a:srgbClr val="0A017F"/>
              </a:solidFill>
              <a:effectLst/>
              <a:uLnTx/>
              <a:uFillTx/>
              <a:latin typeface="Helvetica"/>
              <a:ea typeface="ＭＳ Ｐゴシック" panose="020B0600070205080204" pitchFamily="34" charset="-128"/>
            </a:endParaRPr>
          </a:p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9D519-CBDA-4929-AB8F-875EB6105D3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0000FF"/>
                </a:solidFill>
              </a:rPr>
              <a:t>TDP vs BUP</a:t>
            </a:r>
          </a:p>
        </p:txBody>
      </p:sp>
    </p:spTree>
    <p:extLst>
      <p:ext uri="{BB962C8B-B14F-4D97-AF65-F5344CB8AC3E}">
        <p14:creationId xmlns:p14="http://schemas.microsoft.com/office/powerpoint/2010/main" val="357811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4143</TotalTime>
  <Words>2159</Words>
  <Application>Microsoft Office PowerPoint</Application>
  <PresentationFormat>Widescreen</PresentationFormat>
  <Paragraphs>301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Arial</vt:lpstr>
      <vt:lpstr>Calibri</vt:lpstr>
      <vt:lpstr>Calibri Light</vt:lpstr>
      <vt:lpstr>Courier</vt:lpstr>
      <vt:lpstr>Courier New</vt:lpstr>
      <vt:lpstr>Helvetica</vt:lpstr>
      <vt:lpstr>Helvetica CE</vt:lpstr>
      <vt:lpstr>Times</vt:lpstr>
      <vt:lpstr>Times New Roman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Jabez Christopher</dc:creator>
  <cp:lastModifiedBy>Jabez Christopher</cp:lastModifiedBy>
  <cp:revision>131</cp:revision>
  <dcterms:created xsi:type="dcterms:W3CDTF">2021-05-31T06:51:43Z</dcterms:created>
  <dcterms:modified xsi:type="dcterms:W3CDTF">2022-10-28T15:32:51Z</dcterms:modified>
</cp:coreProperties>
</file>