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1" r:id="rId2"/>
    <p:sldId id="320" r:id="rId3"/>
    <p:sldId id="302" r:id="rId4"/>
    <p:sldId id="321" r:id="rId5"/>
    <p:sldId id="325" r:id="rId6"/>
    <p:sldId id="324" r:id="rId7"/>
    <p:sldId id="323" r:id="rId8"/>
    <p:sldId id="326" r:id="rId9"/>
    <p:sldId id="327" r:id="rId10"/>
    <p:sldId id="330" r:id="rId11"/>
    <p:sldId id="331" r:id="rId12"/>
    <p:sldId id="3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23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89009" autoAdjust="0"/>
  </p:normalViewPr>
  <p:slideViewPr>
    <p:cSldViewPr snapToGrid="0">
      <p:cViewPr varScale="1">
        <p:scale>
          <a:sx n="75" d="100"/>
          <a:sy n="75" d="100"/>
        </p:scale>
        <p:origin x="1042" y="4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C7E6-0BDF-40FB-80EA-70264A609AA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FCE7A-A223-4618-B043-D70795FB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5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61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9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B960-F169-4E31-A782-ECDDE791D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DEAEB-D569-4E73-B5B6-10ED1A595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C949-7BD2-4F8D-8CBC-B91DC95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D74F-DF36-4ABC-A1D1-D95F6BC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19D3-E196-445D-B44A-4BC2BACA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9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3C4-53D5-4A6E-9157-A067E0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AF4C-CD4D-46BD-A8A4-345553D2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F923-0535-4FB6-B043-AF7EBDFB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3305-AA60-4A66-AB1A-7E7F3215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5DEE-42D8-4B9E-BB90-D336A137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5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E3F36-FF78-417C-9D6E-933DBE483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86E65-E50D-40B7-A602-23CA5CC4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FB75-D897-4B59-A743-616F2C79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312C-A223-462D-B336-58EEAB0E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AA5F-96DC-4A01-BEFE-572C0C2C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9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08FA0-D991-4E9B-9A65-B61B0B74A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B6E6A95D-6D69-4CB7-B335-D3B0DBA069C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7C9F8B-4EBC-476B-A4C8-B041791BEC5A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603D60-D7FD-44C1-8A70-ED4E80771A42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19A6E1-98CE-4131-8645-1335218BA582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767F4742-7089-4A9A-9422-B7E9FA237B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D06345E3-4774-4010-A6C8-247F10CAA6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91A64F-C789-4514-96CC-5C26E45D412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3AF2F-CA1F-44C1-8767-C217C482466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4BEE33-9A73-4721-A340-A04FB457D7E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026D669-1F17-496E-ABC7-D238D9CEAF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0460B6-2F2F-47F4-A201-8170F7CA1CE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AA8EE4-2A4D-46E3-AEC9-B2942F8EEE1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08EB10-B4A6-4F56-815D-62A495A0285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50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DDC1-678C-4F8F-B1D4-DA9EAB1B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2824-3E81-49D8-B8B8-6A8F02FC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C2D6-0428-425F-9A2C-A29856D3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B67F-E7B4-40D2-967C-54DF8F5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BC97-45D7-41E5-B745-E212B55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6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D5C1-D57F-4664-9514-12E78DE0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0CDA0-ECAE-4CD4-AD3B-69553D6D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2B2B-12DC-4735-A876-D61BACED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E57F-62EA-4416-89F5-584BC50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33E3-1DF4-4AF6-A24F-7728A05C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B15-734E-4D99-8272-0A080E1D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C4D7-63F2-4BE7-B3D5-74D66F703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0526E-FFC3-495E-B527-266CFEAC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ACF6-AE3D-4DF7-AF10-3F3B7329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B9AEA-35A9-419C-A980-BB7858EE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4AF6-5C15-4A72-8DAD-5EFA3F92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7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C10E-E5BA-47BF-A3A6-45FCA1C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FAA8-65F8-4156-82AC-79E53B86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8B29F-94D0-484B-98D6-6727896E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B39E1-733E-43C0-9A9B-E2CD12DF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482B-D471-4840-8BBE-0DB95C0B1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B986F-F80E-463A-8FFC-5B7BF46F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83D02-58E1-4B54-9D99-C819F2B1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BAA55-3B8A-450E-9B36-AD1C8FE7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DD14-1449-40AD-B2BD-6DF1388B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8BE3A-D24E-4043-8BC6-E8D1A5BC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A4A9-7D12-49EE-AEB4-278CDE13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4A0DA-202C-43DD-8DCF-DAF324AF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1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11743-FDB4-487E-9D20-EA168D2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0D012-D7CD-499C-B6E5-6BB813BE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CEA98-17E7-4DC1-8F52-7B15C940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A7EF-B25F-4ACA-9147-D33DA964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8F06-12D3-42BA-BC10-B52C632A8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C4E8C-25DD-4F00-AB86-B73110938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F856-F1EC-404B-8762-C9BBF06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7ACF-DCBE-42E4-90C1-BFE1E9BC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BC30B-AD3B-4916-BFB0-89287788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72D2-F7E4-43CA-BE38-C822CF4A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B8E3C-0707-4300-936E-0F7645426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B2D79-1B94-4F3D-B95F-812A61D2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94F4-0567-478C-8AA6-0381B5A7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1B8A-27D3-4813-AB28-1BC6756E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2E21B-D15E-4C05-8FCF-E599CAB1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3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266BF-EF5E-4460-9B11-37EB9D89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4C05D-5607-46AE-9D0D-F427E339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D7C7-5500-4591-BD62-AE6624674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CF62-4EA3-41ED-883A-863210F0D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A5B6-3D52-497A-9DDF-146F9A2E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List of Top Engineering Colleges in Hyderabad You Might Want to Know About">
            <a:extLst>
              <a:ext uri="{FF2B5EF4-FFF2-40B4-BE49-F238E27FC236}">
                <a16:creationId xmlns:a16="http://schemas.microsoft.com/office/drawing/2014/main" id="{7A47C8C6-7A97-4D88-B21B-720CE0232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3"/>
          <a:stretch/>
        </p:blipFill>
        <p:spPr bwMode="auto">
          <a:xfrm>
            <a:off x="13889" y="1458410"/>
            <a:ext cx="12164221" cy="53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3285" y="590713"/>
            <a:ext cx="701297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Principles of Programming Languages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(CS F301)</a:t>
            </a:r>
          </a:p>
        </p:txBody>
      </p:sp>
      <p:pic>
        <p:nvPicPr>
          <p:cNvPr id="10244" name="Picture 4" descr="Waves 2018 Fest @BITS Pilani, Goa [Oct 26-28]: Registrations Open">
            <a:extLst>
              <a:ext uri="{FF2B5EF4-FFF2-40B4-BE49-F238E27FC236}">
                <a16:creationId xmlns:a16="http://schemas.microsoft.com/office/drawing/2014/main" id="{F6C93AC8-9067-4148-ACC3-43C8AABD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" y="0"/>
            <a:ext cx="3634451" cy="16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05B95-31F5-4A58-A69D-71683418D001}"/>
              </a:ext>
            </a:extLst>
          </p:cNvPr>
          <p:cNvSpPr txBox="1"/>
          <p:nvPr/>
        </p:nvSpPr>
        <p:spPr>
          <a:xfrm>
            <a:off x="9352345" y="5719227"/>
            <a:ext cx="3297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Jabez Christopher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Assistant Professor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Department  of CSIS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F28683-A358-4FED-88CE-74F6800E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93838"/>
            <a:ext cx="10300182" cy="4779640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DECLARATION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lists variable names and specifies that they are a particular type</a:t>
            </a:r>
          </a:p>
          <a:p>
            <a:pPr algn="just"/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DECLARATION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associates variables with types through default conventions, rather than declaration.</a:t>
            </a:r>
          </a:p>
          <a:p>
            <a:pPr algn="just"/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 conventions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compiler or interpreter binds a variable to a type based on the syntactic form of the variable’s name</a:t>
            </a:r>
          </a:p>
          <a:p>
            <a:pPr algn="just"/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inference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context of the appearance of a name is the basis for determining its type.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and default declarations can be detrimental to reliability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1F6E4D-4588-43F2-A434-25805F8657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Binding – </a:t>
            </a:r>
            <a:r>
              <a:rPr lang="en-IN" sz="2800" b="0" dirty="0">
                <a:solidFill>
                  <a:srgbClr val="0000FF"/>
                </a:solidFill>
              </a:rPr>
              <a:t>Variable to Data Type: STATIC BINDING </a:t>
            </a:r>
            <a:endParaRPr lang="en-IN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04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F28683-A358-4FED-88CE-74F6800E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93838"/>
            <a:ext cx="10300182" cy="477964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is bound to a type when it is assigned a value in an assignment state-</a:t>
            </a:r>
          </a:p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also bind the variable to an address and a memory cell, because different type values may require different amounts of storage.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can be bound to variables and variables can be bound to types.</a:t>
            </a: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penalty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type checking and interpretation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error detection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compiler is more difficult hence causes programs are less reliable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1F6E4D-4588-43F2-A434-25805F8657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Binding – </a:t>
            </a:r>
            <a:r>
              <a:rPr lang="en-IN" sz="2800" b="0" dirty="0">
                <a:solidFill>
                  <a:srgbClr val="0000FF"/>
                </a:solidFill>
              </a:rPr>
              <a:t>Variable to Data Type: DYNAMIC BINDING </a:t>
            </a:r>
            <a:endParaRPr lang="en-IN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0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813ADA-1336-4FE3-9681-ED74ABF9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Allocation: </a:t>
            </a:r>
            <a:r>
              <a:rPr lang="en-IN" dirty="0"/>
              <a:t>memory cell to which a variable is bound, is taken from a pool of available memory</a:t>
            </a:r>
          </a:p>
          <a:p>
            <a:r>
              <a:rPr lang="en-IN" b="1" dirty="0"/>
              <a:t>Lifetime: </a:t>
            </a:r>
            <a:r>
              <a:rPr lang="en-IN" dirty="0"/>
              <a:t>time during which the variable is bound to a specific memory location</a:t>
            </a:r>
          </a:p>
          <a:p>
            <a:r>
              <a:rPr lang="en-IN" b="1" dirty="0"/>
              <a:t>Taxonomy:</a:t>
            </a:r>
            <a:r>
              <a:rPr lang="en-IN" dirty="0"/>
              <a:t> based on lifetime</a:t>
            </a:r>
          </a:p>
          <a:p>
            <a:pPr marL="984250" indent="-452438">
              <a:buFont typeface="Arial" panose="020B0604020202020204" pitchFamily="34" charset="0"/>
              <a:buChar char="•"/>
            </a:pPr>
            <a:r>
              <a:rPr lang="en-IN" dirty="0"/>
              <a:t>Static</a:t>
            </a:r>
          </a:p>
          <a:p>
            <a:pPr marL="984250" indent="-452438">
              <a:buFont typeface="Arial" panose="020B0604020202020204" pitchFamily="34" charset="0"/>
              <a:buChar char="•"/>
            </a:pPr>
            <a:r>
              <a:rPr lang="en-IN" dirty="0"/>
              <a:t>Stack-dynamic</a:t>
            </a:r>
          </a:p>
          <a:p>
            <a:pPr marL="984250" indent="-452438">
              <a:buFont typeface="Arial" panose="020B0604020202020204" pitchFamily="34" charset="0"/>
              <a:buChar char="•"/>
            </a:pPr>
            <a:r>
              <a:rPr lang="en-IN" dirty="0"/>
              <a:t>Explicit heap-dynamic</a:t>
            </a:r>
          </a:p>
          <a:p>
            <a:pPr marL="984250" indent="-452438">
              <a:buFont typeface="Arial" panose="020B0604020202020204" pitchFamily="34" charset="0"/>
              <a:buChar char="•"/>
            </a:pPr>
            <a:r>
              <a:rPr lang="en-IN" dirty="0"/>
              <a:t>Implicit heap-dynamic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A786-B416-41CD-B778-49A6C96482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Storage Bindings and Lifetime</a:t>
            </a:r>
          </a:p>
        </p:txBody>
      </p:sp>
    </p:spTree>
    <p:extLst>
      <p:ext uri="{BB962C8B-B14F-4D97-AF65-F5344CB8AC3E}">
        <p14:creationId xmlns:p14="http://schemas.microsoft.com/office/powerpoint/2010/main" val="142668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List of Top Engineering Colleges in Hyderabad You Might Want to Know About">
            <a:extLst>
              <a:ext uri="{FF2B5EF4-FFF2-40B4-BE49-F238E27FC236}">
                <a16:creationId xmlns:a16="http://schemas.microsoft.com/office/drawing/2014/main" id="{7A47C8C6-7A97-4D88-B21B-720CE0232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823"/>
          <a:stretch/>
        </p:blipFill>
        <p:spPr bwMode="auto">
          <a:xfrm>
            <a:off x="13889" y="1458410"/>
            <a:ext cx="12164221" cy="53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3285" y="582111"/>
            <a:ext cx="701297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Principles of Programming Languages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(CS F301)</a:t>
            </a:r>
          </a:p>
        </p:txBody>
      </p:sp>
      <p:pic>
        <p:nvPicPr>
          <p:cNvPr id="10244" name="Picture 4" descr="Waves 2018 Fest @BITS Pilani, Goa [Oct 26-28]: Registrations Open">
            <a:extLst>
              <a:ext uri="{FF2B5EF4-FFF2-40B4-BE49-F238E27FC236}">
                <a16:creationId xmlns:a16="http://schemas.microsoft.com/office/drawing/2014/main" id="{F6C93AC8-9067-4148-ACC3-43C8AABD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" y="1"/>
            <a:ext cx="3634451" cy="16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05B95-31F5-4A58-A69D-71683418D001}"/>
              </a:ext>
            </a:extLst>
          </p:cNvPr>
          <p:cNvSpPr txBox="1"/>
          <p:nvPr/>
        </p:nvSpPr>
        <p:spPr>
          <a:xfrm>
            <a:off x="9352345" y="5719227"/>
            <a:ext cx="3297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Jabez Christopher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Assistant Professor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Department  of CSIS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6FAB4-60F7-49EC-A658-B04F405A8C69}"/>
              </a:ext>
            </a:extLst>
          </p:cNvPr>
          <p:cNvSpPr txBox="1"/>
          <p:nvPr/>
        </p:nvSpPr>
        <p:spPr>
          <a:xfrm>
            <a:off x="345186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E758B-1F4E-45FD-BB05-00188EE84DE3}"/>
              </a:ext>
            </a:extLst>
          </p:cNvPr>
          <p:cNvSpPr txBox="1"/>
          <p:nvPr/>
        </p:nvSpPr>
        <p:spPr>
          <a:xfrm>
            <a:off x="3064976" y="2837633"/>
            <a:ext cx="8081443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635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bg1"/>
                </a:solidFill>
              </a:rPr>
              <a:t>Names, Bindings and Scope</a:t>
            </a:r>
          </a:p>
        </p:txBody>
      </p:sp>
    </p:spTree>
    <p:extLst>
      <p:ext uri="{BB962C8B-B14F-4D97-AF65-F5344CB8AC3E}">
        <p14:creationId xmlns:p14="http://schemas.microsoft.com/office/powerpoint/2010/main" val="15391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69D4C-3B7D-47E8-A3B6-D5336448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93838"/>
            <a:ext cx="10751595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name is a string of characters used to identify some entity in a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Usually no length-limit.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letter followed by a string consisting of letters, digits, and underscore characters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Camel notation </a:t>
            </a:r>
            <a:r>
              <a:rPr lang="en-IN" dirty="0" err="1"/>
              <a:t>Eg.</a:t>
            </a:r>
            <a:r>
              <a:rPr lang="en-IN" dirty="0"/>
              <a:t> </a:t>
            </a:r>
            <a:r>
              <a:rPr lang="en-IN" dirty="0" err="1"/>
              <a:t>printStackTrace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PHP: Names must begin with a dollar 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Ruby: @ or  @@ indicate that the variable is an instance or a class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C-based languages: case-sensitive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5888-F745-4951-96FE-49D219EAF5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Names / Identifiers	</a:t>
            </a:r>
          </a:p>
        </p:txBody>
      </p:sp>
    </p:spTree>
    <p:extLst>
      <p:ext uri="{BB962C8B-B14F-4D97-AF65-F5344CB8AC3E}">
        <p14:creationId xmlns:p14="http://schemas.microsoft.com/office/powerpoint/2010/main" val="357538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DCD581-5302-4D73-9AC2-2799108C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make programs more readable </a:t>
            </a:r>
          </a:p>
          <a:p>
            <a:r>
              <a:rPr lang="en-IN" dirty="0"/>
              <a:t>used to separate the syntactic parts of statements</a:t>
            </a:r>
          </a:p>
          <a:p>
            <a:r>
              <a:rPr lang="en-IN" dirty="0"/>
              <a:t>reserved words cannot be redefined by programmers</a:t>
            </a:r>
          </a:p>
          <a:p>
            <a:r>
              <a:rPr lang="en-IN" dirty="0" err="1"/>
              <a:t>Eg</a:t>
            </a:r>
            <a:r>
              <a:rPr lang="en-IN" dirty="0"/>
              <a:t>: Fortran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Integer Real	// Real is to be of Integer type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Real Integer	//Integer is Real type</a:t>
            </a:r>
          </a:p>
          <a:p>
            <a:r>
              <a:rPr lang="en-IN" dirty="0"/>
              <a:t>Keyword special only in certain contexts.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Integer Apple  //Declarative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Integer = 4  //Variable</a:t>
            </a:r>
          </a:p>
          <a:p>
            <a:r>
              <a:rPr lang="en-IN" dirty="0"/>
              <a:t>COBOL has 300 reserved words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5934-8C44-46F5-83A7-73E2BB6DDD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Special Words</a:t>
            </a:r>
          </a:p>
        </p:txBody>
      </p:sp>
    </p:spTree>
    <p:extLst>
      <p:ext uri="{BB962C8B-B14F-4D97-AF65-F5344CB8AC3E}">
        <p14:creationId xmlns:p14="http://schemas.microsoft.com/office/powerpoint/2010/main" val="298552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CB498D-D3F2-4A6B-BE84-F875A4C08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 variable can be characterized as a sextuple of attributes: </a:t>
            </a:r>
          </a:p>
          <a:p>
            <a:r>
              <a:rPr lang="en-IN" dirty="0"/>
              <a:t>(</a:t>
            </a:r>
            <a:r>
              <a:rPr lang="en-IN" sz="2600" i="1" dirty="0">
                <a:latin typeface="Cambria" panose="02040503050406030204" pitchFamily="18" charset="0"/>
                <a:ea typeface="Cambria" panose="02040503050406030204" pitchFamily="18" charset="0"/>
              </a:rPr>
              <a:t>name, address, value, type, lifetime, and scope</a:t>
            </a:r>
            <a:r>
              <a:rPr lang="en-IN" dirty="0"/>
              <a:t>)</a:t>
            </a:r>
          </a:p>
          <a:p>
            <a:r>
              <a:rPr lang="en-IN" dirty="0"/>
              <a:t>It is an abstraction of a computer memory cell</a:t>
            </a:r>
          </a:p>
          <a:p>
            <a:r>
              <a:rPr lang="en-IN" b="1" dirty="0">
                <a:solidFill>
                  <a:srgbClr val="0000FF"/>
                </a:solidFill>
              </a:rPr>
              <a:t>Variable NAME</a:t>
            </a:r>
          </a:p>
          <a:p>
            <a:r>
              <a:rPr lang="en-IN" dirty="0"/>
              <a:t>Variable names are the most common names;</a:t>
            </a:r>
          </a:p>
          <a:p>
            <a:r>
              <a:rPr lang="en-IN" dirty="0"/>
              <a:t>Exception- Explicit heap-dynamic variables are nameless (abstract) memory cells that are allocated and deallocated by explicit run-time instructions</a:t>
            </a:r>
          </a:p>
          <a:p>
            <a:r>
              <a:rPr lang="en-IN" b="1" dirty="0">
                <a:solidFill>
                  <a:srgbClr val="0000FF"/>
                </a:solidFill>
              </a:rPr>
              <a:t>Variable ADDRESS</a:t>
            </a:r>
          </a:p>
          <a:p>
            <a:r>
              <a:rPr lang="en-IN" dirty="0"/>
              <a:t>It is the machine memory address with which it is associated </a:t>
            </a:r>
          </a:p>
          <a:p>
            <a:r>
              <a:rPr lang="en-IN" dirty="0"/>
              <a:t>Same variable can be associated with different addresses at different times in the program.  </a:t>
            </a:r>
            <a:r>
              <a:rPr lang="en-IN" dirty="0" err="1"/>
              <a:t>Eg.</a:t>
            </a:r>
            <a:r>
              <a:rPr lang="en-IN" dirty="0"/>
              <a:t> Local variable in a subprogram called at different times</a:t>
            </a:r>
          </a:p>
          <a:p>
            <a:r>
              <a:rPr lang="en-IN" dirty="0"/>
              <a:t>The process of associating variables with addresses is called </a:t>
            </a:r>
            <a:r>
              <a:rPr lang="en-IN" sz="2600" i="1" dirty="0">
                <a:latin typeface="Cambria" panose="02040503050406030204" pitchFamily="18" charset="0"/>
                <a:ea typeface="Cambria" panose="02040503050406030204" pitchFamily="18" charset="0"/>
              </a:rPr>
              <a:t>Storage Binding</a:t>
            </a:r>
            <a:r>
              <a:rPr lang="en-IN" dirty="0"/>
              <a:t>	</a:t>
            </a:r>
          </a:p>
          <a:p>
            <a:endParaRPr lang="en-IN" b="1" dirty="0">
              <a:solidFill>
                <a:srgbClr val="0000FF"/>
              </a:solidFill>
            </a:endParaRP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C397-8EE6-4CA2-933A-EF52BD9E4E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83211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82E8F1-6FD4-48C2-A6D6-94206AA93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93838"/>
            <a:ext cx="11272456" cy="5069008"/>
          </a:xfrm>
        </p:spPr>
        <p:txBody>
          <a:bodyPr>
            <a:normAutofit fontScale="92500"/>
          </a:bodyPr>
          <a:lstStyle/>
          <a:p>
            <a:r>
              <a:rPr lang="en-IN" b="1" dirty="0">
                <a:solidFill>
                  <a:srgbClr val="0000FF"/>
                </a:solidFill>
              </a:rPr>
              <a:t>Variable ADDRESS </a:t>
            </a:r>
            <a:r>
              <a:rPr lang="en-IN" sz="2000" dirty="0">
                <a:solidFill>
                  <a:srgbClr val="0000FF"/>
                </a:solidFill>
              </a:rPr>
              <a:t>(</a:t>
            </a:r>
            <a:r>
              <a:rPr lang="en-IN" sz="2000" dirty="0" err="1">
                <a:solidFill>
                  <a:srgbClr val="0000FF"/>
                </a:solidFill>
              </a:rPr>
              <a:t>cont</a:t>
            </a:r>
            <a:r>
              <a:rPr lang="en-IN" sz="2000" dirty="0">
                <a:solidFill>
                  <a:srgbClr val="0000FF"/>
                </a:solidFill>
              </a:rPr>
              <a:t>… )</a:t>
            </a:r>
          </a:p>
          <a:p>
            <a:r>
              <a:rPr lang="en-IN" b="1" dirty="0">
                <a:solidFill>
                  <a:srgbClr val="C00000"/>
                </a:solidFill>
              </a:rPr>
              <a:t>Aliases </a:t>
            </a:r>
            <a:r>
              <a:rPr lang="en-IN" dirty="0"/>
              <a:t>- more than one variable name used to access the same memory location</a:t>
            </a:r>
          </a:p>
          <a:p>
            <a:r>
              <a:rPr lang="en-IN" dirty="0"/>
              <a:t>Two pointer variables can be aliases. (reference variables) </a:t>
            </a:r>
          </a:p>
          <a:p>
            <a:r>
              <a:rPr lang="en-IN" dirty="0"/>
              <a:t>Two variable names when they point to the same memory location. </a:t>
            </a:r>
          </a:p>
          <a:p>
            <a:r>
              <a:rPr lang="en-IN" sz="1900" dirty="0"/>
              <a:t>a.k.a.</a:t>
            </a:r>
            <a:r>
              <a:rPr lang="en-IN" dirty="0"/>
              <a:t> </a:t>
            </a:r>
            <a:r>
              <a:rPr lang="en-IN" sz="2600" b="1" i="1" dirty="0">
                <a:latin typeface="Bradley Hand ITC" panose="03070402050302030203" pitchFamily="66" charset="0"/>
              </a:rPr>
              <a:t>l</a:t>
            </a:r>
            <a:r>
              <a:rPr lang="en-IN" dirty="0"/>
              <a:t>-value It is required when the name of a variable appears in the left side</a:t>
            </a:r>
          </a:p>
          <a:p>
            <a:r>
              <a:rPr lang="en-IN" dirty="0"/>
              <a:t>of an assignment.</a:t>
            </a:r>
          </a:p>
          <a:p>
            <a:r>
              <a:rPr lang="en-IN" b="1" dirty="0">
                <a:solidFill>
                  <a:srgbClr val="0000FF"/>
                </a:solidFill>
              </a:rPr>
              <a:t>Variable TYPE</a:t>
            </a:r>
          </a:p>
          <a:p>
            <a:r>
              <a:rPr lang="en-IN" dirty="0"/>
              <a:t>Type of a variable determines the range of values the variable can store.</a:t>
            </a:r>
            <a:endParaRPr lang="en-IN" b="1" dirty="0">
              <a:solidFill>
                <a:srgbClr val="0000FF"/>
              </a:solidFill>
            </a:endParaRPr>
          </a:p>
          <a:p>
            <a:r>
              <a:rPr lang="en-IN" b="1" dirty="0">
                <a:solidFill>
                  <a:srgbClr val="0000FF"/>
                </a:solidFill>
              </a:rPr>
              <a:t>Variable VALUE</a:t>
            </a:r>
          </a:p>
          <a:p>
            <a:r>
              <a:rPr lang="en-IN" dirty="0"/>
              <a:t>It is the contents of the memory cell</a:t>
            </a:r>
          </a:p>
          <a:p>
            <a:r>
              <a:rPr lang="en-IN" sz="1900" dirty="0"/>
              <a:t>a.k.a.</a:t>
            </a:r>
            <a:r>
              <a:rPr lang="en-IN" dirty="0"/>
              <a:t> </a:t>
            </a:r>
            <a:r>
              <a:rPr lang="en-IN" sz="2600" b="1" i="1" dirty="0">
                <a:latin typeface="Bradley Hand ITC" panose="03070402050302030203" pitchFamily="66" charset="0"/>
              </a:rPr>
              <a:t>r </a:t>
            </a:r>
            <a:r>
              <a:rPr lang="en-IN" dirty="0"/>
              <a:t>- value It is required when the name of the variable appears in the right side of an assignment statement. To access the </a:t>
            </a:r>
            <a:r>
              <a:rPr lang="en-IN" sz="2600" b="1" i="1" dirty="0">
                <a:latin typeface="Bradley Hand ITC" panose="03070402050302030203" pitchFamily="66" charset="0"/>
              </a:rPr>
              <a:t>r </a:t>
            </a:r>
            <a:r>
              <a:rPr lang="en-IN" dirty="0"/>
              <a:t>- value, the </a:t>
            </a:r>
            <a:r>
              <a:rPr lang="en-IN" sz="2600" b="1" i="1" dirty="0">
                <a:latin typeface="Bradley Hand ITC" panose="03070402050302030203" pitchFamily="66" charset="0"/>
              </a:rPr>
              <a:t>l</a:t>
            </a:r>
            <a:r>
              <a:rPr lang="en-IN" dirty="0"/>
              <a:t>-value must be determined first.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DE344-A104-4AA2-B295-2B3016FF1004}"/>
              </a:ext>
            </a:extLst>
          </p:cNvPr>
          <p:cNvSpPr txBox="1"/>
          <p:nvPr/>
        </p:nvSpPr>
        <p:spPr>
          <a:xfrm>
            <a:off x="7484936" y="1283825"/>
            <a:ext cx="4807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en-IN" sz="2400" dirty="0">
                <a:sym typeface="Wingdings" panose="05000000000000000000" pitchFamily="2" charset="2"/>
              </a:rPr>
              <a:t> </a:t>
            </a:r>
            <a:r>
              <a:rPr lang="en-IN" sz="2400" dirty="0">
                <a:solidFill>
                  <a:srgbClr val="C00000"/>
                </a:solidFill>
              </a:rPr>
              <a:t>hindrance to readability</a:t>
            </a:r>
            <a:r>
              <a:rPr lang="en-IN" sz="2400" dirty="0"/>
              <a:t>.</a:t>
            </a:r>
          </a:p>
          <a:p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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IN" sz="2400" dirty="0">
                <a:solidFill>
                  <a:srgbClr val="C00000"/>
                </a:solidFill>
              </a:rPr>
              <a:t>complicates program verification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31B9FD-0446-4B01-BA26-58EC12B365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16845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CB498D-D3F2-4A6B-BE84-F875A4C08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	</a:t>
            </a:r>
          </a:p>
          <a:p>
            <a:endParaRPr lang="en-IN" b="1" dirty="0">
              <a:solidFill>
                <a:srgbClr val="0000FF"/>
              </a:solidFill>
            </a:endParaRP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C397-8EE6-4CA2-933A-EF52BD9E4E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Binding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327AB1B-26DE-4E47-88E5-9EDA693185CA}"/>
              </a:ext>
            </a:extLst>
          </p:cNvPr>
          <p:cNvSpPr txBox="1">
            <a:spLocks/>
          </p:cNvSpPr>
          <p:nvPr/>
        </p:nvSpPr>
        <p:spPr>
          <a:xfrm>
            <a:off x="497711" y="1331913"/>
            <a:ext cx="10881488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50000"/>
              </a:lnSpc>
              <a:spcAft>
                <a:spcPct val="0"/>
              </a:spcAft>
            </a:pPr>
            <a:r>
              <a:rPr lang="en-IN" altLang="en-US" dirty="0">
                <a:solidFill>
                  <a:srgbClr val="101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between an attribute and an entity</a:t>
            </a:r>
            <a:endParaRPr lang="en-US" altLang="en-US" dirty="0">
              <a:solidFill>
                <a:srgbClr val="1011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dirty="0">
                <a:solidFill>
                  <a:srgbClr val="101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happen at: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solidFill>
                  <a:srgbClr val="101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design time – bind operator symbols to operations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solidFill>
                  <a:srgbClr val="101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implementation time – int is bound to its range 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solidFill>
                  <a:srgbClr val="101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– bind a variable to a type in C or Java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solidFill>
                  <a:srgbClr val="101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time – Variable bound to a memory cell 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solidFill>
                  <a:srgbClr val="101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– bind a </a:t>
            </a:r>
            <a:r>
              <a:rPr lang="en-US" altLang="en-US" dirty="0" err="1">
                <a:solidFill>
                  <a:srgbClr val="101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nonstatic</a:t>
            </a:r>
            <a:r>
              <a:rPr lang="en-US" altLang="en-US" dirty="0">
                <a:solidFill>
                  <a:srgbClr val="101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 variable to a memory cell or a call to library function.</a:t>
            </a:r>
          </a:p>
          <a:p>
            <a:pPr fontAlgn="base">
              <a:spcAft>
                <a:spcPct val="0"/>
              </a:spcAf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318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F28683-A358-4FED-88CE-74F6800E7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8257C-120C-444B-8BE0-09BE7BBA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412815"/>
            <a:ext cx="10425927" cy="50376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1F6E4D-4588-43F2-A434-25805F8657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Binding – </a:t>
            </a:r>
            <a:r>
              <a:rPr lang="en-IN" sz="2800" b="0" dirty="0">
                <a:solidFill>
                  <a:srgbClr val="0000FF"/>
                </a:solidFill>
              </a:rPr>
              <a:t>Example </a:t>
            </a:r>
            <a:endParaRPr lang="en-IN" b="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E45F6-E0A9-49D8-B9F6-B3809DEADDAE}"/>
              </a:ext>
            </a:extLst>
          </p:cNvPr>
          <p:cNvSpPr txBox="1"/>
          <p:nvPr/>
        </p:nvSpPr>
        <p:spPr>
          <a:xfrm>
            <a:off x="7821159" y="723900"/>
            <a:ext cx="410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Reference: Textbook, Section  5.4, Chap. 5</a:t>
            </a:r>
          </a:p>
        </p:txBody>
      </p:sp>
    </p:spTree>
    <p:extLst>
      <p:ext uri="{BB962C8B-B14F-4D97-AF65-F5344CB8AC3E}">
        <p14:creationId xmlns:p14="http://schemas.microsoft.com/office/powerpoint/2010/main" val="301055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F28683-A358-4FED-88CE-74F6800E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93838"/>
            <a:ext cx="10288608" cy="4525963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binding is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first occurs before run time and remains unchanged throughout program execution.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binding is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first occurs during execution or can change during execution of the program.</a:t>
            </a:r>
          </a:p>
          <a:p>
            <a:pPr marL="0" indent="0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Bindings by hardware</a:t>
            </a:r>
          </a:p>
          <a:p>
            <a:pPr marL="0" indent="0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Due to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paging/segmentation, the address space in which the cell resides may be moved in and out of memory many times during program execution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1F6E4D-4588-43F2-A434-25805F8657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Binding – </a:t>
            </a:r>
            <a:r>
              <a:rPr lang="en-IN" sz="2800" b="0" dirty="0">
                <a:solidFill>
                  <a:srgbClr val="0000FF"/>
                </a:solidFill>
              </a:rPr>
              <a:t>Attributes to Values </a:t>
            </a:r>
            <a:endParaRPr lang="en-IN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2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827</Words>
  <Application>Microsoft Office PowerPoint</Application>
  <PresentationFormat>Widescreen</PresentationFormat>
  <Paragraphs>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Bradley Hand ITC</vt:lpstr>
      <vt:lpstr>Calibri</vt:lpstr>
      <vt:lpstr>Calibri Light</vt:lpstr>
      <vt:lpstr>Cambria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Jabez Christopher</dc:creator>
  <cp:lastModifiedBy>Jabez Christopher</cp:lastModifiedBy>
  <cp:revision>165</cp:revision>
  <dcterms:created xsi:type="dcterms:W3CDTF">2021-05-31T06:51:43Z</dcterms:created>
  <dcterms:modified xsi:type="dcterms:W3CDTF">2022-10-28T01:51:38Z</dcterms:modified>
</cp:coreProperties>
</file>