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320" r:id="rId3"/>
    <p:sldId id="330" r:id="rId4"/>
    <p:sldId id="331" r:id="rId5"/>
    <p:sldId id="328" r:id="rId6"/>
    <p:sldId id="329" r:id="rId7"/>
    <p:sldId id="340" r:id="rId8"/>
    <p:sldId id="339" r:id="rId9"/>
    <p:sldId id="346" r:id="rId10"/>
    <p:sldId id="347" r:id="rId11"/>
    <p:sldId id="348" r:id="rId12"/>
    <p:sldId id="349" r:id="rId13"/>
    <p:sldId id="350" r:id="rId14"/>
    <p:sldId id="351" r:id="rId15"/>
    <p:sldId id="341" r:id="rId16"/>
    <p:sldId id="342" r:id="rId17"/>
    <p:sldId id="257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9009" autoAdjust="0"/>
  </p:normalViewPr>
  <p:slideViewPr>
    <p:cSldViewPr snapToGrid="0">
      <p:cViewPr varScale="1">
        <p:scale>
          <a:sx n="75" d="100"/>
          <a:sy n="75" d="100"/>
        </p:scale>
        <p:origin x="1042" y="4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9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590713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536B3-DE09-4E6B-B443-CB1241278D19}"/>
              </a:ext>
            </a:extLst>
          </p:cNvPr>
          <p:cNvSpPr txBox="1"/>
          <p:nvPr/>
        </p:nvSpPr>
        <p:spPr>
          <a:xfrm>
            <a:off x="238244" y="1445608"/>
            <a:ext cx="30489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int x;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char y;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void p(){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(4) 	double x;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(5) 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(6) 	{   int y[10];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(7) 	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(8) 	}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(9) 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 }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(11) void q(){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(12) 	int y;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(13)	 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(14) }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(15) main(){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(16) 	char x;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(17) 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(18)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BB4EE-873A-4EF2-A08F-F9220CC696AF}"/>
              </a:ext>
            </a:extLst>
          </p:cNvPr>
          <p:cNvSpPr txBox="1"/>
          <p:nvPr/>
        </p:nvSpPr>
        <p:spPr>
          <a:xfrm>
            <a:off x="3475300" y="1445608"/>
            <a:ext cx="3666280" cy="38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Symbol table structure at </a:t>
            </a:r>
            <a:r>
              <a:rPr lang="en-IN" b="1" dirty="0"/>
              <a:t>line 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223CF5-17C8-40CB-819F-9AE37796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28" y="1827044"/>
            <a:ext cx="2508692" cy="2783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EEE5BC-936E-4185-BEA6-7265BE6A6879}"/>
              </a:ext>
            </a:extLst>
          </p:cNvPr>
          <p:cNvSpPr txBox="1"/>
          <p:nvPr/>
        </p:nvSpPr>
        <p:spPr>
          <a:xfrm>
            <a:off x="7141580" y="1457712"/>
            <a:ext cx="3388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Symbol table structure at </a:t>
            </a:r>
            <a:r>
              <a:rPr lang="en-IN" b="1" dirty="0"/>
              <a:t>line 13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FF9932-8554-4AB3-AA3B-10757F59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580" y="1827044"/>
            <a:ext cx="4009241" cy="364231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EDF82D-B028-4547-BD93-D129414D1E87}"/>
              </a:ext>
            </a:extLst>
          </p:cNvPr>
          <p:cNvSpPr txBox="1">
            <a:spLocks/>
          </p:cNvSpPr>
          <p:nvPr/>
        </p:nvSpPr>
        <p:spPr>
          <a:xfrm>
            <a:off x="5545559" y="-35252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FF"/>
                </a:solidFill>
              </a:rPr>
              <a:t>Static Scoping</a:t>
            </a:r>
          </a:p>
        </p:txBody>
      </p:sp>
    </p:spTree>
    <p:extLst>
      <p:ext uri="{BB962C8B-B14F-4D97-AF65-F5344CB8AC3E}">
        <p14:creationId xmlns:p14="http://schemas.microsoft.com/office/powerpoint/2010/main" val="345620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536B3-DE09-4E6B-B443-CB1241278D19}"/>
              </a:ext>
            </a:extLst>
          </p:cNvPr>
          <p:cNvSpPr txBox="1"/>
          <p:nvPr/>
        </p:nvSpPr>
        <p:spPr>
          <a:xfrm>
            <a:off x="238244" y="1445608"/>
            <a:ext cx="30489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int x;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char y;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void p(){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(4) 	double x;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(5) 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(6) 	{   int y[10];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(7) 	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(8) 	}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(9) 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 }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(11) void q(){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(12) 	int y;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(13)	 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(14) }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(15) main(){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(16) 	char x;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(17) 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(18)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8E6F0-BCBA-4ACA-943A-36C7F3F3DAAE}"/>
              </a:ext>
            </a:extLst>
          </p:cNvPr>
          <p:cNvSpPr txBox="1"/>
          <p:nvPr/>
        </p:nvSpPr>
        <p:spPr>
          <a:xfrm>
            <a:off x="3287209" y="1551536"/>
            <a:ext cx="3541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Symbol table structure at line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77E82-D7A9-474B-A1F6-F6F40350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50" y="1920868"/>
            <a:ext cx="3081393" cy="4500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A79AD4-CB33-4BE5-B65B-AAF3CAF5A8C9}"/>
              </a:ext>
            </a:extLst>
          </p:cNvPr>
          <p:cNvSpPr txBox="1"/>
          <p:nvPr/>
        </p:nvSpPr>
        <p:spPr>
          <a:xfrm>
            <a:off x="7595887" y="1479802"/>
            <a:ext cx="37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Symbol table structure at line 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0D2D83-9201-470E-B33D-31572B26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63" y="1886978"/>
            <a:ext cx="4706218" cy="4567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313D5A-2721-4EC5-91FA-3CF5116BF115}"/>
              </a:ext>
            </a:extLst>
          </p:cNvPr>
          <p:cNvSpPr txBox="1">
            <a:spLocks/>
          </p:cNvSpPr>
          <p:nvPr/>
        </p:nvSpPr>
        <p:spPr>
          <a:xfrm>
            <a:off x="5545559" y="-35252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FF"/>
                </a:solidFill>
              </a:rPr>
              <a:t>Static Scoping</a:t>
            </a:r>
          </a:p>
        </p:txBody>
      </p:sp>
    </p:spTree>
    <p:extLst>
      <p:ext uri="{BB962C8B-B14F-4D97-AF65-F5344CB8AC3E}">
        <p14:creationId xmlns:p14="http://schemas.microsoft.com/office/powerpoint/2010/main" val="269090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4C44A-A63C-48E0-8604-AC04C33A223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810"/>
            <a:ext cx="3907331" cy="66843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0404E-EC6B-4187-927E-A6A545E2AE51}"/>
              </a:ext>
            </a:extLst>
          </p:cNvPr>
          <p:cNvSpPr txBox="1">
            <a:spLocks/>
          </p:cNvSpPr>
          <p:nvPr/>
        </p:nvSpPr>
        <p:spPr>
          <a:xfrm>
            <a:off x="5545559" y="-35252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FF"/>
                </a:solidFill>
              </a:rPr>
              <a:t>Dynamic Scoping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308A-1740-48F9-B957-546F83F2DEB4}"/>
              </a:ext>
            </a:extLst>
          </p:cNvPr>
          <p:cNvSpPr txBox="1"/>
          <p:nvPr/>
        </p:nvSpPr>
        <p:spPr>
          <a:xfrm>
            <a:off x="4016416" y="923082"/>
            <a:ext cx="6991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Symbol table structure at line 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B44AE2-C87C-4EAC-9434-CC3F7D329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416" y="1605034"/>
            <a:ext cx="5002073" cy="48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4C44A-A63C-48E0-8604-AC04C33A223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810"/>
            <a:ext cx="3907331" cy="66843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0404E-EC6B-4187-927E-A6A545E2AE51}"/>
              </a:ext>
            </a:extLst>
          </p:cNvPr>
          <p:cNvSpPr txBox="1">
            <a:spLocks/>
          </p:cNvSpPr>
          <p:nvPr/>
        </p:nvSpPr>
        <p:spPr>
          <a:xfrm>
            <a:off x="5545559" y="-35252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FF"/>
                </a:solidFill>
              </a:rPr>
              <a:t>Dynamic Scoping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C339B-C969-47BA-A039-78AF8D374ACD}"/>
              </a:ext>
            </a:extLst>
          </p:cNvPr>
          <p:cNvSpPr txBox="1"/>
          <p:nvPr/>
        </p:nvSpPr>
        <p:spPr>
          <a:xfrm>
            <a:off x="3907331" y="923082"/>
            <a:ext cx="6991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Symbol table structure at line 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9F7F0-22C8-48F9-BA14-08D0C6EDD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154" y="1504708"/>
            <a:ext cx="4947061" cy="48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7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4C44A-A63C-48E0-8604-AC04C33A223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810"/>
            <a:ext cx="3907331" cy="66843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0404E-EC6B-4187-927E-A6A545E2AE51}"/>
              </a:ext>
            </a:extLst>
          </p:cNvPr>
          <p:cNvSpPr txBox="1">
            <a:spLocks/>
          </p:cNvSpPr>
          <p:nvPr/>
        </p:nvSpPr>
        <p:spPr>
          <a:xfrm>
            <a:off x="5545559" y="-35252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FF"/>
                </a:solidFill>
              </a:rPr>
              <a:t>Dynamic Scoping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9CF2B-0C48-4501-907D-C67FE266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610" y="1475452"/>
            <a:ext cx="7332924" cy="5042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153D3-FD90-4E36-9E6E-5C9EB13F9FD4}"/>
              </a:ext>
            </a:extLst>
          </p:cNvPr>
          <p:cNvSpPr txBox="1"/>
          <p:nvPr/>
        </p:nvSpPr>
        <p:spPr>
          <a:xfrm>
            <a:off x="4201610" y="922268"/>
            <a:ext cx="6991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Symbol table structure at line 6</a:t>
            </a:r>
          </a:p>
        </p:txBody>
      </p:sp>
    </p:spTree>
    <p:extLst>
      <p:ext uri="{BB962C8B-B14F-4D97-AF65-F5344CB8AC3E}">
        <p14:creationId xmlns:p14="http://schemas.microsoft.com/office/powerpoint/2010/main" val="316972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2873E7-F932-40C7-8979-0B824AB5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925271"/>
          </a:xfrm>
        </p:spPr>
        <p:txBody>
          <a:bodyPr/>
          <a:lstStyle/>
          <a:p>
            <a:r>
              <a:rPr lang="en-IN" dirty="0"/>
              <a:t>referencing environment of a statement is the collection of all variables that are visible in the statement.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7535-A564-4149-A354-BFE53AD5E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Referencing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1287E-7990-48C5-A300-18EBE110D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88"/>
          <a:stretch/>
        </p:blipFill>
        <p:spPr>
          <a:xfrm>
            <a:off x="4622800" y="2316085"/>
            <a:ext cx="5857875" cy="2059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24D7E-AF94-4957-8FFE-DA0D94A0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4431480"/>
            <a:ext cx="5476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0C901-C252-43A2-89A9-91FAB492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named constant is a variable that is bound to a value only once. </a:t>
            </a:r>
          </a:p>
          <a:p>
            <a:r>
              <a:rPr lang="en-IN" dirty="0"/>
              <a:t>The binding of a variable to a value at the time it is bound to storage is called initialization</a:t>
            </a:r>
          </a:p>
          <a:p>
            <a:endParaRPr lang="en-IN" dirty="0"/>
          </a:p>
          <a:p>
            <a:pPr>
              <a:buFont typeface="Arial" charset="0"/>
              <a:buChar char="•"/>
              <a:defRPr/>
            </a:pPr>
            <a:r>
              <a:rPr lang="en-US" b="1" dirty="0">
                <a:solidFill>
                  <a:srgbClr val="0000FF"/>
                </a:solidFill>
              </a:rPr>
              <a:t>Pros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Readability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596-8000-43CF-8D13-AEB061A4B0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Named Constants</a:t>
            </a:r>
          </a:p>
        </p:txBody>
      </p:sp>
    </p:spTree>
    <p:extLst>
      <p:ext uri="{BB962C8B-B14F-4D97-AF65-F5344CB8AC3E}">
        <p14:creationId xmlns:p14="http://schemas.microsoft.com/office/powerpoint/2010/main" val="209542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52396" indent="0">
              <a:buNone/>
            </a:pPr>
            <a:r>
              <a:rPr lang="en-US" dirty="0"/>
              <a:t>Assume the following JavaScript program was interpreted using static-scoping rules. </a:t>
            </a:r>
          </a:p>
          <a:p>
            <a:pPr marL="152396" indent="0">
              <a:buNone/>
            </a:pPr>
            <a:r>
              <a:rPr lang="en-US" dirty="0"/>
              <a:t>What value of x is displayed in function sub1?</a:t>
            </a:r>
          </a:p>
          <a:p>
            <a:pPr marL="152396" indent="0">
              <a:buNone/>
            </a:pPr>
            <a:r>
              <a:rPr lang="en-US" dirty="0"/>
              <a:t>Under dynamic-scoping rules, what value of x is displayed in function </a:t>
            </a:r>
            <a:r>
              <a:rPr lang="en-IN" dirty="0"/>
              <a:t>sub1?</a:t>
            </a:r>
          </a:p>
          <a:p>
            <a:pPr marL="152396" indent="0">
              <a:buNone/>
            </a:pPr>
            <a:endParaRPr lang="en-IN" dirty="0"/>
          </a:p>
          <a:p>
            <a:pPr marL="152396" indent="0">
              <a:buNone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152396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sub1() {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("x = " + x + "&lt;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/&gt;");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52396" indent="0">
              <a:buNone/>
            </a:pP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sub2() {</a:t>
            </a:r>
          </a:p>
          <a:p>
            <a:pPr marL="152396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x = 10;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sub1();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sub2();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2743" y="4223657"/>
            <a:ext cx="3681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Static scoping: x = 5.</a:t>
            </a:r>
          </a:p>
          <a:p>
            <a:r>
              <a:rPr lang="en-IN" sz="2800" dirty="0">
                <a:solidFill>
                  <a:srgbClr val="0070C0"/>
                </a:solidFill>
              </a:rPr>
              <a:t>Dynamic scoping: x = 10</a:t>
            </a:r>
          </a:p>
        </p:txBody>
      </p:sp>
      <p:sp>
        <p:nvSpPr>
          <p:cNvPr id="5" name="Google Shape;87;p18"/>
          <p:cNvSpPr txBox="1">
            <a:spLocks noGrp="1"/>
          </p:cNvSpPr>
          <p:nvPr>
            <p:ph type="title"/>
          </p:nvPr>
        </p:nvSpPr>
        <p:spPr>
          <a:xfrm>
            <a:off x="415600" y="3385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Question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12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317594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260860"/>
            <a:ext cx="11360800" cy="4555200"/>
          </a:xfrm>
        </p:spPr>
        <p:txBody>
          <a:bodyPr>
            <a:normAutofit fontScale="77500" lnSpcReduction="20000"/>
          </a:bodyPr>
          <a:lstStyle/>
          <a:p>
            <a:pPr marL="152396" indent="0">
              <a:buNone/>
            </a:pPr>
            <a:r>
              <a:rPr lang="en-US" dirty="0">
                <a:cs typeface="Times New Roman" panose="02020603050405020304" pitchFamily="18" charset="0"/>
              </a:rPr>
              <a:t>Consider the following JavaScript program:</a:t>
            </a:r>
          </a:p>
          <a:p>
            <a:pPr marL="152396" indent="0">
              <a:buNone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x, y, z;</a:t>
            </a:r>
          </a:p>
          <a:p>
            <a:pPr marL="152396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sub1() {</a:t>
            </a:r>
          </a:p>
          <a:p>
            <a:pPr marL="152396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a, y, z;</a:t>
            </a:r>
          </a:p>
          <a:p>
            <a:pPr marL="152396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sub2()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52396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a, b, z;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. . .</a:t>
            </a:r>
          </a:p>
          <a:p>
            <a:pPr marL="152396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52396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sub3() {</a:t>
            </a:r>
          </a:p>
          <a:p>
            <a:pPr marL="152396" indent="0">
              <a:buNone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a, x, w;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152396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52396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sz="3300" dirty="0"/>
              <a:t>List all the variables, along with the program units where they are declared, that are visible in the bodies of sub1, sub2, and sub3, </a:t>
            </a:r>
            <a:r>
              <a:rPr lang="en-US" sz="3300" b="1" u="sng" dirty="0"/>
              <a:t>assuming </a:t>
            </a:r>
            <a:r>
              <a:rPr lang="en-IN" sz="3300" b="1" u="sng" dirty="0"/>
              <a:t>static scoping is used</a:t>
            </a:r>
            <a:r>
              <a:rPr lang="en-IN" sz="3300" dirty="0"/>
              <a:t>.</a:t>
            </a:r>
            <a:endParaRPr lang="en-IN" sz="3300" dirty="0">
              <a:cs typeface="Courier New" panose="02070309020205020404" pitchFamily="49" charset="0"/>
            </a:endParaRPr>
          </a:p>
          <a:p>
            <a:pPr marL="152396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8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49829" y="870858"/>
            <a:ext cx="45284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Variable 	Where Declared</a:t>
            </a:r>
          </a:p>
          <a:p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 </a:t>
            </a:r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Sub1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A 		Sub1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Y 		Sub1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Z 		Sub1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X 		Main</a:t>
            </a:r>
          </a:p>
          <a:p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 </a:t>
            </a:r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Sub2: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A 		Sub2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B 		Sub2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Z 		Sub2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Y 		Sub1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X 		Main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4057" y="3086849"/>
            <a:ext cx="4847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Sub3: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		Sub3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		Sub3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 		Sub3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 		Main</a:t>
            </a:r>
          </a:p>
          <a:p>
            <a:r>
              <a:rPr lang="en-I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Z 		Main</a:t>
            </a:r>
          </a:p>
        </p:txBody>
      </p:sp>
    </p:spTree>
    <p:extLst>
      <p:ext uri="{BB962C8B-B14F-4D97-AF65-F5344CB8AC3E}">
        <p14:creationId xmlns:p14="http://schemas.microsoft.com/office/powerpoint/2010/main" val="349343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582111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1"/>
            <a:ext cx="3634451" cy="16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6FAB4-60F7-49EC-A658-B04F405A8C69}"/>
              </a:ext>
            </a:extLst>
          </p:cNvPr>
          <p:cNvSpPr txBox="1"/>
          <p:nvPr/>
        </p:nvSpPr>
        <p:spPr>
          <a:xfrm>
            <a:off x="345186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E758B-1F4E-45FD-BB05-00188EE84DE3}"/>
              </a:ext>
            </a:extLst>
          </p:cNvPr>
          <p:cNvSpPr txBox="1"/>
          <p:nvPr/>
        </p:nvSpPr>
        <p:spPr>
          <a:xfrm>
            <a:off x="3064976" y="2837633"/>
            <a:ext cx="8081443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</a:rPr>
              <a:t>Names, Bindings and Scope</a:t>
            </a:r>
          </a:p>
        </p:txBody>
      </p:sp>
    </p:spTree>
    <p:extLst>
      <p:ext uri="{BB962C8B-B14F-4D97-AF65-F5344CB8AC3E}">
        <p14:creationId xmlns:p14="http://schemas.microsoft.com/office/powerpoint/2010/main" val="15391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F28683-A358-4FED-88CE-74F6800E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300182" cy="4779640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DECLARATION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lists variable names and specifies that they are a particular type</a:t>
            </a:r>
          </a:p>
          <a:p>
            <a:pPr algn="just"/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DECLARATION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associates variables with types through default conventions, rather than declaration.</a:t>
            </a:r>
          </a:p>
          <a:p>
            <a:pPr algn="just"/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compiler or interpreter binds a variable to a type based on the syntactic form of the variable’s name</a:t>
            </a:r>
          </a:p>
          <a:p>
            <a:pPr algn="just"/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inference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context of the appearance of a name is the basis for determining its type.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and default declarations can be detrimental to reliability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1F6E4D-4588-43F2-A434-25805F8657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Binding – </a:t>
            </a:r>
            <a:r>
              <a:rPr lang="en-IN" sz="2800" b="0" dirty="0">
                <a:solidFill>
                  <a:srgbClr val="0000FF"/>
                </a:solidFill>
              </a:rPr>
              <a:t>Variable to Data Type: STATIC BINDING </a:t>
            </a:r>
            <a:endParaRPr lang="en-IN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4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F28683-A358-4FED-88CE-74F6800E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10300182" cy="4779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is bound to a type when it is assigned a value in an assignment state-</a:t>
            </a: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bind the variable to an address and a memory cell, because different type values may require different amounts of storage.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can be bound to variables and variables can be bound to types.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penalty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type checking and interpretation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error detection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compiler is more difficult hence causes programs are less reliable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1F6E4D-4588-43F2-A434-25805F8657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Binding – </a:t>
            </a:r>
            <a:r>
              <a:rPr lang="en-IN" sz="2800" b="0" dirty="0">
                <a:solidFill>
                  <a:srgbClr val="0000FF"/>
                </a:solidFill>
              </a:rPr>
              <a:t>Variable to Data Type: DYNAMIC BINDING </a:t>
            </a:r>
            <a:endParaRPr lang="en-IN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813ADA-1336-4FE3-9681-ED74ABF9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Allocation: </a:t>
            </a:r>
            <a:r>
              <a:rPr lang="en-IN" dirty="0"/>
              <a:t>memory cell to which a variable is bound, is taken from a pool of available memory</a:t>
            </a:r>
          </a:p>
          <a:p>
            <a:r>
              <a:rPr lang="en-IN" b="1" dirty="0"/>
              <a:t>Lifetime: </a:t>
            </a:r>
            <a:r>
              <a:rPr lang="en-IN" dirty="0"/>
              <a:t>time during which the variable is bound to a specific memory location</a:t>
            </a:r>
          </a:p>
          <a:p>
            <a:r>
              <a:rPr lang="en-IN" b="1" dirty="0"/>
              <a:t>Taxonomy:</a:t>
            </a:r>
            <a:r>
              <a:rPr lang="en-IN" dirty="0"/>
              <a:t> based on lifetime</a:t>
            </a:r>
          </a:p>
          <a:p>
            <a:pPr marL="984250" indent="-452438">
              <a:buFont typeface="Arial" panose="020B0604020202020204" pitchFamily="34" charset="0"/>
              <a:buChar char="•"/>
            </a:pPr>
            <a:r>
              <a:rPr lang="en-IN" dirty="0"/>
              <a:t>Static</a:t>
            </a:r>
          </a:p>
          <a:p>
            <a:pPr marL="984250" indent="-452438">
              <a:buFont typeface="Arial" panose="020B0604020202020204" pitchFamily="34" charset="0"/>
              <a:buChar char="•"/>
            </a:pPr>
            <a:r>
              <a:rPr lang="en-IN" dirty="0"/>
              <a:t>Stack-dynamic</a:t>
            </a:r>
          </a:p>
          <a:p>
            <a:pPr marL="984250" indent="-452438">
              <a:buFont typeface="Arial" panose="020B0604020202020204" pitchFamily="34" charset="0"/>
              <a:buChar char="•"/>
            </a:pPr>
            <a:r>
              <a:rPr lang="en-IN" dirty="0"/>
              <a:t>Explicit heap-dynamic</a:t>
            </a:r>
          </a:p>
          <a:p>
            <a:pPr marL="984250" indent="-452438">
              <a:buFont typeface="Arial" panose="020B0604020202020204" pitchFamily="34" charset="0"/>
              <a:buChar char="•"/>
            </a:pPr>
            <a:r>
              <a:rPr lang="en-IN" dirty="0"/>
              <a:t>Implicit heap-dynamic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A786-B416-41CD-B778-49A6C96482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Storage Bindings and Lifetime</a:t>
            </a:r>
          </a:p>
        </p:txBody>
      </p:sp>
    </p:spTree>
    <p:extLst>
      <p:ext uri="{BB962C8B-B14F-4D97-AF65-F5344CB8AC3E}">
        <p14:creationId xmlns:p14="http://schemas.microsoft.com/office/powerpoint/2010/main" val="142668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5BDB51-F561-49AA-81BE-95744898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scope of a variable is the range of statements in which the variable is visible. </a:t>
            </a:r>
          </a:p>
          <a:p>
            <a:r>
              <a:rPr lang="en-IN" dirty="0"/>
              <a:t>A variable is local in a program unit or block if it is declared there</a:t>
            </a:r>
          </a:p>
          <a:p>
            <a:endParaRPr lang="en-IN" b="1" dirty="0">
              <a:solidFill>
                <a:srgbClr val="0000FF"/>
              </a:solidFill>
            </a:endParaRPr>
          </a:p>
          <a:p>
            <a:r>
              <a:rPr lang="en-IN" b="1" dirty="0">
                <a:solidFill>
                  <a:srgbClr val="0000FF"/>
                </a:solidFill>
              </a:rPr>
              <a:t>STATIC SCOPE </a:t>
            </a:r>
            <a:r>
              <a:rPr lang="en-IN" dirty="0"/>
              <a:t>(</a:t>
            </a:r>
            <a:r>
              <a:rPr lang="en-IN" i="1" dirty="0" err="1"/>
              <a:t>a.k.a</a:t>
            </a:r>
            <a:r>
              <a:rPr lang="en-IN" dirty="0"/>
              <a:t> lexical scoping)</a:t>
            </a:r>
          </a:p>
          <a:p>
            <a:r>
              <a:rPr lang="en-IN" dirty="0"/>
              <a:t>scope of a variable can be statically determined prior to execution</a:t>
            </a:r>
          </a:p>
          <a:p>
            <a:r>
              <a:rPr lang="en-IN" dirty="0"/>
              <a:t>two categories of static-scoped languages: nested vs. non-nested</a:t>
            </a:r>
          </a:p>
          <a:p>
            <a:r>
              <a:rPr lang="en-IN" dirty="0"/>
              <a:t>If a suitable declaration is not found in the static parent the search continues in  to static ancestors (enclosing subprogram)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BC40-A6BA-46E4-99F1-C9A88BCF1D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C271B-D1F6-4AD2-A357-5C436699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651" y="1593315"/>
            <a:ext cx="3905491" cy="46249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glow rad="304800">
              <a:srgbClr val="0000FF">
                <a:alpha val="60000"/>
              </a:srgbClr>
            </a:glow>
            <a:reflection blurRad="12700" stA="33000" endPos="28000" dist="5000" dir="5400000" sy="-100000" algn="bl" rotWithShape="0"/>
            <a:softEdge rad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945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5BDB51-F561-49AA-81BE-95744898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scope of a variable is the range of statements in which the variable is visible. </a:t>
            </a:r>
          </a:p>
          <a:p>
            <a:endParaRPr lang="en-IN" b="1" dirty="0">
              <a:solidFill>
                <a:srgbClr val="0000FF"/>
              </a:solidFill>
            </a:endParaRPr>
          </a:p>
          <a:p>
            <a:r>
              <a:rPr lang="en-IN" b="1" dirty="0">
                <a:solidFill>
                  <a:srgbClr val="0000FF"/>
                </a:solidFill>
              </a:rPr>
              <a:t>Blocks </a:t>
            </a:r>
            <a:r>
              <a:rPr lang="en-IN" dirty="0"/>
              <a:t>(a section in the code)</a:t>
            </a:r>
          </a:p>
          <a:p>
            <a:r>
              <a:rPr lang="en-IN" dirty="0"/>
              <a:t>storage is allocated when the section is entered and deallocated when the section is exited</a:t>
            </a:r>
          </a:p>
          <a:p>
            <a:r>
              <a:rPr lang="en-IN" dirty="0"/>
              <a:t>compound statement - a statement sequence surrounded by matched braces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BC40-A6BA-46E4-99F1-C9A88BCF1D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EC6A5-9ED2-4FB1-8E85-09A41ECE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621" y="1740388"/>
            <a:ext cx="3507913" cy="42794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glow rad="304800">
              <a:srgbClr val="0000FF">
                <a:alpha val="60000"/>
              </a:srgb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196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5BDB51-F561-49AA-81BE-95744898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scope of a variable is the range of statements in which the variable is visible. </a:t>
            </a:r>
          </a:p>
          <a:p>
            <a:endParaRPr lang="en-IN" b="1" dirty="0">
              <a:solidFill>
                <a:srgbClr val="0000FF"/>
              </a:solidFill>
            </a:endParaRPr>
          </a:p>
          <a:p>
            <a:r>
              <a:rPr lang="en-IN" b="1" dirty="0">
                <a:solidFill>
                  <a:srgbClr val="0000FF"/>
                </a:solidFill>
              </a:rPr>
              <a:t>GLOBAL SCOPE </a:t>
            </a:r>
            <a:endParaRPr lang="en-IN" dirty="0"/>
          </a:p>
          <a:p>
            <a:r>
              <a:rPr lang="en-IN" dirty="0"/>
              <a:t>Definitions can appear outside the functions</a:t>
            </a:r>
          </a:p>
          <a:p>
            <a:r>
              <a:rPr lang="en-IN" dirty="0"/>
              <a:t>visible to those all functions.</a:t>
            </a:r>
          </a:p>
          <a:p>
            <a:r>
              <a:rPr lang="en-IN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IN" dirty="0"/>
              <a:t> qualifier - global variable that is defined after a function can be made visible in the function by declaring it to be external</a:t>
            </a:r>
          </a:p>
          <a:p>
            <a:r>
              <a:rPr lang="en-IN" b="1" dirty="0"/>
              <a:t>Scope Resolution Operator </a:t>
            </a:r>
            <a:r>
              <a:rPr lang="en-IN" dirty="0"/>
              <a:t>(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IN" dirty="0"/>
              <a:t>) – Enables the access of a global variable that is hidden by a local with the same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BC40-A6BA-46E4-99F1-C9A88BCF1D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23385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536B3-DE09-4E6B-B443-CB1241278D19}"/>
              </a:ext>
            </a:extLst>
          </p:cNvPr>
          <p:cNvSpPr txBox="1"/>
          <p:nvPr/>
        </p:nvSpPr>
        <p:spPr>
          <a:xfrm>
            <a:off x="238244" y="1445608"/>
            <a:ext cx="30489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int x;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char y;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void p(){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(4) 	double x;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(5) 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(6) 	{   int y[10];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(7) 	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(8) 	}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(9) 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 }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(11) void q(){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(12) 	int y;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(13)	 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(14) }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(15) main(){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(16) 	char x;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(17) 	...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(18)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B5CE1-23DD-4FE8-BF3D-BD94AF0FC8C0}"/>
              </a:ext>
            </a:extLst>
          </p:cNvPr>
          <p:cNvSpPr txBox="1"/>
          <p:nvPr/>
        </p:nvSpPr>
        <p:spPr>
          <a:xfrm>
            <a:off x="3048965" y="159783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Symbol table structure </a:t>
            </a:r>
            <a:r>
              <a:rPr lang="en-IN" b="1" dirty="0"/>
              <a:t>at line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4E985-AC3C-4CE2-AEF8-F1500E45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34" y="2227686"/>
            <a:ext cx="3746987" cy="2663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62CE3-465C-4142-9C67-0CAB0AEA370C}"/>
              </a:ext>
            </a:extLst>
          </p:cNvPr>
          <p:cNvSpPr txBox="1"/>
          <p:nvPr/>
        </p:nvSpPr>
        <p:spPr>
          <a:xfrm>
            <a:off x="8368497" y="1597835"/>
            <a:ext cx="368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Symbol table structure </a:t>
            </a:r>
            <a:r>
              <a:rPr lang="en-IN" b="1" dirty="0"/>
              <a:t>at line 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5B6BA-6E85-4A1B-935B-067792B4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105" y="2284943"/>
            <a:ext cx="4771691" cy="266314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326B82-8245-4314-8010-FDAF75155E90}"/>
              </a:ext>
            </a:extLst>
          </p:cNvPr>
          <p:cNvSpPr txBox="1">
            <a:spLocks/>
          </p:cNvSpPr>
          <p:nvPr/>
        </p:nvSpPr>
        <p:spPr>
          <a:xfrm>
            <a:off x="5545559" y="-35252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FF"/>
                </a:solidFill>
              </a:rPr>
              <a:t>Static Scoping</a:t>
            </a:r>
          </a:p>
        </p:txBody>
      </p:sp>
    </p:spTree>
    <p:extLst>
      <p:ext uri="{BB962C8B-B14F-4D97-AF65-F5344CB8AC3E}">
        <p14:creationId xmlns:p14="http://schemas.microsoft.com/office/powerpoint/2010/main" val="85190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1204</Words>
  <Application>Microsoft Office PowerPoint</Application>
  <PresentationFormat>Widescreen</PresentationFormat>
  <Paragraphs>192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</vt:lpstr>
      <vt:lpstr>Question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165</cp:revision>
  <dcterms:created xsi:type="dcterms:W3CDTF">2021-05-31T06:51:43Z</dcterms:created>
  <dcterms:modified xsi:type="dcterms:W3CDTF">2022-10-28T01:59:32Z</dcterms:modified>
</cp:coreProperties>
</file>