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1" r:id="rId2"/>
    <p:sldId id="287" r:id="rId3"/>
    <p:sldId id="297" r:id="rId4"/>
    <p:sldId id="309" r:id="rId5"/>
    <p:sldId id="310" r:id="rId6"/>
    <p:sldId id="305" r:id="rId7"/>
    <p:sldId id="311" r:id="rId8"/>
    <p:sldId id="304" r:id="rId9"/>
    <p:sldId id="312" r:id="rId10"/>
    <p:sldId id="31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23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8" autoAdjust="0"/>
    <p:restoredTop sz="85227" autoAdjust="0"/>
  </p:normalViewPr>
  <p:slideViewPr>
    <p:cSldViewPr snapToGrid="0">
      <p:cViewPr varScale="1">
        <p:scale>
          <a:sx n="33" d="100"/>
          <a:sy n="33" d="100"/>
        </p:scale>
        <p:origin x="78" y="142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0C7E6-0BDF-40FB-80EA-70264A609AAF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FCE7A-A223-4618-B043-D70795FB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55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FCE7A-A223-4618-B043-D70795FBB70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661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FCE7A-A223-4618-B043-D70795FBB70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379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FCE7A-A223-4618-B043-D70795FBB70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209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1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FCE7A-A223-4618-B043-D70795FBB70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10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B960-F169-4E31-A782-ECDDE791D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DEAEB-D569-4E73-B5B6-10ED1A595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6C949-7BD2-4F8D-8CBC-B91DC95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7D74F-DF36-4ABC-A1D1-D95F6BC8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19D3-E196-445D-B44A-4BC2BACAA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79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43C4-53D5-4A6E-9157-A067E034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1AF4C-CD4D-46BD-A8A4-345553D26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F923-0535-4FB6-B043-AF7EBDFB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73305-AA60-4A66-AB1A-7E7F3215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D5DEE-42D8-4B9E-BB90-D336A137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35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E3F36-FF78-417C-9D6E-933DBE483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86E65-E50D-40B7-A602-23CA5CC4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EFB75-D897-4B59-A743-616F2C79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A312C-A223-462D-B336-58EEAB0E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BAA5F-96DC-4A01-BEFE-572C0C2C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191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008FA0-D991-4E9B-9A65-B61B0B74AE7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B6E6A95D-6D69-4CB7-B335-D3B0DBA069C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7C9F8B-4EBC-476B-A4C8-B041791BEC5A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603D60-D7FD-44C1-8A70-ED4E80771A42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19A6E1-98CE-4131-8645-1335218BA582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767F4742-7089-4A9A-9422-B7E9FA237B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2">
            <a:extLst>
              <a:ext uri="{FF2B5EF4-FFF2-40B4-BE49-F238E27FC236}">
                <a16:creationId xmlns:a16="http://schemas.microsoft.com/office/drawing/2014/main" id="{D06345E3-4774-4010-A6C8-247F10CAA6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091A64F-C789-4514-96CC-5C26E45D412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93AF2F-CA1F-44C1-8767-C217C482466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4BEE33-9A73-4721-A340-A04FB457D7E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9026D669-1F17-496E-ABC7-D238D9CEAF0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0460B6-2F2F-47F4-A201-8170F7CA1CEF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9AA8EE4-2A4D-46E3-AEC9-B2942F8EEE1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08EB10-B4A6-4F56-815D-62A495A0285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350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DDC1-678C-4F8F-B1D4-DA9EAB1B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02824-3E81-49D8-B8B8-6A8F02FC7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3C2D6-0428-425F-9A2C-A29856D3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FB67F-E7B4-40D2-967C-54DF8F57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CBC97-45D7-41E5-B745-E212B550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06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D5C1-D57F-4664-9514-12E78DE0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0CDA0-ECAE-4CD4-AD3B-69553D6DA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32B2B-12DC-4735-A876-D61BACED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1E57F-62EA-4416-89F5-584BC509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D33E3-1DF4-4AF6-A24F-7728A05C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37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4B15-734E-4D99-8272-0A080E1D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9C4D7-63F2-4BE7-B3D5-74D66F703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0526E-FFC3-495E-B527-266CFEACC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CACF6-AE3D-4DF7-AF10-3F3B7329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B9AEA-35A9-419C-A980-BB7858EE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94AF6-5C15-4A72-8DAD-5EFA3F92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67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C10E-E5BA-47BF-A3A6-45FCA1C43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8FAA8-65F8-4156-82AC-79E53B860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8B29F-94D0-484B-98D6-6727896E7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B39E1-733E-43C0-9A9B-E2CD12DFE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E482B-D471-4840-8BBE-0DB95C0B1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B986F-F80E-463A-8FFC-5B7BF46F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483D02-58E1-4B54-9D99-C819F2B1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BAA55-3B8A-450E-9B36-AD1C8FE7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79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DD14-1449-40AD-B2BD-6DF1388B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8BE3A-D24E-4043-8BC6-E8D1A5BC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EA4A9-7D12-49EE-AEB4-278CDE13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4A0DA-202C-43DD-8DCF-DAF324AF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51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11743-FDB4-487E-9D20-EA168D25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0D012-D7CD-499C-B6E5-6BB813BE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CEA98-17E7-4DC1-8F52-7B15C940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64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A7EF-B25F-4ACA-9147-D33DA964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18F06-12D3-42BA-BC10-B52C632A8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C4E8C-25DD-4F00-AB86-B73110938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BF856-F1EC-404B-8762-C9BBF063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E7ACF-DCBE-42E4-90C1-BFE1E9BC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BC30B-AD3B-4916-BFB0-89287788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25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72D2-F7E4-43CA-BE38-C822CF4A3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B8E3C-0707-4300-936E-0F7645426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B2D79-1B94-4F3D-B95F-812A61D26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D94F4-0567-478C-8AA6-0381B5A7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1D69-D919-4D0B-AE79-CF6F5685911E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71B8A-27D3-4813-AB28-1BC6756E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2E21B-D15E-4C05-8FCF-E599CAB1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32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266BF-EF5E-4460-9B11-37EB9D89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4C05D-5607-46AE-9D0D-F427E3396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9D7C7-5500-4591-BD62-AE6624674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F1D69-D919-4D0B-AE79-CF6F5685911E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ECF62-4EA3-41ED-883A-863210F0D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EA5B6-3D52-497A-9DDF-146F9A2EF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C2B53-51C0-453D-833E-D299BF1DD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5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bYTMitis-v4&amp;t=12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outube.com/watch?v=563k1fsFB7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 descr="List of Top Engineering Colleges in Hyderabad You Might Want to Know About">
            <a:extLst>
              <a:ext uri="{FF2B5EF4-FFF2-40B4-BE49-F238E27FC236}">
                <a16:creationId xmlns:a16="http://schemas.microsoft.com/office/drawing/2014/main" id="{7A47C8C6-7A97-4D88-B21B-720CE02320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23"/>
          <a:stretch/>
        </p:blipFill>
        <p:spPr bwMode="auto">
          <a:xfrm>
            <a:off x="13889" y="1458410"/>
            <a:ext cx="12164221" cy="539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A6B9-3BE8-4D90-9F64-E35357934A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23285" y="315410"/>
            <a:ext cx="7012973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423F85"/>
                </a:solidFill>
              </a:rPr>
              <a:t>Principles of Programming Languages </a:t>
            </a: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rgbClr val="423F85"/>
                </a:solidFill>
              </a:rPr>
              <a:t>(CS F301)</a:t>
            </a:r>
          </a:p>
        </p:txBody>
      </p:sp>
      <p:pic>
        <p:nvPicPr>
          <p:cNvPr id="10244" name="Picture 4" descr="Waves 2018 Fest @BITS Pilani, Goa [Oct 26-28]: Registrations Open">
            <a:extLst>
              <a:ext uri="{FF2B5EF4-FFF2-40B4-BE49-F238E27FC236}">
                <a16:creationId xmlns:a16="http://schemas.microsoft.com/office/drawing/2014/main" id="{F6C93AC8-9067-4148-ACC3-43C8AABD8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9" y="0"/>
            <a:ext cx="3634451" cy="189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05B95-31F5-4A58-A69D-71683418D001}"/>
              </a:ext>
            </a:extLst>
          </p:cNvPr>
          <p:cNvSpPr txBox="1"/>
          <p:nvPr/>
        </p:nvSpPr>
        <p:spPr>
          <a:xfrm>
            <a:off x="9352345" y="5719227"/>
            <a:ext cx="32973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Jabez Christopher</a:t>
            </a:r>
          </a:p>
          <a:p>
            <a:r>
              <a:rPr lang="en-IN" sz="2000" dirty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Assistant Professor</a:t>
            </a:r>
          </a:p>
          <a:p>
            <a:r>
              <a:rPr lang="en-IN" sz="2000" dirty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</a:rPr>
              <a:t>Department  of CSIS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 Program compilation steps and process">
            <a:extLst>
              <a:ext uri="{FF2B5EF4-FFF2-40B4-BE49-F238E27FC236}">
                <a16:creationId xmlns:a16="http://schemas.microsoft.com/office/drawing/2014/main" id="{7B390949-D031-419A-9189-C245479AC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18" y="1447800"/>
            <a:ext cx="5162082" cy="501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 program high level to assembly to machine code conversion">
            <a:extLst>
              <a:ext uri="{FF2B5EF4-FFF2-40B4-BE49-F238E27FC236}">
                <a16:creationId xmlns:a16="http://schemas.microsoft.com/office/drawing/2014/main" id="{1562C7FB-D993-4E0D-9597-94D3E96C2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063" y="903954"/>
            <a:ext cx="3882537" cy="580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7D0C31A-868C-6BE7-E10E-9174A9BB04F5}"/>
              </a:ext>
            </a:extLst>
          </p:cNvPr>
          <p:cNvSpPr txBox="1">
            <a:spLocks/>
          </p:cNvSpPr>
          <p:nvPr/>
        </p:nvSpPr>
        <p:spPr>
          <a:xfrm>
            <a:off x="406400" y="152400"/>
            <a:ext cx="843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-228600" algn="l" defTabSz="914400" rtl="0" eaLnBrk="1" latinLnBrk="0" hangingPunct="1">
              <a:lnSpc>
                <a:spcPts val="36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>
                <a:solidFill>
                  <a:srgbClr val="0000FF"/>
                </a:solidFill>
              </a:rPr>
              <a:t>Language Implementation Methods</a:t>
            </a:r>
            <a:endParaRPr lang="en-I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66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A6B9-3BE8-4D90-9F64-E35357934A3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Language Evaluation Criteria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AA5B37-A6D2-4CA9-9E6E-1FE7A9613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561173"/>
              </p:ext>
            </p:extLst>
          </p:nvPr>
        </p:nvGraphicFramePr>
        <p:xfrm>
          <a:off x="406400" y="1295400"/>
          <a:ext cx="9184943" cy="49988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9874">
                  <a:extLst>
                    <a:ext uri="{9D8B030D-6E8A-4147-A177-3AD203B41FA5}">
                      <a16:colId xmlns:a16="http://schemas.microsoft.com/office/drawing/2014/main" val="1999628807"/>
                    </a:ext>
                  </a:extLst>
                </a:gridCol>
                <a:gridCol w="2610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3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2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4194">
                <a:tc rowSpan="2" gridSpan="2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27" marB="45727"/>
                </a:tc>
                <a:tc rowSpan="2"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45727" marB="45727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CRITERIA</a:t>
                      </a:r>
                    </a:p>
                  </a:txBody>
                  <a:tcPr marT="45727" marB="45727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45727" marB="45727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3098566925"/>
                  </a:ext>
                </a:extLst>
              </a:tr>
              <a:tr h="334729">
                <a:tc gridSpan="2"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27" marB="45727">
                    <a:lnR w="12700" cmpd="sng">
                      <a:noFill/>
                    </a:lnR>
                  </a:tcPr>
                </a:tc>
                <a:tc hMerge="1"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dirty="0">
                          <a:solidFill>
                            <a:schemeClr val="dk1"/>
                          </a:solidFill>
                        </a:rPr>
                        <a:t>READABILITY</a:t>
                      </a:r>
                      <a:endParaRPr lang="en-US" sz="1800" dirty="0"/>
                    </a:p>
                  </a:txBody>
                  <a:tcPr marT="45727" marB="4572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dirty="0">
                          <a:solidFill>
                            <a:schemeClr val="dk1"/>
                          </a:solidFill>
                        </a:rPr>
                        <a:t>WRITABILITY</a:t>
                      </a:r>
                      <a:endParaRPr lang="en-US" sz="1800" dirty="0"/>
                    </a:p>
                  </a:txBody>
                  <a:tcPr marT="45727" marB="4572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dirty="0">
                          <a:solidFill>
                            <a:schemeClr val="dk1"/>
                          </a:solidFill>
                        </a:rPr>
                        <a:t>RELIABILITY</a:t>
                      </a:r>
                      <a:endParaRPr lang="en-US" sz="1800" dirty="0"/>
                    </a:p>
                  </a:txBody>
                  <a:tcPr marT="45727" marB="4572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575">
                <a:tc rowSpan="9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00FF"/>
                          </a:solidFill>
                        </a:rPr>
                        <a:t>CONTRIBUTING </a:t>
                      </a:r>
                    </a:p>
                    <a:p>
                      <a:pPr algn="ctr"/>
                      <a:r>
                        <a:rPr lang="en-US" sz="3200" b="1" dirty="0">
                          <a:solidFill>
                            <a:srgbClr val="0000FF"/>
                          </a:solidFill>
                        </a:rPr>
                        <a:t>CHARACTERISTICS</a:t>
                      </a:r>
                    </a:p>
                  </a:txBody>
                  <a:tcPr marT="45727" marB="45727" vert="vert27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Simplicity</a:t>
                      </a:r>
                      <a:endParaRPr lang="en-US" sz="2000" dirty="0"/>
                    </a:p>
                  </a:txBody>
                  <a:tcPr marT="45727" marB="4572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erlin Sans FB Demi" panose="020E0802020502020306" pitchFamily="34" charset="0"/>
                        <a:ea typeface="+mn-ea"/>
                        <a:cs typeface="+mn-cs"/>
                      </a:endParaRPr>
                    </a:p>
                  </a:txBody>
                  <a:tcPr marT="45727" marB="4572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b="1" dirty="0">
                          <a:solidFill>
                            <a:srgbClr val="0000FF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400" b="1" dirty="0">
                        <a:solidFill>
                          <a:srgbClr val="0000FF"/>
                        </a:solidFill>
                        <a:latin typeface="Berlin Sans FB Demi" panose="020E0802020502020306" pitchFamily="34" charset="0"/>
                      </a:endParaRPr>
                    </a:p>
                  </a:txBody>
                  <a:tcPr marT="45727" marB="4572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erlin Sans FB Demi" panose="020E0802020502020306" pitchFamily="34" charset="0"/>
                        <a:ea typeface="+mn-ea"/>
                        <a:cs typeface="+mn-cs"/>
                      </a:endParaRPr>
                    </a:p>
                  </a:txBody>
                  <a:tcPr marT="45727" marB="4572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575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45727" marB="45727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Orthogonality</a:t>
                      </a:r>
                      <a:endParaRPr lang="en-US" sz="2000" dirty="0"/>
                    </a:p>
                  </a:txBody>
                  <a:tcPr marT="45727" marB="4572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erlin Sans FB Demi" panose="020E0802020502020306" pitchFamily="34" charset="0"/>
                        <a:ea typeface="+mn-ea"/>
                        <a:cs typeface="+mn-cs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erlin Sans FB Demi" panose="020E0802020502020306" pitchFamily="34" charset="0"/>
                        <a:ea typeface="+mn-ea"/>
                        <a:cs typeface="+mn-cs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erlin Sans FB Demi" panose="020E0802020502020306" pitchFamily="34" charset="0"/>
                        <a:ea typeface="+mn-ea"/>
                        <a:cs typeface="+mn-cs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575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45727" marB="45727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Data types</a:t>
                      </a:r>
                      <a:endParaRPr lang="en-US" sz="2000" dirty="0"/>
                    </a:p>
                  </a:txBody>
                  <a:tcPr marT="45727" marB="4572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erlin Sans FB Demi" panose="020E0802020502020306" pitchFamily="34" charset="0"/>
                        <a:ea typeface="+mn-ea"/>
                        <a:cs typeface="+mn-cs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erlin Sans FB Demi" panose="020E0802020502020306" pitchFamily="34" charset="0"/>
                        <a:ea typeface="+mn-ea"/>
                        <a:cs typeface="+mn-cs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erlin Sans FB Demi" panose="020E0802020502020306" pitchFamily="34" charset="0"/>
                        <a:ea typeface="+mn-ea"/>
                        <a:cs typeface="+mn-cs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575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45727" marB="45727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Syntax design</a:t>
                      </a:r>
                      <a:endParaRPr lang="en-US" sz="2000" dirty="0"/>
                    </a:p>
                  </a:txBody>
                  <a:tcPr marT="45727" marB="4572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erlin Sans FB Demi" panose="020E0802020502020306" pitchFamily="34" charset="0"/>
                        <a:ea typeface="+mn-ea"/>
                        <a:cs typeface="+mn-cs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erlin Sans FB Demi" panose="020E0802020502020306" pitchFamily="34" charset="0"/>
                        <a:ea typeface="+mn-ea"/>
                        <a:cs typeface="+mn-cs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erlin Sans FB Demi" panose="020E0802020502020306" pitchFamily="34" charset="0"/>
                        <a:ea typeface="+mn-ea"/>
                        <a:cs typeface="+mn-cs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575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45727" marB="45727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Support for abstraction</a:t>
                      </a:r>
                      <a:endParaRPr lang="en-US" sz="2000" dirty="0"/>
                    </a:p>
                  </a:txBody>
                  <a:tcPr marT="45727" marB="4572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b="1" dirty="0">
                        <a:solidFill>
                          <a:srgbClr val="0000FF"/>
                        </a:solidFill>
                        <a:latin typeface="Berlin Sans FB Demi" panose="020E0802020502020306" pitchFamily="34" charset="0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erlin Sans FB Demi" panose="020E0802020502020306" pitchFamily="34" charset="0"/>
                        <a:ea typeface="+mn-ea"/>
                        <a:cs typeface="+mn-cs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erlin Sans FB Demi" panose="020E0802020502020306" pitchFamily="34" charset="0"/>
                        <a:ea typeface="+mn-ea"/>
                        <a:cs typeface="+mn-cs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575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45727" marB="45727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Expressivity</a:t>
                      </a:r>
                      <a:endParaRPr lang="en-US" sz="2000" dirty="0"/>
                    </a:p>
                  </a:txBody>
                  <a:tcPr marT="45727" marB="4572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b="1" dirty="0">
                        <a:solidFill>
                          <a:srgbClr val="0000FF"/>
                        </a:solidFill>
                        <a:latin typeface="Berlin Sans FB Demi" panose="020E0802020502020306" pitchFamily="34" charset="0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erlin Sans FB Demi" panose="020E0802020502020306" pitchFamily="34" charset="0"/>
                        <a:ea typeface="+mn-ea"/>
                        <a:cs typeface="+mn-cs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erlin Sans FB Demi" panose="020E0802020502020306" pitchFamily="34" charset="0"/>
                        <a:ea typeface="+mn-ea"/>
                        <a:cs typeface="+mn-cs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8575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45727" marB="45727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Type checking</a:t>
                      </a:r>
                      <a:endParaRPr lang="en-US" sz="2000" dirty="0"/>
                    </a:p>
                  </a:txBody>
                  <a:tcPr marT="45727" marB="4572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b="1">
                        <a:solidFill>
                          <a:srgbClr val="0000FF"/>
                        </a:solidFill>
                        <a:latin typeface="Berlin Sans FB Demi" panose="020E0802020502020306" pitchFamily="34" charset="0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b="1" dirty="0">
                        <a:solidFill>
                          <a:srgbClr val="0000FF"/>
                        </a:solidFill>
                        <a:latin typeface="Berlin Sans FB Demi" panose="020E0802020502020306" pitchFamily="34" charset="0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erlin Sans FB Demi" panose="020E0802020502020306" pitchFamily="34" charset="0"/>
                        <a:ea typeface="+mn-ea"/>
                        <a:cs typeface="+mn-cs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8575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45727" marB="45727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Exception handling</a:t>
                      </a:r>
                      <a:endParaRPr lang="en-US" sz="2000" dirty="0"/>
                    </a:p>
                  </a:txBody>
                  <a:tcPr marT="45727" marB="4572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b="1">
                        <a:solidFill>
                          <a:srgbClr val="0000FF"/>
                        </a:solidFill>
                        <a:latin typeface="Berlin Sans FB Demi" panose="020E0802020502020306" pitchFamily="34" charset="0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b="1" dirty="0">
                        <a:solidFill>
                          <a:srgbClr val="0000FF"/>
                        </a:solidFill>
                        <a:latin typeface="Berlin Sans FB Demi" panose="020E0802020502020306" pitchFamily="34" charset="0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erlin Sans FB Demi" panose="020E0802020502020306" pitchFamily="34" charset="0"/>
                        <a:ea typeface="+mn-ea"/>
                        <a:cs typeface="+mn-cs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8575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45727" marB="45727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Restricted aliasing</a:t>
                      </a:r>
                      <a:endParaRPr lang="en-US" sz="2000" dirty="0"/>
                    </a:p>
                  </a:txBody>
                  <a:tcPr marT="45727" marB="4572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b="1">
                        <a:solidFill>
                          <a:srgbClr val="0000FF"/>
                        </a:solidFill>
                        <a:latin typeface="Berlin Sans FB Demi" panose="020E0802020502020306" pitchFamily="34" charset="0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b="1" dirty="0">
                        <a:solidFill>
                          <a:srgbClr val="0000FF"/>
                        </a:solidFill>
                        <a:latin typeface="Berlin Sans FB Demi" panose="020E0802020502020306" pitchFamily="34" charset="0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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Berlin Sans FB Demi" panose="020E0802020502020306" pitchFamily="34" charset="0"/>
                        <a:ea typeface="+mn-ea"/>
                        <a:cs typeface="+mn-cs"/>
                      </a:endParaRPr>
                    </a:p>
                  </a:txBody>
                  <a:tcPr marT="45727" marB="45727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88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69D4C-3B7D-47E8-A3B6-D53364488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578244"/>
            <a:ext cx="10972800" cy="4958544"/>
          </a:xfrm>
        </p:spPr>
        <p:txBody>
          <a:bodyPr>
            <a:normAutofit lnSpcReduction="10000"/>
          </a:bodyPr>
          <a:lstStyle/>
          <a:p>
            <a:pPr algn="l"/>
            <a:r>
              <a:rPr lang="en-IN" b="0" i="0" dirty="0">
                <a:solidFill>
                  <a:srgbClr val="3A3A3A"/>
                </a:solidFill>
                <a:effectLst/>
                <a:latin typeface="Source Sans Pro" panose="020B0503030403020204" pitchFamily="34" charset="0"/>
              </a:rPr>
              <a:t>The Von Neumann Architecture has the following components: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A3A3A"/>
                </a:solidFill>
                <a:effectLst/>
                <a:latin typeface="Source Sans Pro" panose="020B0503030403020204" pitchFamily="34" charset="0"/>
              </a:rPr>
              <a:t>Central Processing Unit (CPU)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A3A3A"/>
                </a:solidFill>
                <a:latin typeface="Source Sans Pro" panose="020B0503030403020204" pitchFamily="34" charset="0"/>
              </a:rPr>
              <a:t>ALU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A3A3A"/>
                </a:solidFill>
                <a:effectLst/>
                <a:latin typeface="Source Sans Pro" panose="020B0503030403020204" pitchFamily="34" charset="0"/>
              </a:rPr>
              <a:t>Control Unit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A3A3A"/>
                </a:solidFill>
                <a:latin typeface="Source Sans Pro" panose="020B0503030403020204" pitchFamily="34" charset="0"/>
              </a:rPr>
              <a:t>Registers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A3A3A"/>
                </a:solidFill>
                <a:effectLst/>
                <a:latin typeface="Source Sans Pro" panose="020B0503030403020204" pitchFamily="34" charset="0"/>
              </a:rPr>
              <a:t>Clock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A3A3A"/>
                </a:solidFill>
                <a:effectLst/>
                <a:latin typeface="Source Sans Pro" panose="020B0503030403020204" pitchFamily="34" charset="0"/>
              </a:rPr>
              <a:t>Immediate Access Store (IAS)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A3A3A"/>
                </a:solidFill>
                <a:effectLst/>
                <a:latin typeface="Source Sans Pro" panose="020B0503030403020204" pitchFamily="34" charset="0"/>
              </a:rPr>
              <a:t>Input / Output (I/O)</a:t>
            </a:r>
          </a:p>
          <a:p>
            <a:r>
              <a:rPr lang="en-IN" dirty="0"/>
              <a:t>-----------------------------------------------------------------------------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A3A3A"/>
                </a:solidFill>
                <a:effectLst/>
                <a:latin typeface="Source Sans Pro" panose="020B0503030403020204" pitchFamily="34" charset="0"/>
              </a:rPr>
              <a:t>Utilises a single processor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A3A3A"/>
                </a:solidFill>
                <a:effectLst/>
                <a:latin typeface="Source Sans Pro" panose="020B0503030403020204" pitchFamily="34" charset="0"/>
              </a:rPr>
              <a:t>Utilises one memory for both instructions and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A3A3A"/>
                </a:solidFill>
                <a:effectLst/>
                <a:latin typeface="Source Sans Pro" panose="020B0503030403020204" pitchFamily="34" charset="0"/>
              </a:rPr>
              <a:t>Implements programs by executing one instruction at a time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45888-F745-4951-96FE-49D219EAF5F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PL Design - Computer Architecture </a:t>
            </a:r>
          </a:p>
        </p:txBody>
      </p:sp>
    </p:spTree>
    <p:extLst>
      <p:ext uri="{BB962C8B-B14F-4D97-AF65-F5344CB8AC3E}">
        <p14:creationId xmlns:p14="http://schemas.microsoft.com/office/powerpoint/2010/main" val="96664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69D4C-3B7D-47E8-A3B6-D53364488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493838"/>
            <a:ext cx="8009890" cy="4525963"/>
          </a:xfrm>
        </p:spPr>
        <p:txBody>
          <a:bodyPr/>
          <a:lstStyle/>
          <a:p>
            <a:pPr algn="l"/>
            <a:r>
              <a:rPr lang="en-IN" b="0" i="0" dirty="0">
                <a:solidFill>
                  <a:srgbClr val="3A3A3A"/>
                </a:solidFill>
                <a:effectLst/>
                <a:latin typeface="Source Sans Pro" panose="020B0503030403020204" pitchFamily="34" charset="0"/>
              </a:rPr>
              <a:t>The Von Neumann Architecture has the following components: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A3A3A"/>
                </a:solidFill>
                <a:effectLst/>
                <a:latin typeface="Source Sans Pro" panose="020B0503030403020204" pitchFamily="34" charset="0"/>
              </a:rPr>
              <a:t>Central Processing Unit (CPU)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A3A3A"/>
                </a:solidFill>
                <a:effectLst/>
                <a:latin typeface="Source Sans Pro" panose="020B0503030403020204" pitchFamily="34" charset="0"/>
              </a:rPr>
              <a:t>Immediate Access Store (IAS)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A3A3A"/>
                </a:solidFill>
                <a:effectLst/>
                <a:latin typeface="Source Sans Pro" panose="020B0503030403020204" pitchFamily="34" charset="0"/>
              </a:rPr>
              <a:t>Input / Output (I/O)</a:t>
            </a:r>
          </a:p>
          <a:p>
            <a:r>
              <a:rPr lang="en-IN" dirty="0"/>
              <a:t>---------------------------------------------------------------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A3A3A"/>
                </a:solidFill>
                <a:effectLst/>
                <a:latin typeface="Source Sans Pro" panose="020B0503030403020204" pitchFamily="34" charset="0"/>
              </a:rPr>
              <a:t>Utilises a single processor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A3A3A"/>
                </a:solidFill>
                <a:effectLst/>
                <a:latin typeface="Source Sans Pro" panose="020B0503030403020204" pitchFamily="34" charset="0"/>
              </a:rPr>
              <a:t>Utilises one memory for both instructions and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A3A3A"/>
                </a:solidFill>
                <a:effectLst/>
                <a:latin typeface="Source Sans Pro" panose="020B0503030403020204" pitchFamily="34" charset="0"/>
              </a:rPr>
              <a:t>Implements programs by executing one instruction at a time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45888-F745-4951-96FE-49D219EAF5F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PL Design - Computer Architecture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3AD4F-49D4-6998-034E-8E077C64DD8E}"/>
              </a:ext>
            </a:extLst>
          </p:cNvPr>
          <p:cNvSpPr txBox="1"/>
          <p:nvPr/>
        </p:nvSpPr>
        <p:spPr>
          <a:xfrm>
            <a:off x="6775133" y="5848907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www.youtube.com</a:t>
            </a:r>
            <a:r>
              <a:rPr lang="en-IN" dirty="0">
                <a:hlinkClick r:id="rId2"/>
              </a:rPr>
              <a:t>/</a:t>
            </a:r>
            <a:r>
              <a:rPr lang="en-IN" dirty="0" err="1">
                <a:hlinkClick r:id="rId2"/>
              </a:rPr>
              <a:t>watch?v</a:t>
            </a:r>
            <a:r>
              <a:rPr lang="en-IN" dirty="0">
                <a:hlinkClick r:id="rId2"/>
              </a:rPr>
              <a:t>=bYTMitis-v4&amp;t=12</a:t>
            </a:r>
            <a:endParaRPr lang="en-IN" dirty="0"/>
          </a:p>
        </p:txBody>
      </p:sp>
      <p:pic>
        <p:nvPicPr>
          <p:cNvPr id="1026" name="Picture 2" descr="QR Code">
            <a:extLst>
              <a:ext uri="{FF2B5EF4-FFF2-40B4-BE49-F238E27FC236}">
                <a16:creationId xmlns:a16="http://schemas.microsoft.com/office/drawing/2014/main" id="{072BA162-8DEE-58BF-537D-033672871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694227"/>
            <a:ext cx="3154680" cy="3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88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45888-F745-4951-96FE-49D219EAF5F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PL Design - Methodologies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586A8E-06C7-06A0-FCE1-907454D8C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8" y="1732128"/>
            <a:ext cx="10140286" cy="24362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• </a:t>
            </a:r>
            <a:r>
              <a:rPr lang="en-IN" altLang="en-US" sz="2800" b="1" dirty="0">
                <a:solidFill>
                  <a:srgbClr val="333333"/>
                </a:solidFill>
                <a:latin typeface="Arial Unicode MS"/>
              </a:rPr>
              <a:t>Top Down Design</a:t>
            </a:r>
            <a:r>
              <a:rPr kumimoji="0" lang="en-IN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I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— </a:t>
            </a:r>
            <a:r>
              <a:rPr lang="en-IN" altLang="en-US" sz="2800" dirty="0">
                <a:solidFill>
                  <a:srgbClr val="333333"/>
                </a:solidFill>
                <a:latin typeface="Arial Unicode MS"/>
              </a:rPr>
              <a:t>P</a:t>
            </a:r>
            <a:r>
              <a:rPr kumimoji="0" lang="en-I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rocedure Oriented </a:t>
            </a:r>
          </a:p>
          <a:p>
            <a:pPr marL="0" marR="0" lvl="0" indent="0" algn="just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• </a:t>
            </a:r>
            <a:r>
              <a:rPr lang="en-IN" altLang="en-US" sz="2800" b="1" dirty="0">
                <a:solidFill>
                  <a:srgbClr val="333333"/>
                </a:solidFill>
                <a:latin typeface="Arial Unicode MS"/>
              </a:rPr>
              <a:t>Object Oriented Design</a:t>
            </a:r>
            <a:r>
              <a:rPr kumimoji="0" lang="en-IN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IN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— </a:t>
            </a:r>
            <a:r>
              <a:rPr lang="en-IN" altLang="en-US" sz="2800" dirty="0">
                <a:solidFill>
                  <a:srgbClr val="333333"/>
                </a:solidFill>
                <a:latin typeface="Arial Unicode MS"/>
              </a:rPr>
              <a:t>Data Oriented</a:t>
            </a:r>
            <a:endParaRPr kumimoji="0" lang="en-IN" altLang="en-US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94455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45888-F745-4951-96FE-49D219EAF5F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8832" y="322460"/>
            <a:ext cx="8432800" cy="717176"/>
          </a:xfrm>
        </p:spPr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Language Categories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FBEED8-CFEF-4C7E-B477-11A11DB00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179368"/>
              </p:ext>
            </p:extLst>
          </p:nvPr>
        </p:nvGraphicFramePr>
        <p:xfrm>
          <a:off x="726389" y="1589066"/>
          <a:ext cx="9367180" cy="478131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82111">
                  <a:extLst>
                    <a:ext uri="{9D8B030D-6E8A-4147-A177-3AD203B41FA5}">
                      <a16:colId xmlns:a16="http://schemas.microsoft.com/office/drawing/2014/main" val="2173711981"/>
                    </a:ext>
                  </a:extLst>
                </a:gridCol>
                <a:gridCol w="1173405">
                  <a:extLst>
                    <a:ext uri="{9D8B030D-6E8A-4147-A177-3AD203B41FA5}">
                      <a16:colId xmlns:a16="http://schemas.microsoft.com/office/drawing/2014/main" val="4027861343"/>
                    </a:ext>
                  </a:extLst>
                </a:gridCol>
                <a:gridCol w="3741272">
                  <a:extLst>
                    <a:ext uri="{9D8B030D-6E8A-4147-A177-3AD203B41FA5}">
                      <a16:colId xmlns:a16="http://schemas.microsoft.com/office/drawing/2014/main" val="1703603834"/>
                    </a:ext>
                  </a:extLst>
                </a:gridCol>
                <a:gridCol w="3970392">
                  <a:extLst>
                    <a:ext uri="{9D8B030D-6E8A-4147-A177-3AD203B41FA5}">
                      <a16:colId xmlns:a16="http://schemas.microsoft.com/office/drawing/2014/main" val="192747827"/>
                    </a:ext>
                  </a:extLst>
                </a:gridCol>
              </a:tblGrid>
              <a:tr h="373163">
                <a:tc>
                  <a:txBody>
                    <a:bodyPr/>
                    <a:lstStyle/>
                    <a:p>
                      <a:pPr algn="l" fontAlgn="t"/>
                      <a:endParaRPr lang="en-IN" sz="1200" dirty="0">
                        <a:effectLst/>
                      </a:endParaRPr>
                    </a:p>
                  </a:txBody>
                  <a:tcPr marL="69069" marR="69069" marT="34534" marB="34534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 dirty="0">
                        <a:effectLst/>
                      </a:endParaRPr>
                    </a:p>
                  </a:txBody>
                  <a:tcPr marL="69069" marR="69069" marT="34534" marB="34534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dirty="0">
                          <a:effectLst/>
                        </a:rPr>
                        <a:t>Functional approach</a:t>
                      </a:r>
                    </a:p>
                  </a:txBody>
                  <a:tcPr marL="69069" marR="69069" marT="34534" marB="34534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>
                          <a:effectLst/>
                        </a:rPr>
                        <a:t>Object-oriented programming </a:t>
                      </a:r>
                    </a:p>
                  </a:txBody>
                  <a:tcPr marL="69069" marR="69069" marT="34534" marB="34534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924674"/>
                  </a:ext>
                </a:extLst>
              </a:tr>
              <a:tr h="453073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</a:rPr>
                        <a:t>CHARACTERISTICS</a:t>
                      </a:r>
                    </a:p>
                    <a:p>
                      <a:pPr algn="l" fontAlgn="t"/>
                      <a:endParaRPr lang="en-IN" sz="1200" dirty="0">
                        <a:effectLst/>
                      </a:endParaRPr>
                    </a:p>
                  </a:txBody>
                  <a:tcPr marL="69069" marR="69069" marT="34534" marB="34534" vert="vert270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0000FF"/>
                          </a:solidFill>
                          <a:effectLst/>
                        </a:rPr>
                        <a:t>Definition</a:t>
                      </a:r>
                    </a:p>
                  </a:txBody>
                  <a:tcPr marL="69069" marR="69069" marT="34534" marB="34534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emphasizes on evaluation of functions</a:t>
                      </a:r>
                    </a:p>
                  </a:txBody>
                  <a:tcPr marL="69069" marR="69069" marT="34534" marB="34534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based on a concept of objects.</a:t>
                      </a:r>
                    </a:p>
                  </a:txBody>
                  <a:tcPr marL="69069" marR="69069" marT="34534" marB="34534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09228282"/>
                  </a:ext>
                </a:extLst>
              </a:tr>
              <a:tr h="382137">
                <a:tc vMerge="1">
                  <a:txBody>
                    <a:bodyPr/>
                    <a:lstStyle/>
                    <a:p>
                      <a:pPr algn="l" fontAlgn="t"/>
                      <a:endParaRPr lang="en-IN" sz="1400" dirty="0">
                        <a:effectLst/>
                      </a:endParaRPr>
                    </a:p>
                  </a:txBody>
                  <a:tcPr marL="69069" marR="69069" marT="34534" marB="345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0000FF"/>
                          </a:solidFill>
                          <a:effectLst/>
                        </a:rPr>
                        <a:t>Data</a:t>
                      </a:r>
                    </a:p>
                  </a:txBody>
                  <a:tcPr marL="69069" marR="69069" marT="34534" marB="34534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kern="1200" dirty="0">
                          <a:solidFill>
                            <a:schemeClr val="tx1"/>
                          </a:solidFill>
                          <a:effectLst/>
                        </a:rPr>
                        <a:t>uses immutable data.</a:t>
                      </a:r>
                      <a:endParaRPr lang="en-IN" sz="2000" dirty="0">
                        <a:effectLst/>
                      </a:endParaRPr>
                    </a:p>
                  </a:txBody>
                  <a:tcPr marL="69069" marR="69069" marT="34534" marB="345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kern="1200" dirty="0">
                          <a:solidFill>
                            <a:schemeClr val="tx1"/>
                          </a:solidFill>
                          <a:effectLst/>
                        </a:rPr>
                        <a:t>uses mutable data.</a:t>
                      </a:r>
                      <a:endParaRPr lang="en-IN" sz="2000" dirty="0">
                        <a:effectLst/>
                      </a:endParaRPr>
                    </a:p>
                  </a:txBody>
                  <a:tcPr marL="69069" marR="69069" marT="34534" marB="34534"/>
                </a:tc>
                <a:extLst>
                  <a:ext uri="{0D108BD9-81ED-4DB2-BD59-A6C34878D82A}">
                    <a16:rowId xmlns:a16="http://schemas.microsoft.com/office/drawing/2014/main" val="3713918232"/>
                  </a:ext>
                </a:extLst>
              </a:tr>
              <a:tr h="352220">
                <a:tc vMerge="1">
                  <a:txBody>
                    <a:bodyPr/>
                    <a:lstStyle/>
                    <a:p>
                      <a:pPr algn="l" fontAlgn="t"/>
                      <a:endParaRPr lang="en-IN" sz="1400">
                        <a:effectLst/>
                      </a:endParaRPr>
                    </a:p>
                  </a:txBody>
                  <a:tcPr marL="69069" marR="69069" marT="34534" marB="345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0000FF"/>
                          </a:solidFill>
                          <a:effectLst/>
                        </a:rPr>
                        <a:t>Execution</a:t>
                      </a:r>
                    </a:p>
                  </a:txBody>
                  <a:tcPr marL="69069" marR="69069" marT="34534" marB="34534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kern="1200" dirty="0">
                          <a:solidFill>
                            <a:schemeClr val="tx1"/>
                          </a:solidFill>
                          <a:effectLst/>
                        </a:rPr>
                        <a:t>does follow a declarative programming model.</a:t>
                      </a:r>
                      <a:endParaRPr lang="en-IN" sz="2000" dirty="0">
                        <a:effectLst/>
                      </a:endParaRPr>
                    </a:p>
                  </a:txBody>
                  <a:tcPr marL="69069" marR="69069" marT="34534" marB="345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kern="1200" dirty="0">
                          <a:solidFill>
                            <a:schemeClr val="tx1"/>
                          </a:solidFill>
                          <a:effectLst/>
                        </a:rPr>
                        <a:t>the statements should be executed in a particular order.</a:t>
                      </a:r>
                      <a:endParaRPr lang="en-IN" sz="2000" dirty="0">
                        <a:effectLst/>
                      </a:endParaRPr>
                    </a:p>
                  </a:txBody>
                  <a:tcPr marL="69069" marR="69069" marT="34534" marB="34534"/>
                </a:tc>
                <a:extLst>
                  <a:ext uri="{0D108BD9-81ED-4DB2-BD59-A6C34878D82A}">
                    <a16:rowId xmlns:a16="http://schemas.microsoft.com/office/drawing/2014/main" val="2526503471"/>
                  </a:ext>
                </a:extLst>
              </a:tr>
              <a:tr h="469240">
                <a:tc vMerge="1">
                  <a:txBody>
                    <a:bodyPr/>
                    <a:lstStyle/>
                    <a:p>
                      <a:pPr algn="l" fontAlgn="t"/>
                      <a:endParaRPr lang="en-IN" sz="1400" dirty="0">
                        <a:effectLst/>
                      </a:endParaRPr>
                    </a:p>
                  </a:txBody>
                  <a:tcPr marL="69069" marR="69069" marT="34534" marB="345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0000FF"/>
                          </a:solidFill>
                          <a:effectLst/>
                        </a:rPr>
                        <a:t>Iteration</a:t>
                      </a:r>
                    </a:p>
                  </a:txBody>
                  <a:tcPr marL="69069" marR="69069" marT="34534" marB="34534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kern="1200" dirty="0">
                          <a:solidFill>
                            <a:schemeClr val="tx1"/>
                          </a:solidFill>
                          <a:effectLst/>
                        </a:rPr>
                        <a:t> the statements can be executed in any order.</a:t>
                      </a:r>
                      <a:endParaRPr lang="en-IN" sz="2000" dirty="0">
                        <a:effectLst/>
                      </a:endParaRPr>
                    </a:p>
                  </a:txBody>
                  <a:tcPr marL="69069" marR="69069" marT="34534" marB="345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kern="1200" dirty="0">
                          <a:solidFill>
                            <a:schemeClr val="tx1"/>
                          </a:solidFill>
                          <a:effectLst/>
                        </a:rPr>
                        <a:t>loops are used for iterative data</a:t>
                      </a:r>
                      <a:endParaRPr lang="en-IN" sz="2000" dirty="0">
                        <a:effectLst/>
                      </a:endParaRPr>
                    </a:p>
                  </a:txBody>
                  <a:tcPr marL="69069" marR="69069" marT="34534" marB="34534"/>
                </a:tc>
                <a:extLst>
                  <a:ext uri="{0D108BD9-81ED-4DB2-BD59-A6C34878D82A}">
                    <a16:rowId xmlns:a16="http://schemas.microsoft.com/office/drawing/2014/main" val="2757477946"/>
                  </a:ext>
                </a:extLst>
              </a:tr>
              <a:tr h="496316">
                <a:tc vMerge="1">
                  <a:txBody>
                    <a:bodyPr/>
                    <a:lstStyle/>
                    <a:p>
                      <a:pPr algn="l" fontAlgn="t"/>
                      <a:endParaRPr lang="en-IN" sz="1400" dirty="0">
                        <a:effectLst/>
                      </a:endParaRPr>
                    </a:p>
                  </a:txBody>
                  <a:tcPr marL="69069" marR="69069" marT="34534" marB="345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0000FF"/>
                          </a:solidFill>
                          <a:effectLst/>
                        </a:rPr>
                        <a:t>Element</a:t>
                      </a:r>
                    </a:p>
                  </a:txBody>
                  <a:tcPr marL="69069" marR="69069" marT="34534" marB="34534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kern="1200" dirty="0">
                          <a:solidFill>
                            <a:schemeClr val="tx1"/>
                          </a:solidFill>
                          <a:effectLst/>
                        </a:rPr>
                        <a:t>The basic elements of functional programming are Variables and Functions.</a:t>
                      </a:r>
                      <a:endParaRPr lang="en-IN" sz="2000" dirty="0">
                        <a:effectLst/>
                      </a:endParaRPr>
                    </a:p>
                  </a:txBody>
                  <a:tcPr marL="69069" marR="69069" marT="34534" marB="345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kern="1200" dirty="0">
                          <a:solidFill>
                            <a:schemeClr val="tx1"/>
                          </a:solidFill>
                          <a:effectLst/>
                        </a:rPr>
                        <a:t>The basic elements of object-oriented programming are objects and methods.</a:t>
                      </a:r>
                      <a:endParaRPr lang="en-IN" sz="2000" dirty="0">
                        <a:effectLst/>
                      </a:endParaRPr>
                    </a:p>
                  </a:txBody>
                  <a:tcPr marL="69069" marR="69069" marT="34534" marB="34534"/>
                </a:tc>
                <a:extLst>
                  <a:ext uri="{0D108BD9-81ED-4DB2-BD59-A6C34878D82A}">
                    <a16:rowId xmlns:a16="http://schemas.microsoft.com/office/drawing/2014/main" val="3460520691"/>
                  </a:ext>
                </a:extLst>
              </a:tr>
              <a:tr h="897895">
                <a:tc vMerge="1">
                  <a:txBody>
                    <a:bodyPr/>
                    <a:lstStyle/>
                    <a:p>
                      <a:pPr algn="l" fontAlgn="t"/>
                      <a:endParaRPr lang="en-IN" sz="1400" dirty="0">
                        <a:effectLst/>
                      </a:endParaRPr>
                    </a:p>
                  </a:txBody>
                  <a:tcPr marL="69069" marR="69069" marT="34534" marB="34534" vert="vert27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0000FF"/>
                          </a:solidFill>
                          <a:effectLst/>
                        </a:rPr>
                        <a:t>Use</a:t>
                      </a:r>
                    </a:p>
                    <a:p>
                      <a:pPr algn="l" fontAlgn="t"/>
                      <a:endParaRPr lang="en-IN" sz="2000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69069" marR="69069" marT="34534" marB="34534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Functional programming is used only when there are few things with more operations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kern="1200" dirty="0">
                          <a:solidFill>
                            <a:schemeClr val="tx1"/>
                          </a:solidFill>
                          <a:effectLst/>
                        </a:rPr>
                        <a:t>Object-oriented programming is used when there are many things with few operations.</a:t>
                      </a:r>
                      <a:endParaRPr lang="en-IN" sz="2000" dirty="0">
                        <a:effectLst/>
                      </a:endParaRPr>
                    </a:p>
                  </a:txBody>
                  <a:tcPr marL="69069" marR="69069" marT="34534" marB="34534"/>
                </a:tc>
                <a:extLst>
                  <a:ext uri="{0D108BD9-81ED-4DB2-BD59-A6C34878D82A}">
                    <a16:rowId xmlns:a16="http://schemas.microsoft.com/office/drawing/2014/main" val="977763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971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45888-F745-4951-96FE-49D219EAF5F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PL - CATEGORIES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586A8E-06C7-06A0-FCE1-907454D8C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23" y="1472788"/>
            <a:ext cx="7812819" cy="47745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• Imperative </a:t>
            </a:r>
            <a:r>
              <a:rPr kumimoji="0" lang="en-IN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—  C, C++ 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• Functional </a:t>
            </a:r>
            <a:r>
              <a:rPr kumimoji="0" lang="en-IN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— Scheme, ML</a:t>
            </a:r>
            <a:endParaRPr lang="en-IN" altLang="en-US" sz="2600" dirty="0">
              <a:solidFill>
                <a:srgbClr val="333333"/>
              </a:solidFill>
              <a:latin typeface="Arial Unicode MS"/>
            </a:endParaRP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• Logic </a:t>
            </a:r>
            <a:r>
              <a:rPr kumimoji="0" lang="en-IN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— </a:t>
            </a:r>
            <a:r>
              <a:rPr lang="en-IN" altLang="en-US" sz="2600" dirty="0" err="1">
                <a:solidFill>
                  <a:srgbClr val="333333"/>
                </a:solidFill>
                <a:latin typeface="Arial Unicode MS"/>
              </a:rPr>
              <a:t>P</a:t>
            </a:r>
            <a:r>
              <a:rPr kumimoji="0" lang="en-IN" altLang="en-US" sz="2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roLog</a:t>
            </a:r>
            <a:r>
              <a:rPr kumimoji="0" lang="en-IN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• </a:t>
            </a:r>
            <a:r>
              <a:rPr lang="en-IN" altLang="en-US" sz="2600" b="1" dirty="0">
                <a:solidFill>
                  <a:srgbClr val="333333"/>
                </a:solidFill>
                <a:latin typeface="Arial Unicode MS"/>
              </a:rPr>
              <a:t>Object Oriented Design</a:t>
            </a:r>
            <a:r>
              <a:rPr kumimoji="0" lang="en-IN" altLang="en-US" sz="2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IN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— Simula, Small Talk</a:t>
            </a:r>
            <a:endParaRPr lang="en-IN" altLang="en-US" sz="2600" dirty="0">
              <a:solidFill>
                <a:srgbClr val="333333"/>
              </a:solidFill>
              <a:latin typeface="Arial Unicode MS"/>
            </a:endParaRP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• Visual Languages </a:t>
            </a:r>
            <a:r>
              <a:rPr kumimoji="0" lang="en-IN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— .NET Languages, C# 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• Markup Languages </a:t>
            </a:r>
            <a:r>
              <a:rPr kumimoji="0" lang="en-IN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— HTML, XML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0B971-6929-2DEE-0C54-9C1700C43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142" y="2521306"/>
            <a:ext cx="3648808" cy="37259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07EFFC-00EE-1098-F8C9-1F1D4A5AB2CF}"/>
              </a:ext>
            </a:extLst>
          </p:cNvPr>
          <p:cNvSpPr txBox="1"/>
          <p:nvPr/>
        </p:nvSpPr>
        <p:spPr>
          <a:xfrm>
            <a:off x="7196309" y="6240022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4"/>
              </a:rPr>
              <a:t>https://</a:t>
            </a:r>
            <a:r>
              <a:rPr lang="en-IN" dirty="0" err="1">
                <a:hlinkClick r:id="rId4"/>
              </a:rPr>
              <a:t>www.youtube.com</a:t>
            </a:r>
            <a:r>
              <a:rPr lang="en-IN" dirty="0">
                <a:hlinkClick r:id="rId4"/>
              </a:rPr>
              <a:t>/</a:t>
            </a:r>
            <a:r>
              <a:rPr lang="en-IN" dirty="0" err="1">
                <a:hlinkClick r:id="rId4"/>
              </a:rPr>
              <a:t>watch?v</a:t>
            </a:r>
            <a:r>
              <a:rPr lang="en-IN" dirty="0">
                <a:hlinkClick r:id="rId4"/>
              </a:rPr>
              <a:t>=563k1fsFB7A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9598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45888-F745-4951-96FE-49D219EAF5F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Language Categories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C7C8B-1049-4EFA-8E0D-71388F962219}"/>
              </a:ext>
            </a:extLst>
          </p:cNvPr>
          <p:cNvSpPr txBox="1"/>
          <p:nvPr/>
        </p:nvSpPr>
        <p:spPr>
          <a:xfrm>
            <a:off x="605790" y="1484114"/>
            <a:ext cx="11315700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/>
              <a:t>Visual languages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Include capabilities for drag-and-drop generation of code segments</a:t>
            </a:r>
          </a:p>
          <a:p>
            <a:pPr>
              <a:lnSpc>
                <a:spcPct val="150000"/>
              </a:lnSpc>
            </a:pPr>
            <a:r>
              <a:rPr lang="en-IN" sz="2800" b="1" dirty="0"/>
              <a:t>Scripting languages</a:t>
            </a:r>
            <a:endParaRPr lang="en-I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Perl, JavaScript, and Ruby, are imperative languages</a:t>
            </a:r>
            <a:endParaRPr lang="en-IN" sz="2800" b="1" dirty="0"/>
          </a:p>
          <a:p>
            <a:pPr>
              <a:lnSpc>
                <a:spcPct val="150000"/>
              </a:lnSpc>
            </a:pPr>
            <a:r>
              <a:rPr lang="en-IN" sz="2800" b="1" dirty="0"/>
              <a:t>Logic programming language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Rule-based languages – </a:t>
            </a:r>
            <a:r>
              <a:rPr lang="en-IN" sz="2800" dirty="0" err="1"/>
              <a:t>Prolog</a:t>
            </a:r>
            <a:r>
              <a:rPr lang="en-IN" sz="2800" dirty="0"/>
              <a:t>, LISP</a:t>
            </a:r>
          </a:p>
          <a:p>
            <a:pPr>
              <a:lnSpc>
                <a:spcPct val="150000"/>
              </a:lnSpc>
            </a:pPr>
            <a:r>
              <a:rPr lang="en-IN" sz="2800" b="1" dirty="0"/>
              <a:t>Special-purpose languages: </a:t>
            </a:r>
            <a:r>
              <a:rPr lang="en-IN" sz="2800" dirty="0"/>
              <a:t>Emulators, systems simulations </a:t>
            </a:r>
            <a:r>
              <a:rPr lang="en-IN" sz="2800" dirty="0" err="1"/>
              <a:t>ect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19524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45888-F745-4951-96FE-49D219EAF5F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Language Implementation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6E0BD9-30E0-471D-8526-D47AD845B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7751" y="1469505"/>
            <a:ext cx="6359972" cy="511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9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3093</TotalTime>
  <Words>437</Words>
  <Application>Microsoft Office PowerPoint</Application>
  <PresentationFormat>Widescreen</PresentationFormat>
  <Paragraphs>110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Unicode MS</vt:lpstr>
      <vt:lpstr>Arial</vt:lpstr>
      <vt:lpstr>Berlin Sans FB Demi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Jabez Christopher</dc:creator>
  <cp:lastModifiedBy>Jabez Christopher</cp:lastModifiedBy>
  <cp:revision>75</cp:revision>
  <dcterms:created xsi:type="dcterms:W3CDTF">2021-05-31T06:51:43Z</dcterms:created>
  <dcterms:modified xsi:type="dcterms:W3CDTF">2022-09-14T02:02:45Z</dcterms:modified>
</cp:coreProperties>
</file>